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7" r:id="rId4"/>
    <p:sldId id="259" r:id="rId5"/>
    <p:sldId id="258" r:id="rId6"/>
    <p:sldId id="263" r:id="rId7"/>
    <p:sldId id="265" r:id="rId8"/>
    <p:sldId id="277" r:id="rId9"/>
    <p:sldId id="264" r:id="rId10"/>
    <p:sldId id="261" r:id="rId11"/>
    <p:sldId id="262" r:id="rId12"/>
    <p:sldId id="266" r:id="rId13"/>
    <p:sldId id="279" r:id="rId14"/>
    <p:sldId id="278" r:id="rId15"/>
    <p:sldId id="268" r:id="rId16"/>
    <p:sldId id="274" r:id="rId17"/>
    <p:sldId id="275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ardo Portillo Hahnefeld" initials="EPH" lastIdx="2" clrIdx="0">
    <p:extLst>
      <p:ext uri="{19B8F6BF-5375-455C-9EA6-DF929625EA0E}">
        <p15:presenceInfo xmlns:p15="http://schemas.microsoft.com/office/powerpoint/2012/main" userId="S-1-5-21-2031208207-3292406026-2088755694-1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732" autoAdjust="0"/>
  </p:normalViewPr>
  <p:slideViewPr>
    <p:cSldViewPr snapToGrid="0">
      <p:cViewPr varScale="1">
        <p:scale>
          <a:sx n="57" d="100"/>
          <a:sy n="57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0T16:41:35.68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2-05-10T16:41:48.350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C3FFF-797A-4620-A94B-D31FC0DA6C53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64AEF-5A18-4A6F-9059-ACAD2BC7981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45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 smtClean="0"/>
              <a:t>TEMAS: </a:t>
            </a:r>
            <a:r>
              <a:rPr lang="it-IT" b="1" dirty="0" smtClean="0"/>
              <a:t>Enfoque </a:t>
            </a:r>
            <a:r>
              <a:rPr lang="it-IT" b="1" dirty="0" smtClean="0"/>
              <a:t>Acuicultura</a:t>
            </a:r>
            <a:endParaRPr lang="it-IT" b="1" dirty="0" smtClean="0"/>
          </a:p>
          <a:p>
            <a:pPr marL="171450" indent="-171450">
              <a:buFontTx/>
              <a:buChar char="-"/>
            </a:pPr>
            <a:r>
              <a:rPr lang="it-IT" baseline="0" dirty="0" smtClean="0"/>
              <a:t>Repesca (2 M€; 9-10 M€/CCAAs): </a:t>
            </a:r>
            <a:r>
              <a:rPr lang="es-ES" b="1" baseline="0" dirty="0" smtClean="0"/>
              <a:t>Enfoque objetivo (2) “ACUICULTURA DE PRECISIÓN, SOSTENIBLE e INTELIGENTE”) ↔ [(1) y (3)]; que </a:t>
            </a:r>
            <a:r>
              <a:rPr lang="es-ES" b="1" baseline="0" dirty="0" err="1" smtClean="0"/>
              <a:t>peuden</a:t>
            </a:r>
            <a:r>
              <a:rPr lang="es-ES" b="1" baseline="0" dirty="0" smtClean="0"/>
              <a:t> observar en el título</a:t>
            </a:r>
          </a:p>
          <a:p>
            <a:pPr marL="171450" indent="-171450">
              <a:buFontTx/>
              <a:buChar char="-"/>
            </a:pPr>
            <a:endParaRPr lang="it-IT" b="1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4AEF-5A18-4A6F-9059-ACAD2BC798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80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 smtClean="0"/>
              <a:t>TEMAS:</a:t>
            </a:r>
          </a:p>
          <a:p>
            <a:pPr marL="0" indent="0">
              <a:buFontTx/>
              <a:buNone/>
            </a:pPr>
            <a:endParaRPr lang="it-IT" dirty="0" smtClean="0"/>
          </a:p>
          <a:p>
            <a:pPr marL="171450" indent="-171450">
              <a:buFontTx/>
              <a:buChar char="-"/>
            </a:pPr>
            <a:r>
              <a:rPr lang="it-IT" dirty="0" smtClean="0"/>
              <a:t>Contactos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4AEF-5A18-4A6F-9059-ACAD2BC7981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461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B0DF-BB8B-4365-BAA2-B60CB42CAD0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90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 smtClean="0"/>
              <a:t>TEMAS: </a:t>
            </a:r>
            <a:r>
              <a:rPr lang="it-IT" b="1" dirty="0" smtClean="0"/>
              <a:t>Rapidez</a:t>
            </a:r>
          </a:p>
          <a:p>
            <a:pPr marL="0" indent="0">
              <a:buFontTx/>
              <a:buNone/>
            </a:pPr>
            <a:endParaRPr lang="it-IT" dirty="0" smtClean="0"/>
          </a:p>
          <a:p>
            <a:pPr marL="171450" indent="-171450">
              <a:buFontTx/>
              <a:buChar char="-"/>
            </a:pPr>
            <a:r>
              <a:rPr lang="it-IT" dirty="0" smtClean="0"/>
              <a:t>Timeline (desfasada con respecto a los demas proyectos) 1 año?</a:t>
            </a:r>
          </a:p>
          <a:p>
            <a:pPr marL="171450" indent="-171450">
              <a:buFontTx/>
              <a:buChar char="-"/>
            </a:pPr>
            <a:r>
              <a:rPr lang="es-ES" dirty="0" smtClean="0"/>
              <a:t>Fórmula: SOLICITUD DE SUBVENCIÓN DIRECTA (por razones de interés público, social y económico) </a:t>
            </a:r>
          </a:p>
          <a:p>
            <a:pPr marL="171450" indent="-171450">
              <a:buFontTx/>
              <a:buChar char="-"/>
            </a:pPr>
            <a:r>
              <a:rPr lang="it-IT" dirty="0" smtClean="0"/>
              <a:t>Mencionar invitacion demas CCAA?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4AEF-5A18-4A6F-9059-ACAD2BC798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4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TEMAS: </a:t>
            </a:r>
            <a:r>
              <a:rPr lang="it-IT" b="1" dirty="0" smtClean="0"/>
              <a:t>Inclusión</a:t>
            </a:r>
            <a:r>
              <a:rPr lang="it-IT" b="1" baseline="0" dirty="0" smtClean="0"/>
              <a:t> todas entidades </a:t>
            </a:r>
            <a:r>
              <a:rPr lang="it-IT" b="1" dirty="0" smtClean="0"/>
              <a:t>Ecosistema</a:t>
            </a:r>
          </a:p>
          <a:p>
            <a:endParaRPr lang="it-IT" dirty="0" smtClean="0"/>
          </a:p>
          <a:p>
            <a:pPr marL="171450" indent="-171450">
              <a:buFontTx/>
              <a:buChar char="-"/>
            </a:pPr>
            <a:r>
              <a:rPr lang="it-IT" baseline="0" dirty="0" smtClean="0"/>
              <a:t>ITC coordinador ideal por su caracter regional e imparcial (ente del gobcan; sedes dif islas) / agradecimiento 2 co-coordinadores científicos por cada provincia / gestión de la ACIISI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Primer HITO del proyecto: involucracion de todos los principales actores del ecosistema de ciencias marinas de Canarias; </a:t>
            </a:r>
            <a:endParaRPr lang="it-IT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4AEF-5A18-4A6F-9059-ACAD2BC798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74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 smtClean="0"/>
              <a:t>TEMAS: </a:t>
            </a:r>
            <a:r>
              <a:rPr lang="it-IT" b="1" dirty="0" smtClean="0"/>
              <a:t>Complementariedad Thinkinazul</a:t>
            </a:r>
          </a:p>
          <a:p>
            <a:pPr marL="0" indent="0">
              <a:buFontTx/>
              <a:buNone/>
            </a:pPr>
            <a:endParaRPr lang="it-IT" dirty="0" smtClean="0"/>
          </a:p>
          <a:p>
            <a:pPr marL="171450" indent="-171450">
              <a:buFontTx/>
              <a:buChar char="-"/>
            </a:pPr>
            <a:r>
              <a:rPr lang="it-IT" dirty="0" smtClean="0"/>
              <a:t>Lineas</a:t>
            </a:r>
            <a:r>
              <a:rPr lang="it-IT" baseline="0" dirty="0" smtClean="0"/>
              <a:t> de actuacion y correspondencia con las demas CCAA; aunque </a:t>
            </a:r>
            <a:r>
              <a:rPr lang="es-ES" baseline="0" dirty="0" smtClean="0"/>
              <a:t>objetivo </a:t>
            </a:r>
            <a:r>
              <a:rPr lang="es-ES" baseline="0" dirty="0" err="1" smtClean="0"/>
              <a:t>ppal</a:t>
            </a:r>
            <a:r>
              <a:rPr lang="es-ES" baseline="0" dirty="0" smtClean="0"/>
              <a:t> (2) “ACUICULTURA DE PRECISIÓN, SOSTENIBLE e INTELIGENTE”) ↔ [(1) y (3)] </a:t>
            </a:r>
          </a:p>
          <a:p>
            <a:pPr marL="171450" indent="-171450">
              <a:buFontTx/>
              <a:buChar char="-"/>
            </a:pPr>
            <a:endParaRPr lang="it-IT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4AEF-5A18-4A6F-9059-ACAD2BC7981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94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 smtClean="0"/>
              <a:t>TEMAS: actividades especificas dentro de cada línea</a:t>
            </a:r>
          </a:p>
          <a:p>
            <a:pPr marL="0" indent="0">
              <a:buFontTx/>
              <a:buNone/>
            </a:pPr>
            <a:endParaRPr lang="it-IT" dirty="0" smtClean="0"/>
          </a:p>
          <a:p>
            <a:pPr marL="0" indent="0">
              <a:buFontTx/>
              <a:buNone/>
            </a:pPr>
            <a:endParaRPr lang="it-IT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4AEF-5A18-4A6F-9059-ACAD2BC798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87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 smtClean="0"/>
              <a:t>TEMAS: su </a:t>
            </a:r>
            <a:r>
              <a:rPr lang="it-IT" dirty="0" smtClean="0"/>
              <a:t>cOnvergencia </a:t>
            </a:r>
            <a:r>
              <a:rPr lang="it-IT" dirty="0" smtClean="0"/>
              <a:t>de</a:t>
            </a:r>
            <a:r>
              <a:rPr lang="it-IT" baseline="0" dirty="0" smtClean="0"/>
              <a:t> las mismas con ThinkinAzul</a:t>
            </a:r>
            <a:endParaRPr lang="it-IT" dirty="0" smtClean="0"/>
          </a:p>
          <a:p>
            <a:pPr marL="0" indent="0">
              <a:buFontTx/>
              <a:buNone/>
            </a:pPr>
            <a:endParaRPr lang="it-IT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4AEF-5A18-4A6F-9059-ACAD2BC79819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4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 smtClean="0"/>
              <a:t>TEMAS: Division presupuesto por</a:t>
            </a:r>
            <a:r>
              <a:rPr lang="it-IT" baseline="0" dirty="0" smtClean="0"/>
              <a:t> dichas líneas específicas y entidades</a:t>
            </a:r>
            <a:endParaRPr lang="it-IT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4AEF-5A18-4A6F-9059-ACAD2BC7981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99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 smtClean="0"/>
              <a:t>TEMAS:</a:t>
            </a:r>
          </a:p>
          <a:p>
            <a:pPr marL="0" indent="0">
              <a:buFontTx/>
              <a:buNone/>
            </a:pPr>
            <a:endParaRPr lang="it-IT" dirty="0" smtClean="0"/>
          </a:p>
          <a:p>
            <a:pPr marL="171450" indent="-171450">
              <a:buFontTx/>
              <a:buChar char="-"/>
            </a:pPr>
            <a:r>
              <a:rPr lang="it-IT" dirty="0" smtClean="0"/>
              <a:t>Presupuesto</a:t>
            </a:r>
            <a:r>
              <a:rPr lang="it-IT" baseline="0" dirty="0" smtClean="0"/>
              <a:t> total por lineas de actuacion y fuente de financiación (dividido MCIN y CCAA)</a:t>
            </a:r>
            <a:endParaRPr lang="it-IT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4AEF-5A18-4A6F-9059-ACAD2BC7981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425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 smtClean="0"/>
              <a:t>TEMAS: carácter</a:t>
            </a:r>
            <a:r>
              <a:rPr lang="it-IT" baseline="0" dirty="0" smtClean="0"/>
              <a:t> diferenciador proyecto: potenciar la diversificación de nuevas </a:t>
            </a:r>
            <a:r>
              <a:rPr lang="it-IT" baseline="0" smtClean="0"/>
              <a:t>especies </a:t>
            </a:r>
            <a:r>
              <a:rPr lang="it-IT" baseline="0" smtClean="0"/>
              <a:t>(as ícomo cultivos auxiliares) </a:t>
            </a:r>
            <a:r>
              <a:rPr lang="it-IT" baseline="0" dirty="0" smtClean="0"/>
              <a:t>/ efectiva la transferencia tecnológica</a:t>
            </a:r>
            <a:endParaRPr lang="it-IT" dirty="0" smtClean="0"/>
          </a:p>
          <a:p>
            <a:pPr marL="0" indent="0">
              <a:buFontTx/>
              <a:buNone/>
            </a:pPr>
            <a:endParaRPr lang="it-IT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64AEF-5A18-4A6F-9059-ACAD2BC7981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21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5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1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22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3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53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0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94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4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2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60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3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543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3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0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94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94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3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8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4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0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0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0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00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4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81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21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59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91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6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9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227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28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74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19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94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94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21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35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3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10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7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2FAA-C165-47C4-B9BF-A3A83A9E9BB5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E1D0-A292-47DB-9420-4CF293F1C4B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7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8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F336-0C0E-4FF8-86BD-0C4BE817C04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EA748-0163-45BA-96B5-297F9F291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0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ccanarias.org/" TargetMode="External"/><Relationship Id="rId5" Type="http://schemas.openxmlformats.org/officeDocument/2006/relationships/hyperlink" Target="mailto:eportillo@itccanarias.org" TargetMode="Externa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Relationship Id="rId5" Type="http://schemas.openxmlformats.org/officeDocument/2006/relationships/comments" Target="../comments/commen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026" t="37614" r="75684" b="42035"/>
          <a:stretch/>
        </p:blipFill>
        <p:spPr>
          <a:xfrm>
            <a:off x="9683394" y="5255331"/>
            <a:ext cx="2107933" cy="13956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937760" y="27528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uadroTexto 8"/>
          <p:cNvSpPr txBox="1"/>
          <p:nvPr/>
        </p:nvSpPr>
        <p:spPr>
          <a:xfrm>
            <a:off x="134754" y="1344250"/>
            <a:ext cx="1189682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atin typeface="Arial Narrow" panose="020B0606020202030204" pitchFamily="34" charset="0"/>
              </a:rPr>
              <a:t>CRECENAZUL</a:t>
            </a:r>
          </a:p>
          <a:p>
            <a:pPr algn="ctr"/>
            <a:endParaRPr lang="it-IT" sz="33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it-IT" sz="2400" b="1" dirty="0" smtClean="0">
                <a:latin typeface="Arial Narrow" panose="020B0606020202030204" pitchFamily="34" charset="0"/>
              </a:rPr>
              <a:t>ESTRATEGIAS </a:t>
            </a:r>
            <a:r>
              <a:rPr lang="es-ES" sz="2400" b="1" dirty="0" smtClean="0">
                <a:latin typeface="Arial Narrow" panose="020B0606020202030204" pitchFamily="34" charset="0"/>
              </a:rPr>
              <a:t>CONJUNTAS </a:t>
            </a:r>
            <a:r>
              <a:rPr lang="es-ES" sz="2400" b="1" dirty="0">
                <a:latin typeface="Arial Narrow" panose="020B0606020202030204" pitchFamily="34" charset="0"/>
              </a:rPr>
              <a:t>DE INVESTIGACIÓN, INNOVACIÓN Y TRANSFERENCIA EN CIENCIAS MARINAS PARA </a:t>
            </a:r>
            <a:r>
              <a:rPr lang="es-ES" sz="2400" b="1" dirty="0" smtClean="0">
                <a:latin typeface="Arial Narrow" panose="020B0606020202030204" pitchFamily="34" charset="0"/>
              </a:rPr>
              <a:t>EL CRECIMIENTO </a:t>
            </a:r>
            <a:r>
              <a:rPr lang="es-ES" sz="2400" b="1" dirty="0">
                <a:latin typeface="Arial Narrow" panose="020B0606020202030204" pitchFamily="34" charset="0"/>
              </a:rPr>
              <a:t>SOSTENIBLE Y DIVERSIFICACIÓN DE LA ECONOMÍA CANARIA EN ACUICULTURA MARINA </a:t>
            </a:r>
            <a:r>
              <a:rPr lang="es-ES" sz="2400" b="1" dirty="0" smtClean="0">
                <a:latin typeface="Arial Narrow" panose="020B0606020202030204" pitchFamily="34" charset="0"/>
              </a:rPr>
              <a:t>Y BIOTECNOLOGÍA </a:t>
            </a:r>
            <a:r>
              <a:rPr lang="es-ES" sz="2400" b="1" dirty="0">
                <a:latin typeface="Arial Narrow" panose="020B0606020202030204" pitchFamily="34" charset="0"/>
              </a:rPr>
              <a:t>AZUL EN EL CONTEXTO DEL CAMBIO CLIMÁTICO Y EL DESARROLLO </a:t>
            </a:r>
            <a:r>
              <a:rPr lang="es-ES" sz="2400" b="1" dirty="0" smtClean="0">
                <a:latin typeface="Arial Narrow" panose="020B0606020202030204" pitchFamily="34" charset="0"/>
              </a:rPr>
              <a:t>SOSTENIBLE</a:t>
            </a:r>
            <a:endParaRPr lang="it-IT" sz="2400" dirty="0"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4566" t="37614" r="2579" b="42035"/>
          <a:stretch/>
        </p:blipFill>
        <p:spPr>
          <a:xfrm>
            <a:off x="259880" y="-64631"/>
            <a:ext cx="8882514" cy="13956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03" y="172584"/>
            <a:ext cx="2340924" cy="100169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1691" y="5894859"/>
            <a:ext cx="498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 Narrow" panose="020B0606020202030204" pitchFamily="34" charset="0"/>
              </a:rPr>
              <a:t>PLANES COMPLEMENTARIOS DE </a:t>
            </a:r>
            <a:r>
              <a:rPr lang="it-IT" sz="2400" dirty="0" smtClean="0">
                <a:latin typeface="Arial Narrow" panose="020B0606020202030204" pitchFamily="34" charset="0"/>
              </a:rPr>
              <a:t>I+D+I </a:t>
            </a:r>
          </a:p>
          <a:p>
            <a:r>
              <a:rPr lang="it-IT" sz="2400" dirty="0" smtClean="0">
                <a:latin typeface="Arial Narrow" panose="020B0606020202030204" pitchFamily="34" charset="0"/>
              </a:rPr>
              <a:t>PROGRAMA DE CIENCIAS MARINAS </a:t>
            </a:r>
            <a:endParaRPr lang="it-IT" sz="2400" b="1" dirty="0"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7143" t="75619" r="60464" b="6666"/>
          <a:stretch/>
        </p:blipFill>
        <p:spPr>
          <a:xfrm>
            <a:off x="4828385" y="5899729"/>
            <a:ext cx="1885923" cy="83919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21691" y="4148615"/>
            <a:ext cx="11896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2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s-ES" sz="2800" b="1" dirty="0" smtClean="0">
                <a:latin typeface="Arial Narrow" panose="020B0606020202030204" pitchFamily="34" charset="0"/>
              </a:rPr>
              <a:t>Enero de 2022 – Septiembre de 2025</a:t>
            </a:r>
          </a:p>
          <a:p>
            <a:pPr algn="ctr"/>
            <a:r>
              <a:rPr lang="es-ES" sz="2800" dirty="0" smtClean="0">
                <a:latin typeface="Arial Narrow" panose="020B0606020202030204" pitchFamily="34" charset="0"/>
              </a:rPr>
              <a:t>Presupuesto: </a:t>
            </a:r>
            <a:r>
              <a:rPr lang="es-ES" sz="2800" b="1" dirty="0" smtClean="0">
                <a:latin typeface="Arial Narrow" panose="020B0606020202030204" pitchFamily="34" charset="0"/>
              </a:rPr>
              <a:t>2.047.134,00 € </a:t>
            </a:r>
            <a:endParaRPr lang="it-IT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4566" t="37614" r="2579" b="42035"/>
          <a:stretch/>
        </p:blipFill>
        <p:spPr>
          <a:xfrm>
            <a:off x="259880" y="-64631"/>
            <a:ext cx="8882514" cy="13956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03" y="172584"/>
            <a:ext cx="2340924" cy="100169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/>
          <a:srcRect l="7026" t="37614" r="75684" b="42035"/>
          <a:stretch/>
        </p:blipFill>
        <p:spPr>
          <a:xfrm>
            <a:off x="9683394" y="5255331"/>
            <a:ext cx="2107933" cy="1395663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130629" y="2636398"/>
            <a:ext cx="118871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Arial Narrow" panose="020B0606020202030204" pitchFamily="34" charset="0"/>
              </a:rPr>
              <a:t>Eduardo Portillo Hahnefeld – </a:t>
            </a:r>
            <a:r>
              <a:rPr lang="es-ES" sz="3600" dirty="0" smtClean="0">
                <a:latin typeface="Arial Narrow" panose="020B0606020202030204" pitchFamily="34" charset="0"/>
                <a:hlinkClick r:id="rId5"/>
              </a:rPr>
              <a:t>eportillo@itccanarias.org</a:t>
            </a:r>
            <a:r>
              <a:rPr lang="es-ES" sz="36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es-ES" sz="3600" dirty="0" smtClean="0">
                <a:latin typeface="Arial Narrow" panose="020B0606020202030204" pitchFamily="34" charset="0"/>
              </a:rPr>
              <a:t>Jefe del Dpto. de Biotecnologia</a:t>
            </a:r>
          </a:p>
          <a:p>
            <a:r>
              <a:rPr lang="es-ES" sz="3600" dirty="0" smtClean="0">
                <a:latin typeface="Arial Narrow" panose="020B0606020202030204" pitchFamily="34" charset="0"/>
              </a:rPr>
              <a:t>Instituto Tecnológico de Canarias (</a:t>
            </a:r>
            <a:r>
              <a:rPr lang="es-ES" sz="3600" b="1" dirty="0" smtClean="0">
                <a:latin typeface="Arial Narrow" panose="020B0606020202030204" pitchFamily="34" charset="0"/>
              </a:rPr>
              <a:t>ITC</a:t>
            </a:r>
            <a:r>
              <a:rPr lang="es-ES" sz="3600" dirty="0" smtClean="0">
                <a:latin typeface="Arial Narrow" panose="020B0606020202030204" pitchFamily="34" charset="0"/>
              </a:rPr>
              <a:t>) - </a:t>
            </a:r>
            <a:r>
              <a:rPr lang="es-ES" sz="3600" dirty="0" smtClean="0">
                <a:latin typeface="Arial Narrow" panose="020B0606020202030204" pitchFamily="34" charset="0"/>
                <a:hlinkClick r:id="rId6"/>
              </a:rPr>
              <a:t>https://www.itccanarias.org/</a:t>
            </a:r>
            <a:r>
              <a:rPr lang="es-ES" sz="3600" dirty="0" smtClean="0">
                <a:latin typeface="Arial Narrow" panose="020B0606020202030204" pitchFamily="34" charset="0"/>
              </a:rPr>
              <a:t> </a:t>
            </a:r>
            <a:endParaRPr lang="es-ES" sz="2800" dirty="0" smtClean="0">
              <a:latin typeface="Arial Narrow" panose="020B0606020202030204" pitchFamily="34" charset="0"/>
            </a:endParaRPr>
          </a:p>
          <a:p>
            <a:endParaRPr lang="es-ES" sz="2800" b="1" dirty="0" smtClean="0">
              <a:latin typeface="Arial Narrow" panose="020B0606020202030204" pitchFamily="34" charset="0"/>
            </a:endParaRPr>
          </a:p>
          <a:p>
            <a:r>
              <a:rPr lang="es-ES" sz="2800" dirty="0">
                <a:latin typeface="Arial Narrow" panose="020B0606020202030204" pitchFamily="34" charset="0"/>
              </a:rPr>
              <a:t>C</a:t>
            </a:r>
            <a:r>
              <a:rPr lang="es-ES" sz="2800" dirty="0" smtClean="0">
                <a:latin typeface="Arial Narrow" panose="020B0606020202030204" pitchFamily="34" charset="0"/>
              </a:rPr>
              <a:t>oordinador científico del proyecto </a:t>
            </a:r>
            <a:r>
              <a:rPr lang="es-ES" sz="2800" dirty="0" err="1" smtClean="0">
                <a:latin typeface="Arial Narrow" panose="020B0606020202030204" pitchFamily="34" charset="0"/>
              </a:rPr>
              <a:t>CrecEnAzul</a:t>
            </a:r>
            <a:endParaRPr lang="es-ES" sz="2800" dirty="0" smtClean="0">
              <a:latin typeface="Arial Narrow" panose="020B0606020202030204" pitchFamily="34" charset="0"/>
            </a:endParaRPr>
          </a:p>
          <a:p>
            <a:r>
              <a:rPr lang="es-ES" sz="2800" dirty="0" smtClean="0">
                <a:latin typeface="Arial Narrow" panose="020B0606020202030204" pitchFamily="34" charset="0"/>
              </a:rPr>
              <a:t>Planes complementarios de I+D+I</a:t>
            </a:r>
          </a:p>
          <a:p>
            <a:r>
              <a:rPr lang="es-ES" sz="2800" dirty="0" smtClean="0">
                <a:latin typeface="Arial Narrow" panose="020B0606020202030204" pitchFamily="34" charset="0"/>
              </a:rPr>
              <a:t>Programa de Ciencias Marinas - </a:t>
            </a:r>
            <a:r>
              <a:rPr lang="es-ES" sz="2800" b="1" dirty="0" err="1" smtClean="0">
                <a:latin typeface="Arial Narrow" panose="020B0606020202030204" pitchFamily="34" charset="0"/>
              </a:rPr>
              <a:t>ThinkInAzul</a:t>
            </a:r>
            <a:endParaRPr lang="es-ES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880" y="1331032"/>
            <a:ext cx="5661418" cy="55269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ULPGC:</a:t>
            </a:r>
          </a:p>
          <a:p>
            <a:pPr marL="0" indent="0">
              <a:buNone/>
            </a:pPr>
            <a:r>
              <a:rPr lang="es-ES" dirty="0" smtClean="0"/>
              <a:t>Juan </a:t>
            </a:r>
            <a:r>
              <a:rPr lang="es-ES" dirty="0"/>
              <a:t>Manuel Afonso López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Aridane </a:t>
            </a:r>
            <a:r>
              <a:rPr lang="es-ES" dirty="0"/>
              <a:t>González </a:t>
            </a:r>
            <a:r>
              <a:rPr lang="es-ES" dirty="0" err="1"/>
              <a:t>González</a:t>
            </a:r>
            <a:r>
              <a:rPr lang="es-ES" dirty="0"/>
              <a:t>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Juan </a:t>
            </a:r>
            <a:r>
              <a:rPr lang="es-ES" dirty="0"/>
              <a:t>Luis Gómez </a:t>
            </a:r>
            <a:r>
              <a:rPr lang="es-ES" dirty="0" smtClean="0"/>
              <a:t>Pinchetti</a:t>
            </a:r>
            <a:endParaRPr lang="es-ES" dirty="0"/>
          </a:p>
          <a:p>
            <a:pPr marL="0" indent="0">
              <a:buNone/>
            </a:pPr>
            <a:r>
              <a:rPr lang="es-ES" b="1" dirty="0" smtClean="0"/>
              <a:t>ULL:</a:t>
            </a:r>
          </a:p>
          <a:p>
            <a:pPr marL="0" indent="0">
              <a:buNone/>
            </a:pPr>
            <a:r>
              <a:rPr lang="es-ES" dirty="0" smtClean="0"/>
              <a:t>Francisco </a:t>
            </a:r>
            <a:r>
              <a:rPr lang="es-ES" dirty="0"/>
              <a:t>Almeida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COVADONGA </a:t>
            </a:r>
            <a:r>
              <a:rPr lang="es-ES" dirty="0"/>
              <a:t>RODRIGUEZ GONZALEZ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J</a:t>
            </a:r>
            <a:r>
              <a:rPr lang="es-ES" dirty="0" smtClean="0"/>
              <a:t>ose </a:t>
            </a:r>
            <a:r>
              <a:rPr lang="es-ES" dirty="0"/>
              <a:t>Pascual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José Pérez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4566" t="37614" r="2579" b="42035"/>
          <a:stretch/>
        </p:blipFill>
        <p:spPr>
          <a:xfrm>
            <a:off x="259880" y="-64631"/>
            <a:ext cx="8882514" cy="13956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03" y="172584"/>
            <a:ext cx="2340924" cy="1001698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6490009" y="1475682"/>
            <a:ext cx="5508703" cy="5526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b="1" dirty="0" smtClean="0"/>
              <a:t>IEO-CSIC: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direccion.canarias@ieo.csic.es;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eduardo.almansa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err="1" smtClean="0"/>
              <a:t>salvador.jerez</a:t>
            </a: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err="1" smtClean="0"/>
              <a:t>virginia.martin</a:t>
            </a: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b="1" dirty="0" smtClean="0"/>
              <a:t>PLOCAN: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Jose Joaquin Hernandez Brito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Silvia Hildebrandt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Silvana </a:t>
            </a:r>
            <a:r>
              <a:rPr lang="es-ES" dirty="0" err="1" smtClean="0"/>
              <a:t>Neves</a:t>
            </a: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b="1" dirty="0" smtClean="0"/>
              <a:t>ITC: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smtClean="0"/>
              <a:t>Eduardo Portillo &lt;eportillo@itccanarias.org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err="1" smtClean="0"/>
              <a:t>Marinna</a:t>
            </a:r>
            <a:r>
              <a:rPr lang="es-ES" dirty="0" smtClean="0"/>
              <a:t> Venuleo &lt;mvenuleo@itccanarias.org</a:t>
            </a:r>
          </a:p>
        </p:txBody>
      </p:sp>
    </p:spTree>
    <p:extLst>
      <p:ext uri="{BB962C8B-B14F-4D97-AF65-F5344CB8AC3E}">
        <p14:creationId xmlns:p14="http://schemas.microsoft.com/office/powerpoint/2010/main" val="19717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4773" y="453588"/>
            <a:ext cx="12093611" cy="5950825"/>
            <a:chOff x="252000" y="778740"/>
            <a:chExt cx="8640000" cy="3911654"/>
          </a:xfrm>
        </p:grpSpPr>
        <p:grpSp>
          <p:nvGrpSpPr>
            <p:cNvPr id="2" name="1 Grupo"/>
            <p:cNvGrpSpPr/>
            <p:nvPr/>
          </p:nvGrpSpPr>
          <p:grpSpPr>
            <a:xfrm>
              <a:off x="252000" y="778740"/>
              <a:ext cx="8640000" cy="3911654"/>
              <a:chOff x="252000" y="778740"/>
              <a:chExt cx="8640000" cy="3911654"/>
            </a:xfrm>
          </p:grpSpPr>
          <p:pic>
            <p:nvPicPr>
              <p:cNvPr id="18" name="Gráfico 63">
                <a:extLst>
                  <a:ext uri="{FF2B5EF4-FFF2-40B4-BE49-F238E27FC236}">
                    <a16:creationId xmlns:a16="http://schemas.microsoft.com/office/drawing/2014/main" xmlns="" id="{15A0CF75-029A-4AEE-B629-408290985D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37" b="1669"/>
              <a:stretch/>
            </p:blipFill>
            <p:spPr>
              <a:xfrm>
                <a:off x="252000" y="778740"/>
                <a:ext cx="8640000" cy="3911654"/>
              </a:xfrm>
              <a:prstGeom prst="rect">
                <a:avLst/>
              </a:prstGeom>
            </p:spPr>
          </p:pic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xmlns="" id="{158A9AA1-7BA1-4F0B-B26B-FB20A2D37C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9793" y="2431589"/>
                <a:ext cx="604665" cy="286595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2 Grupo"/>
            <p:cNvGrpSpPr/>
            <p:nvPr/>
          </p:nvGrpSpPr>
          <p:grpSpPr>
            <a:xfrm>
              <a:off x="683568" y="2860576"/>
              <a:ext cx="1224136" cy="323056"/>
              <a:chOff x="1763686" y="2788568"/>
              <a:chExt cx="5040561" cy="1368152"/>
            </a:xfrm>
          </p:grpSpPr>
          <p:sp>
            <p:nvSpPr>
              <p:cNvPr id="8" name="5 Rectángulo redondeado"/>
              <p:cNvSpPr/>
              <p:nvPr/>
            </p:nvSpPr>
            <p:spPr>
              <a:xfrm>
                <a:off x="1763686" y="2788568"/>
                <a:ext cx="5040561" cy="1368152"/>
              </a:xfrm>
              <a:prstGeom prst="round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399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1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9959" y="2969616"/>
                <a:ext cx="4868019" cy="100605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1" name="Grupo 10"/>
          <p:cNvGrpSpPr/>
          <p:nvPr/>
        </p:nvGrpSpPr>
        <p:grpSpPr>
          <a:xfrm>
            <a:off x="8443289" y="4580772"/>
            <a:ext cx="3551299" cy="598986"/>
            <a:chOff x="321223" y="4156720"/>
            <a:chExt cx="4074396" cy="686410"/>
          </a:xfrm>
        </p:grpSpPr>
        <p:sp>
          <p:nvSpPr>
            <p:cNvPr id="12" name="Rectángulo redondeado 11"/>
            <p:cNvSpPr/>
            <p:nvPr/>
          </p:nvSpPr>
          <p:spPr>
            <a:xfrm>
              <a:off x="321223" y="4156720"/>
              <a:ext cx="4074396" cy="6864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9">
                <a:solidFill>
                  <a:prstClr val="white"/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11" y="4272747"/>
              <a:ext cx="3950020" cy="429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7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" y="71977"/>
            <a:ext cx="12044944" cy="62682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45175" y="165645"/>
            <a:ext cx="11613706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6" b="1" dirty="0">
                <a:solidFill>
                  <a:srgbClr val="F7B320"/>
                </a:solidFill>
                <a:latin typeface="Bahnschrift" panose="020B0502040204020203" pitchFamily="34" charset="0"/>
              </a:rPr>
              <a:t>Fases de desarrollo</a:t>
            </a:r>
          </a:p>
          <a:p>
            <a:endParaRPr lang="es-ES" sz="2133" b="1" dirty="0">
              <a:solidFill>
                <a:srgbClr val="F7B32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523483" y="1309040"/>
            <a:ext cx="8502073" cy="4800742"/>
            <a:chOff x="2637228" y="624840"/>
            <a:chExt cx="6378523" cy="3601668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228" y="626508"/>
              <a:ext cx="6378523" cy="3600000"/>
            </a:xfrm>
            <a:prstGeom prst="rect">
              <a:avLst/>
            </a:prstGeom>
            <a:ln w="19050">
              <a:solidFill>
                <a:srgbClr val="F8B222"/>
              </a:solidFill>
            </a:ln>
          </p:spPr>
        </p:pic>
        <p:sp>
          <p:nvSpPr>
            <p:cNvPr id="2" name="Forma libre 1"/>
            <p:cNvSpPr/>
            <p:nvPr/>
          </p:nvSpPr>
          <p:spPr>
            <a:xfrm>
              <a:off x="7029450" y="947738"/>
              <a:ext cx="1019175" cy="1714500"/>
            </a:xfrm>
            <a:custGeom>
              <a:avLst/>
              <a:gdLst>
                <a:gd name="connsiteX0" fmla="*/ 0 w 1019175"/>
                <a:gd name="connsiteY0" fmla="*/ 1438275 h 1714500"/>
                <a:gd name="connsiteX1" fmla="*/ 400050 w 1019175"/>
                <a:gd name="connsiteY1" fmla="*/ 0 h 1714500"/>
                <a:gd name="connsiteX2" fmla="*/ 1019175 w 1019175"/>
                <a:gd name="connsiteY2" fmla="*/ 152400 h 1714500"/>
                <a:gd name="connsiteX3" fmla="*/ 1000125 w 1019175"/>
                <a:gd name="connsiteY3" fmla="*/ 1076325 h 1714500"/>
                <a:gd name="connsiteX4" fmla="*/ 638175 w 1019175"/>
                <a:gd name="connsiteY4" fmla="*/ 1714500 h 1714500"/>
                <a:gd name="connsiteX5" fmla="*/ 0 w 1019175"/>
                <a:gd name="connsiteY5" fmla="*/ 1438275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714500">
                  <a:moveTo>
                    <a:pt x="0" y="1438275"/>
                  </a:moveTo>
                  <a:lnTo>
                    <a:pt x="400050" y="0"/>
                  </a:lnTo>
                  <a:lnTo>
                    <a:pt x="1019175" y="152400"/>
                  </a:lnTo>
                  <a:lnTo>
                    <a:pt x="1000125" y="1076325"/>
                  </a:lnTo>
                  <a:lnTo>
                    <a:pt x="638175" y="1714500"/>
                  </a:lnTo>
                  <a:lnTo>
                    <a:pt x="0" y="1438275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9">
                <a:solidFill>
                  <a:prstClr val="white"/>
                </a:solidFill>
              </a:endParaRPr>
            </a:p>
          </p:txBody>
        </p:sp>
        <p:sp>
          <p:nvSpPr>
            <p:cNvPr id="3" name="Forma libre 2"/>
            <p:cNvSpPr/>
            <p:nvPr/>
          </p:nvSpPr>
          <p:spPr>
            <a:xfrm>
              <a:off x="5591175" y="966788"/>
              <a:ext cx="1743075" cy="1771650"/>
            </a:xfrm>
            <a:custGeom>
              <a:avLst/>
              <a:gdLst>
                <a:gd name="connsiteX0" fmla="*/ 1743075 w 1743075"/>
                <a:gd name="connsiteY0" fmla="*/ 142875 h 1771650"/>
                <a:gd name="connsiteX1" fmla="*/ 1304925 w 1743075"/>
                <a:gd name="connsiteY1" fmla="*/ 1771650 h 1771650"/>
                <a:gd name="connsiteX2" fmla="*/ 595313 w 1743075"/>
                <a:gd name="connsiteY2" fmla="*/ 1328737 h 1771650"/>
                <a:gd name="connsiteX3" fmla="*/ 0 w 1743075"/>
                <a:gd name="connsiteY3" fmla="*/ 1100137 h 1771650"/>
                <a:gd name="connsiteX4" fmla="*/ 1200150 w 1743075"/>
                <a:gd name="connsiteY4" fmla="*/ 0 h 1771650"/>
                <a:gd name="connsiteX5" fmla="*/ 1743075 w 1743075"/>
                <a:gd name="connsiteY5" fmla="*/ 142875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3075" h="1771650">
                  <a:moveTo>
                    <a:pt x="1743075" y="142875"/>
                  </a:moveTo>
                  <a:lnTo>
                    <a:pt x="1304925" y="1771650"/>
                  </a:lnTo>
                  <a:lnTo>
                    <a:pt x="595313" y="1328737"/>
                  </a:lnTo>
                  <a:lnTo>
                    <a:pt x="0" y="1100137"/>
                  </a:lnTo>
                  <a:lnTo>
                    <a:pt x="1200150" y="0"/>
                  </a:lnTo>
                  <a:lnTo>
                    <a:pt x="1743075" y="142875"/>
                  </a:lnTo>
                  <a:close/>
                </a:path>
              </a:pathLst>
            </a:custGeom>
            <a:solidFill>
              <a:srgbClr val="F7B320">
                <a:alpha val="40000"/>
              </a:srgbClr>
            </a:solidFill>
            <a:ln w="12700">
              <a:solidFill>
                <a:srgbClr val="F8B2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9">
                <a:solidFill>
                  <a:prstClr val="white"/>
                </a:solidFill>
              </a:endParaRPr>
            </a:p>
          </p:txBody>
        </p:sp>
        <p:sp>
          <p:nvSpPr>
            <p:cNvPr id="5" name="Forma libre 4"/>
            <p:cNvSpPr/>
            <p:nvPr/>
          </p:nvSpPr>
          <p:spPr>
            <a:xfrm>
              <a:off x="3086100" y="624840"/>
              <a:ext cx="4724400" cy="3238500"/>
            </a:xfrm>
            <a:custGeom>
              <a:avLst/>
              <a:gdLst>
                <a:gd name="connsiteX0" fmla="*/ 4724400 w 4724400"/>
                <a:gd name="connsiteY0" fmla="*/ 2491740 h 3238500"/>
                <a:gd name="connsiteX1" fmla="*/ 3817620 w 4724400"/>
                <a:gd name="connsiteY1" fmla="*/ 2118360 h 3238500"/>
                <a:gd name="connsiteX2" fmla="*/ 3070860 w 4724400"/>
                <a:gd name="connsiteY2" fmla="*/ 1661160 h 3238500"/>
                <a:gd name="connsiteX3" fmla="*/ 2499360 w 4724400"/>
                <a:gd name="connsiteY3" fmla="*/ 1447800 h 3238500"/>
                <a:gd name="connsiteX4" fmla="*/ 3413760 w 4724400"/>
                <a:gd name="connsiteY4" fmla="*/ 601980 h 3238500"/>
                <a:gd name="connsiteX5" fmla="*/ 2575560 w 4724400"/>
                <a:gd name="connsiteY5" fmla="*/ 0 h 3238500"/>
                <a:gd name="connsiteX6" fmla="*/ 2156460 w 4724400"/>
                <a:gd name="connsiteY6" fmla="*/ 7620 h 3238500"/>
                <a:gd name="connsiteX7" fmla="*/ 1882140 w 4724400"/>
                <a:gd name="connsiteY7" fmla="*/ 281940 h 3238500"/>
                <a:gd name="connsiteX8" fmla="*/ 1584960 w 4724400"/>
                <a:gd name="connsiteY8" fmla="*/ 449580 h 3238500"/>
                <a:gd name="connsiteX9" fmla="*/ 883920 w 4724400"/>
                <a:gd name="connsiteY9" fmla="*/ 160020 h 3238500"/>
                <a:gd name="connsiteX10" fmla="*/ 723900 w 4724400"/>
                <a:gd name="connsiteY10" fmla="*/ 259080 h 3238500"/>
                <a:gd name="connsiteX11" fmla="*/ 449580 w 4724400"/>
                <a:gd name="connsiteY11" fmla="*/ 137160 h 3238500"/>
                <a:gd name="connsiteX12" fmla="*/ 236220 w 4724400"/>
                <a:gd name="connsiteY12" fmla="*/ 175260 h 3238500"/>
                <a:gd name="connsiteX13" fmla="*/ 0 w 4724400"/>
                <a:gd name="connsiteY13" fmla="*/ 975360 h 3238500"/>
                <a:gd name="connsiteX14" fmla="*/ 1836420 w 4724400"/>
                <a:gd name="connsiteY14" fmla="*/ 2202180 h 3238500"/>
                <a:gd name="connsiteX15" fmla="*/ 2468880 w 4724400"/>
                <a:gd name="connsiteY15" fmla="*/ 2834640 h 3238500"/>
                <a:gd name="connsiteX16" fmla="*/ 2964180 w 4724400"/>
                <a:gd name="connsiteY16" fmla="*/ 3238500 h 3238500"/>
                <a:gd name="connsiteX17" fmla="*/ 4480560 w 4724400"/>
                <a:gd name="connsiteY17" fmla="*/ 3169920 h 3238500"/>
                <a:gd name="connsiteX18" fmla="*/ 4724400 w 4724400"/>
                <a:gd name="connsiteY18" fmla="*/ 2491740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24400" h="3238500">
                  <a:moveTo>
                    <a:pt x="4724400" y="2491740"/>
                  </a:moveTo>
                  <a:lnTo>
                    <a:pt x="3817620" y="2118360"/>
                  </a:lnTo>
                  <a:lnTo>
                    <a:pt x="3070860" y="1661160"/>
                  </a:lnTo>
                  <a:lnTo>
                    <a:pt x="2499360" y="1447800"/>
                  </a:lnTo>
                  <a:lnTo>
                    <a:pt x="3413760" y="601980"/>
                  </a:lnTo>
                  <a:lnTo>
                    <a:pt x="2575560" y="0"/>
                  </a:lnTo>
                  <a:lnTo>
                    <a:pt x="2156460" y="7620"/>
                  </a:lnTo>
                  <a:lnTo>
                    <a:pt x="1882140" y="281940"/>
                  </a:lnTo>
                  <a:lnTo>
                    <a:pt x="1584960" y="449580"/>
                  </a:lnTo>
                  <a:lnTo>
                    <a:pt x="883920" y="160020"/>
                  </a:lnTo>
                  <a:lnTo>
                    <a:pt x="723900" y="259080"/>
                  </a:lnTo>
                  <a:lnTo>
                    <a:pt x="449580" y="137160"/>
                  </a:lnTo>
                  <a:lnTo>
                    <a:pt x="236220" y="175260"/>
                  </a:lnTo>
                  <a:lnTo>
                    <a:pt x="0" y="975360"/>
                  </a:lnTo>
                  <a:lnTo>
                    <a:pt x="1836420" y="2202180"/>
                  </a:lnTo>
                  <a:lnTo>
                    <a:pt x="2468880" y="2834640"/>
                  </a:lnTo>
                  <a:lnTo>
                    <a:pt x="2964180" y="3238500"/>
                  </a:lnTo>
                  <a:lnTo>
                    <a:pt x="4480560" y="3169920"/>
                  </a:lnTo>
                  <a:lnTo>
                    <a:pt x="4724400" y="2491740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399">
                <a:solidFill>
                  <a:prstClr val="white"/>
                </a:solidFill>
              </a:endParaRPr>
            </a:p>
          </p:txBody>
        </p:sp>
        <p:sp>
          <p:nvSpPr>
            <p:cNvPr id="17" name="7 CuadroTexto"/>
            <p:cNvSpPr txBox="1"/>
            <p:nvPr/>
          </p:nvSpPr>
          <p:spPr>
            <a:xfrm>
              <a:off x="4481326" y="1996479"/>
              <a:ext cx="663271" cy="315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133" b="1" dirty="0">
                  <a:solidFill>
                    <a:prstClr val="white"/>
                  </a:solidFill>
                </a:rPr>
                <a:t>Fase 3</a:t>
              </a:r>
            </a:p>
          </p:txBody>
        </p:sp>
        <p:sp>
          <p:nvSpPr>
            <p:cNvPr id="18" name="9 CuadroTexto"/>
            <p:cNvSpPr txBox="1"/>
            <p:nvPr/>
          </p:nvSpPr>
          <p:spPr>
            <a:xfrm>
              <a:off x="6262257" y="1572647"/>
              <a:ext cx="663271" cy="315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133" b="1" dirty="0">
                  <a:solidFill>
                    <a:prstClr val="white"/>
                  </a:solidFill>
                </a:rPr>
                <a:t>Fase 2</a:t>
              </a:r>
            </a:p>
          </p:txBody>
        </p:sp>
        <p:sp>
          <p:nvSpPr>
            <p:cNvPr id="19" name="10 CuadroTexto"/>
            <p:cNvSpPr txBox="1"/>
            <p:nvPr/>
          </p:nvSpPr>
          <p:spPr>
            <a:xfrm>
              <a:off x="7287755" y="1621066"/>
              <a:ext cx="663271" cy="315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133" b="1" dirty="0">
                  <a:solidFill>
                    <a:prstClr val="white"/>
                  </a:solidFill>
                </a:rPr>
                <a:t>Fase</a:t>
              </a:r>
              <a:r>
                <a:rPr lang="es-ES" sz="2133" b="1" dirty="0">
                  <a:solidFill>
                    <a:prstClr val="black"/>
                  </a:solidFill>
                </a:rPr>
                <a:t> </a:t>
              </a:r>
              <a:r>
                <a:rPr lang="es-ES" sz="2133" b="1" dirty="0">
                  <a:solidFill>
                    <a:prstClr val="white"/>
                  </a:solidFill>
                </a:rPr>
                <a:t>1</a:t>
              </a:r>
            </a:p>
          </p:txBody>
        </p:sp>
      </p:grpSp>
      <p:pic>
        <p:nvPicPr>
          <p:cNvPr id="20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" y="2462939"/>
            <a:ext cx="3126823" cy="276947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7" y="443549"/>
            <a:ext cx="2678776" cy="915282"/>
          </a:xfrm>
          <a:prstGeom prst="rect">
            <a:avLst/>
          </a:prstGeom>
        </p:spPr>
      </p:pic>
      <p:sp>
        <p:nvSpPr>
          <p:cNvPr id="27" name="11 CuadroTexto"/>
          <p:cNvSpPr txBox="1"/>
          <p:nvPr/>
        </p:nvSpPr>
        <p:spPr>
          <a:xfrm>
            <a:off x="3216569" y="4608026"/>
            <a:ext cx="5261348" cy="1700170"/>
          </a:xfrm>
          <a:prstGeom prst="rect">
            <a:avLst/>
          </a:prstGeom>
          <a:solidFill>
            <a:srgbClr val="00B0F0">
              <a:alpha val="75000"/>
            </a:srgbClr>
          </a:solidFill>
          <a:effectLst>
            <a:outerShdw blurRad="50800" dist="101600" dir="2700000" algn="tl" rotWithShape="0">
              <a:prstClr val="black">
                <a:alpha val="25000"/>
              </a:prstClr>
            </a:outerShdw>
          </a:effectLst>
        </p:spPr>
        <p:txBody>
          <a:bodyPr wrap="square" lIns="575822" tIns="191941" rIns="191941" bIns="191941" rtlCol="0">
            <a:spAutoFit/>
          </a:bodyPr>
          <a:lstStyle/>
          <a:p>
            <a:pPr algn="just">
              <a:buClr>
                <a:srgbClr val="F7B320"/>
              </a:buClr>
            </a:pPr>
            <a:r>
              <a:rPr lang="es-ES" sz="1866" b="1" dirty="0">
                <a:solidFill>
                  <a:prstClr val="black"/>
                </a:solidFill>
                <a:latin typeface="Bahnschrift" panose="020B0502040204020203" pitchFamily="34" charset="0"/>
              </a:rPr>
              <a:t>Área de Desarrollo Tecnológico Industrial de Pozo Izquierdo</a:t>
            </a:r>
          </a:p>
          <a:p>
            <a:pPr algn="just">
              <a:buClr>
                <a:srgbClr val="F7B320"/>
              </a:buClr>
            </a:pPr>
            <a:r>
              <a:rPr lang="es-ES" sz="1599" dirty="0">
                <a:solidFill>
                  <a:prstClr val="black"/>
                </a:solidFill>
                <a:latin typeface="Bahnschrift" panose="020B0502040204020203" pitchFamily="34" charset="0"/>
              </a:rPr>
              <a:t>Especializado en Acuicultura Vegetal Marina y cultivos con bajas necesidades urbanísticas y posibilidad de desarrollo en suelo rústico.</a:t>
            </a:r>
          </a:p>
        </p:txBody>
      </p:sp>
      <p:pic>
        <p:nvPicPr>
          <p:cNvPr id="28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40" y="5229687"/>
            <a:ext cx="457083" cy="4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" y="71977"/>
            <a:ext cx="12044944" cy="62682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45175" y="165645"/>
            <a:ext cx="940614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b="1" dirty="0">
                <a:solidFill>
                  <a:srgbClr val="F7B320"/>
                </a:solidFill>
                <a:latin typeface="Arial Black" panose="020B0A04020102020204" pitchFamily="34" charset="0"/>
              </a:rPr>
              <a:t>NELHA-HAWAII</a:t>
            </a:r>
          </a:p>
        </p:txBody>
      </p:sp>
      <p:sp>
        <p:nvSpPr>
          <p:cNvPr id="21" name="13 CuadroTexto"/>
          <p:cNvSpPr txBox="1"/>
          <p:nvPr/>
        </p:nvSpPr>
        <p:spPr>
          <a:xfrm>
            <a:off x="132017" y="1317417"/>
            <a:ext cx="3840233" cy="1815112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effectLst>
            <a:outerShdw blurRad="50800" dist="1016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7B320"/>
              </a:buClr>
            </a:pPr>
            <a:r>
              <a:rPr lang="es-ES" sz="1866" dirty="0">
                <a:solidFill>
                  <a:prstClr val="white"/>
                </a:solidFill>
              </a:rPr>
              <a:t>300 M€ (1984)</a:t>
            </a:r>
          </a:p>
          <a:p>
            <a:pPr algn="just">
              <a:buClr>
                <a:srgbClr val="F7B320"/>
              </a:buClr>
            </a:pPr>
            <a:endParaRPr lang="es-ES" sz="1866" dirty="0">
              <a:solidFill>
                <a:prstClr val="white"/>
              </a:solidFill>
            </a:endParaRPr>
          </a:p>
          <a:p>
            <a:pPr algn="just">
              <a:buClr>
                <a:srgbClr val="F7B320"/>
              </a:buClr>
            </a:pPr>
            <a:r>
              <a:rPr lang="es-ES" sz="1866" dirty="0">
                <a:solidFill>
                  <a:prstClr val="white"/>
                </a:solidFill>
              </a:rPr>
              <a:t>2019 →103,6M€, 25,5M€ y 4,8M€</a:t>
            </a:r>
          </a:p>
          <a:p>
            <a:pPr algn="just">
              <a:buClr>
                <a:srgbClr val="F7B320"/>
              </a:buClr>
            </a:pPr>
            <a:endParaRPr lang="es-ES" sz="1866" dirty="0">
              <a:solidFill>
                <a:prstClr val="white"/>
              </a:solidFill>
            </a:endParaRPr>
          </a:p>
          <a:p>
            <a:pPr algn="just">
              <a:buClr>
                <a:srgbClr val="F7B320"/>
              </a:buClr>
            </a:pPr>
            <a:r>
              <a:rPr lang="es-ES" sz="1866" dirty="0">
                <a:solidFill>
                  <a:prstClr val="white"/>
                </a:solidFill>
              </a:rPr>
              <a:t>(509 empleados/empresas directos; 37 personal NELHA)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58" y="745276"/>
            <a:ext cx="6238075" cy="5785572"/>
          </a:xfrm>
          <a:prstGeom prst="rect">
            <a:avLst/>
          </a:prstGeom>
          <a:ln w="12700">
            <a:solidFill>
              <a:srgbClr val="F8B222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7055810" y="4292829"/>
            <a:ext cx="115177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99" b="1" dirty="0">
                <a:solidFill>
                  <a:srgbClr val="FF0000"/>
                </a:solidFill>
              </a:rPr>
              <a:t>300 ha</a:t>
            </a:r>
          </a:p>
        </p:txBody>
      </p:sp>
      <p:sp>
        <p:nvSpPr>
          <p:cNvPr id="2" name="Forma libre 1"/>
          <p:cNvSpPr/>
          <p:nvPr/>
        </p:nvSpPr>
        <p:spPr>
          <a:xfrm>
            <a:off x="6237918" y="784722"/>
            <a:ext cx="3289155" cy="5668367"/>
          </a:xfrm>
          <a:custGeom>
            <a:avLst/>
            <a:gdLst>
              <a:gd name="connsiteX0" fmla="*/ 2004165 w 2467628"/>
              <a:gd name="connsiteY0" fmla="*/ 81419 h 4252587"/>
              <a:gd name="connsiteX1" fmla="*/ 1283918 w 2467628"/>
              <a:gd name="connsiteY1" fmla="*/ 795403 h 4252587"/>
              <a:gd name="connsiteX2" fmla="*/ 1039661 w 2467628"/>
              <a:gd name="connsiteY2" fmla="*/ 1434230 h 4252587"/>
              <a:gd name="connsiteX3" fmla="*/ 475989 w 2467628"/>
              <a:gd name="connsiteY3" fmla="*/ 1459282 h 4252587"/>
              <a:gd name="connsiteX4" fmla="*/ 0 w 2467628"/>
              <a:gd name="connsiteY4" fmla="*/ 2004165 h 4252587"/>
              <a:gd name="connsiteX5" fmla="*/ 1396652 w 2467628"/>
              <a:gd name="connsiteY5" fmla="*/ 4171167 h 4252587"/>
              <a:gd name="connsiteX6" fmla="*/ 1759907 w 2467628"/>
              <a:gd name="connsiteY6" fmla="*/ 4252587 h 4252587"/>
              <a:gd name="connsiteX7" fmla="*/ 2179529 w 2467628"/>
              <a:gd name="connsiteY7" fmla="*/ 3926910 h 4252587"/>
              <a:gd name="connsiteX8" fmla="*/ 2448839 w 2467628"/>
              <a:gd name="connsiteY8" fmla="*/ 1759907 h 4252587"/>
              <a:gd name="connsiteX9" fmla="*/ 2455102 w 2467628"/>
              <a:gd name="connsiteY9" fmla="*/ 1684751 h 4252587"/>
              <a:gd name="connsiteX10" fmla="*/ 2467628 w 2467628"/>
              <a:gd name="connsiteY10" fmla="*/ 18789 h 4252587"/>
              <a:gd name="connsiteX11" fmla="*/ 2173266 w 2467628"/>
              <a:gd name="connsiteY11" fmla="*/ 0 h 425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7628" h="4252587">
                <a:moveTo>
                  <a:pt x="2004165" y="81419"/>
                </a:moveTo>
                <a:lnTo>
                  <a:pt x="1283918" y="795403"/>
                </a:lnTo>
                <a:lnTo>
                  <a:pt x="1039661" y="1434230"/>
                </a:lnTo>
                <a:lnTo>
                  <a:pt x="475989" y="1459282"/>
                </a:lnTo>
                <a:lnTo>
                  <a:pt x="0" y="2004165"/>
                </a:lnTo>
                <a:lnTo>
                  <a:pt x="1396652" y="4171167"/>
                </a:lnTo>
                <a:lnTo>
                  <a:pt x="1759907" y="4252587"/>
                </a:lnTo>
                <a:lnTo>
                  <a:pt x="2179529" y="3926910"/>
                </a:lnTo>
                <a:lnTo>
                  <a:pt x="2448839" y="1759907"/>
                </a:lnTo>
                <a:cubicBezTo>
                  <a:pt x="2455794" y="1697315"/>
                  <a:pt x="2455102" y="1722445"/>
                  <a:pt x="2455102" y="1684751"/>
                </a:cubicBezTo>
                <a:cubicBezTo>
                  <a:pt x="2459277" y="1129430"/>
                  <a:pt x="2463453" y="574110"/>
                  <a:pt x="2467628" y="18789"/>
                </a:cubicBezTo>
                <a:lnTo>
                  <a:pt x="2173266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" y="71977"/>
            <a:ext cx="12044944" cy="62682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45175" y="165645"/>
            <a:ext cx="940614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b="1" dirty="0">
                <a:solidFill>
                  <a:srgbClr val="F7B320"/>
                </a:solidFill>
                <a:latin typeface="Arial Black" panose="020B0A04020102020204" pitchFamily="34" charset="0"/>
              </a:rPr>
              <a:t>BIOASIS-POZO IZQUIERDO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3" y="71977"/>
            <a:ext cx="7641972" cy="4240166"/>
          </a:xfrm>
          <a:prstGeom prst="rect">
            <a:avLst/>
          </a:prstGeom>
          <a:ln w="12700">
            <a:solidFill>
              <a:srgbClr val="F8B222"/>
            </a:solidFill>
          </a:ln>
        </p:spPr>
      </p:pic>
      <p:sp>
        <p:nvSpPr>
          <p:cNvPr id="8" name="11 CuadroTexto"/>
          <p:cNvSpPr txBox="1"/>
          <p:nvPr/>
        </p:nvSpPr>
        <p:spPr>
          <a:xfrm>
            <a:off x="282356" y="916687"/>
            <a:ext cx="3318137" cy="420564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133" dirty="0">
                <a:solidFill>
                  <a:prstClr val="white"/>
                </a:solidFill>
                <a:latin typeface="Arial Black" panose="020B0A04020102020204" pitchFamily="34" charset="0"/>
              </a:rPr>
              <a:t>FASE 1 (</a:t>
            </a:r>
            <a:r>
              <a:rPr lang="es-ES" sz="2133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15 </a:t>
            </a:r>
            <a:r>
              <a:rPr lang="es-ES" sz="2133" dirty="0">
                <a:solidFill>
                  <a:prstClr val="white"/>
                </a:solidFill>
                <a:latin typeface="Arial Black" panose="020B0A04020102020204" pitchFamily="34" charset="0"/>
              </a:rPr>
              <a:t>M€)</a:t>
            </a:r>
          </a:p>
        </p:txBody>
      </p:sp>
      <p:sp>
        <p:nvSpPr>
          <p:cNvPr id="10" name="11 CuadroTexto"/>
          <p:cNvSpPr txBox="1"/>
          <p:nvPr/>
        </p:nvSpPr>
        <p:spPr>
          <a:xfrm>
            <a:off x="282356" y="1555138"/>
            <a:ext cx="3526964" cy="420564"/>
          </a:xfrm>
          <a:prstGeom prst="rect">
            <a:avLst/>
          </a:prstGeom>
          <a:solidFill>
            <a:srgbClr val="F7B320">
              <a:alpha val="50000"/>
            </a:srgbClr>
          </a:solidFill>
          <a:ln w="12700">
            <a:solidFill>
              <a:srgbClr val="F8B22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133" dirty="0">
                <a:solidFill>
                  <a:prstClr val="white"/>
                </a:solidFill>
                <a:latin typeface="Arial Black" panose="020B0A04020102020204" pitchFamily="34" charset="0"/>
              </a:rPr>
              <a:t>FASE </a:t>
            </a:r>
            <a:r>
              <a:rPr lang="es-ES" sz="2133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2/3 </a:t>
            </a:r>
            <a:r>
              <a:rPr lang="es-ES" sz="2133" dirty="0">
                <a:solidFill>
                  <a:prstClr val="white"/>
                </a:solidFill>
                <a:latin typeface="Arial Black" panose="020B0A04020102020204" pitchFamily="34" charset="0"/>
              </a:rPr>
              <a:t>– </a:t>
            </a:r>
            <a:r>
              <a:rPr lang="es-ES" sz="2133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PII (20 </a:t>
            </a:r>
            <a:r>
              <a:rPr lang="es-ES" sz="2133" dirty="0">
                <a:solidFill>
                  <a:prstClr val="white"/>
                </a:solidFill>
                <a:latin typeface="Arial Black" panose="020B0A04020102020204" pitchFamily="34" charset="0"/>
              </a:rPr>
              <a:t>M€)</a:t>
            </a:r>
          </a:p>
        </p:txBody>
      </p:sp>
      <p:sp>
        <p:nvSpPr>
          <p:cNvPr id="12" name="13 CuadroTexto"/>
          <p:cNvSpPr txBox="1"/>
          <p:nvPr/>
        </p:nvSpPr>
        <p:spPr>
          <a:xfrm>
            <a:off x="3600493" y="3794077"/>
            <a:ext cx="8446332" cy="2963632"/>
          </a:xfrm>
          <a:prstGeom prst="rect">
            <a:avLst/>
          </a:prstGeom>
          <a:solidFill>
            <a:srgbClr val="00479C"/>
          </a:solidFill>
          <a:effectLst>
            <a:outerShdw blurRad="50800" dist="1016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7B320"/>
              </a:buClr>
            </a:pPr>
            <a:r>
              <a:rPr lang="es-ES" sz="1866" b="1" dirty="0">
                <a:solidFill>
                  <a:prstClr val="white"/>
                </a:solidFill>
              </a:rPr>
              <a:t>40 M€ INVERSIONES ITC (2025)</a:t>
            </a:r>
          </a:p>
          <a:p>
            <a:pPr algn="just">
              <a:buClr>
                <a:srgbClr val="F7B320"/>
              </a:buClr>
            </a:pPr>
            <a:endParaRPr lang="es-ES" sz="1866" b="1" dirty="0">
              <a:solidFill>
                <a:prstClr val="white"/>
              </a:solidFill>
            </a:endParaRPr>
          </a:p>
          <a:p>
            <a:pPr algn="just">
              <a:buClr>
                <a:srgbClr val="F7B320"/>
              </a:buClr>
            </a:pPr>
            <a:r>
              <a:rPr lang="es-ES" sz="1866" b="1" dirty="0">
                <a:solidFill>
                  <a:prstClr val="white"/>
                </a:solidFill>
              </a:rPr>
              <a:t>2025 → INVERSIONES PRIVADAS 100 M€ (150 empleados/empresas directos; 10 personal BIOASIS)</a:t>
            </a:r>
          </a:p>
          <a:p>
            <a:pPr marL="380876" indent="-380876" algn="just">
              <a:buClr>
                <a:srgbClr val="F7B320"/>
              </a:buClr>
              <a:buFont typeface="Arial" panose="020B0604020202020204" pitchFamily="34" charset="0"/>
              <a:buChar char="•"/>
            </a:pPr>
            <a:endParaRPr lang="es-ES" sz="1866" b="1" dirty="0">
              <a:solidFill>
                <a:prstClr val="white"/>
              </a:solidFill>
            </a:endParaRPr>
          </a:p>
          <a:p>
            <a:pPr marL="380876" indent="-380876" algn="just">
              <a:buClr>
                <a:srgbClr val="F7B320"/>
              </a:buClr>
              <a:buFont typeface="Arial" panose="020B0604020202020204" pitchFamily="34" charset="0"/>
              <a:buChar char="•"/>
            </a:pPr>
            <a:r>
              <a:rPr lang="es-ES" sz="1866" b="1" dirty="0">
                <a:solidFill>
                  <a:prstClr val="white"/>
                </a:solidFill>
              </a:rPr>
              <a:t>Plantas Industriales/Incubadas de Producción Acuícolas (60 ha)</a:t>
            </a:r>
          </a:p>
          <a:p>
            <a:pPr marL="380876" indent="-380876" algn="just">
              <a:buClr>
                <a:srgbClr val="F7B320"/>
              </a:buClr>
              <a:buFont typeface="Arial" panose="020B0604020202020204" pitchFamily="34" charset="0"/>
              <a:buChar char="•"/>
            </a:pPr>
            <a:r>
              <a:rPr lang="es-ES" sz="1866" b="1" dirty="0">
                <a:solidFill>
                  <a:prstClr val="white"/>
                </a:solidFill>
              </a:rPr>
              <a:t>Proyecto </a:t>
            </a:r>
            <a:r>
              <a:rPr lang="es-ES" sz="1866" b="1" dirty="0" err="1">
                <a:solidFill>
                  <a:prstClr val="white"/>
                </a:solidFill>
              </a:rPr>
              <a:t>Biorremediación</a:t>
            </a:r>
            <a:r>
              <a:rPr lang="es-ES" sz="1866" b="1" dirty="0">
                <a:solidFill>
                  <a:prstClr val="white"/>
                </a:solidFill>
              </a:rPr>
              <a:t> (AARR Pozo Izquierdo) (11 ha)</a:t>
            </a:r>
          </a:p>
          <a:p>
            <a:pPr marL="380876" indent="-380876" algn="just">
              <a:buClr>
                <a:srgbClr val="F7B320"/>
              </a:buClr>
              <a:buFont typeface="Arial" panose="020B0604020202020204" pitchFamily="34" charset="0"/>
              <a:buChar char="•"/>
            </a:pPr>
            <a:r>
              <a:rPr lang="es-ES" sz="1866" b="1" dirty="0">
                <a:solidFill>
                  <a:prstClr val="white"/>
                </a:solidFill>
              </a:rPr>
              <a:t>Proyecto Recuperación / Rehabilitación  Paisajística / Medio Ambiente (12 ha)</a:t>
            </a:r>
          </a:p>
          <a:p>
            <a:pPr marL="380876" indent="-380876" algn="just">
              <a:buClr>
                <a:srgbClr val="F7B320"/>
              </a:buClr>
              <a:buFont typeface="Arial" panose="020B0604020202020204" pitchFamily="34" charset="0"/>
              <a:buChar char="•"/>
            </a:pPr>
            <a:r>
              <a:rPr lang="es-ES" sz="1866" b="1" dirty="0">
                <a:solidFill>
                  <a:prstClr val="white"/>
                </a:solidFill>
              </a:rPr>
              <a:t>Conexión salinas (Molino/Patente)</a:t>
            </a:r>
          </a:p>
          <a:p>
            <a:pPr marL="380876" indent="-380876" algn="just">
              <a:buClr>
                <a:srgbClr val="F7B320"/>
              </a:buClr>
              <a:buFont typeface="Arial" panose="020B0604020202020204" pitchFamily="34" charset="0"/>
              <a:buChar char="•"/>
            </a:pPr>
            <a:r>
              <a:rPr lang="es-ES" sz="1866" b="1" dirty="0">
                <a:solidFill>
                  <a:prstClr val="white"/>
                </a:solidFill>
              </a:rPr>
              <a:t>Máxima eficiencia energética (EERR), hídrica y sostenible</a:t>
            </a:r>
          </a:p>
        </p:txBody>
      </p:sp>
      <p:sp>
        <p:nvSpPr>
          <p:cNvPr id="3" name="Forma libre 2"/>
          <p:cNvSpPr/>
          <p:nvPr/>
        </p:nvSpPr>
        <p:spPr>
          <a:xfrm>
            <a:off x="7697768" y="1544955"/>
            <a:ext cx="2852246" cy="2102971"/>
          </a:xfrm>
          <a:custGeom>
            <a:avLst/>
            <a:gdLst>
              <a:gd name="connsiteX0" fmla="*/ 2124855 w 2139845"/>
              <a:gd name="connsiteY0" fmla="*/ 213610 h 1577715"/>
              <a:gd name="connsiteX1" fmla="*/ 1851285 w 2139845"/>
              <a:gd name="connsiteY1" fmla="*/ 153649 h 1577715"/>
              <a:gd name="connsiteX2" fmla="*/ 1810062 w 2139845"/>
              <a:gd name="connsiteY2" fmla="*/ 217358 h 1577715"/>
              <a:gd name="connsiteX3" fmla="*/ 1555229 w 2139845"/>
              <a:gd name="connsiteY3" fmla="*/ 164892 h 1577715"/>
              <a:gd name="connsiteX4" fmla="*/ 1469036 w 2139845"/>
              <a:gd name="connsiteY4" fmla="*/ 209862 h 1577715"/>
              <a:gd name="connsiteX5" fmla="*/ 1289154 w 2139845"/>
              <a:gd name="connsiteY5" fmla="*/ 142407 h 1577715"/>
              <a:gd name="connsiteX6" fmla="*/ 1004341 w 2139845"/>
              <a:gd name="connsiteY6" fmla="*/ 0 h 1577715"/>
              <a:gd name="connsiteX7" fmla="*/ 730770 w 2139845"/>
              <a:gd name="connsiteY7" fmla="*/ 194872 h 1577715"/>
              <a:gd name="connsiteX8" fmla="*/ 116173 w 2139845"/>
              <a:gd name="connsiteY8" fmla="*/ 112426 h 1577715"/>
              <a:gd name="connsiteX9" fmla="*/ 0 w 2139845"/>
              <a:gd name="connsiteY9" fmla="*/ 442210 h 1577715"/>
              <a:gd name="connsiteX10" fmla="*/ 783236 w 2139845"/>
              <a:gd name="connsiteY10" fmla="*/ 978108 h 1577715"/>
              <a:gd name="connsiteX11" fmla="*/ 1847537 w 2139845"/>
              <a:gd name="connsiteY11" fmla="*/ 1577715 h 1577715"/>
              <a:gd name="connsiteX12" fmla="*/ 2061147 w 2139845"/>
              <a:gd name="connsiteY12" fmla="*/ 1098030 h 1577715"/>
              <a:gd name="connsiteX13" fmla="*/ 1914993 w 2139845"/>
              <a:gd name="connsiteY13" fmla="*/ 1030574 h 1577715"/>
              <a:gd name="connsiteX14" fmla="*/ 2139845 w 2139845"/>
              <a:gd name="connsiteY14" fmla="*/ 652072 h 1577715"/>
              <a:gd name="connsiteX15" fmla="*/ 2124855 w 2139845"/>
              <a:gd name="connsiteY15" fmla="*/ 213610 h 15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9845" h="1577715">
                <a:moveTo>
                  <a:pt x="2124855" y="213610"/>
                </a:moveTo>
                <a:lnTo>
                  <a:pt x="1851285" y="153649"/>
                </a:lnTo>
                <a:lnTo>
                  <a:pt x="1810062" y="217358"/>
                </a:lnTo>
                <a:lnTo>
                  <a:pt x="1555229" y="164892"/>
                </a:lnTo>
                <a:lnTo>
                  <a:pt x="1469036" y="209862"/>
                </a:lnTo>
                <a:lnTo>
                  <a:pt x="1289154" y="142407"/>
                </a:lnTo>
                <a:lnTo>
                  <a:pt x="1004341" y="0"/>
                </a:lnTo>
                <a:lnTo>
                  <a:pt x="730770" y="194872"/>
                </a:lnTo>
                <a:lnTo>
                  <a:pt x="116173" y="112426"/>
                </a:lnTo>
                <a:lnTo>
                  <a:pt x="0" y="442210"/>
                </a:lnTo>
                <a:lnTo>
                  <a:pt x="783236" y="978108"/>
                </a:lnTo>
                <a:lnTo>
                  <a:pt x="1847537" y="1577715"/>
                </a:lnTo>
                <a:lnTo>
                  <a:pt x="2061147" y="1098030"/>
                </a:lnTo>
                <a:lnTo>
                  <a:pt x="1914993" y="1030574"/>
                </a:lnTo>
                <a:lnTo>
                  <a:pt x="2139845" y="652072"/>
                </a:lnTo>
                <a:lnTo>
                  <a:pt x="2124855" y="21361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>
              <a:solidFill>
                <a:prstClr val="white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889755" y="2169007"/>
            <a:ext cx="115177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99" b="1" dirty="0">
                <a:solidFill>
                  <a:srgbClr val="FF0000"/>
                </a:solidFill>
              </a:rPr>
              <a:t>80 ha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7713" t="12200" r="17713" b="10801"/>
          <a:stretch/>
        </p:blipFill>
        <p:spPr>
          <a:xfrm>
            <a:off x="145175" y="159612"/>
            <a:ext cx="5677482" cy="3808067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 flipH="1">
            <a:off x="5308619" y="2085265"/>
            <a:ext cx="2898964" cy="1996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937760" y="204743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4566" t="37614" r="2579" b="42035"/>
          <a:stretch/>
        </p:blipFill>
        <p:spPr>
          <a:xfrm>
            <a:off x="259880" y="-64631"/>
            <a:ext cx="8882514" cy="13956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03" y="172584"/>
            <a:ext cx="2340924" cy="100169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567" y="5525527"/>
            <a:ext cx="4984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 Narrow" panose="020B0606020202030204" pitchFamily="34" charset="0"/>
              </a:rPr>
              <a:t>CRECENAZUL</a:t>
            </a:r>
          </a:p>
          <a:p>
            <a:r>
              <a:rPr lang="it-IT" sz="2400" dirty="0" smtClean="0">
                <a:latin typeface="Arial Narrow" panose="020B0606020202030204" pitchFamily="34" charset="0"/>
              </a:rPr>
              <a:t>PLANES </a:t>
            </a:r>
            <a:r>
              <a:rPr lang="it-IT" sz="2400" dirty="0">
                <a:latin typeface="Arial Narrow" panose="020B0606020202030204" pitchFamily="34" charset="0"/>
              </a:rPr>
              <a:t>COMPLEMENTARIOS DE </a:t>
            </a:r>
            <a:r>
              <a:rPr lang="it-IT" sz="2400" dirty="0" smtClean="0">
                <a:latin typeface="Arial Narrow" panose="020B0606020202030204" pitchFamily="34" charset="0"/>
              </a:rPr>
              <a:t>I+D+I </a:t>
            </a:r>
          </a:p>
          <a:p>
            <a:r>
              <a:rPr lang="it-IT" sz="2400" dirty="0" smtClean="0">
                <a:latin typeface="Arial Narrow" panose="020B0606020202030204" pitchFamily="34" charset="0"/>
              </a:rPr>
              <a:t>PROGRAMA DE CIENCIAS MARINAS </a:t>
            </a:r>
            <a:endParaRPr lang="it-IT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Terminador 2"/>
          <p:cNvSpPr/>
          <p:nvPr/>
        </p:nvSpPr>
        <p:spPr>
          <a:xfrm flipH="1">
            <a:off x="270253" y="3234522"/>
            <a:ext cx="2376000" cy="28738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8983"/>
              <a:gd name="connsiteY0" fmla="*/ 0 h 21600"/>
              <a:gd name="connsiteX1" fmla="*/ 18125 w 18983"/>
              <a:gd name="connsiteY1" fmla="*/ 0 h 21600"/>
              <a:gd name="connsiteX2" fmla="*/ 18148 w 18983"/>
              <a:gd name="connsiteY2" fmla="*/ 10800 h 21600"/>
              <a:gd name="connsiteX3" fmla="*/ 18125 w 18983"/>
              <a:gd name="connsiteY3" fmla="*/ 21600 h 21600"/>
              <a:gd name="connsiteX4" fmla="*/ 3475 w 18983"/>
              <a:gd name="connsiteY4" fmla="*/ 21600 h 21600"/>
              <a:gd name="connsiteX5" fmla="*/ 0 w 18983"/>
              <a:gd name="connsiteY5" fmla="*/ 10800 h 21600"/>
              <a:gd name="connsiteX6" fmla="*/ 3475 w 18983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3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18148" y="4835"/>
                  <a:pt x="18148" y="10800"/>
                </a:cubicBezTo>
                <a:cubicBezTo>
                  <a:pt x="18148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rminador 2"/>
          <p:cNvSpPr/>
          <p:nvPr/>
        </p:nvSpPr>
        <p:spPr>
          <a:xfrm flipH="1">
            <a:off x="2624779" y="3234522"/>
            <a:ext cx="2376000" cy="28738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8983"/>
              <a:gd name="connsiteY0" fmla="*/ 0 h 21600"/>
              <a:gd name="connsiteX1" fmla="*/ 18125 w 18983"/>
              <a:gd name="connsiteY1" fmla="*/ 0 h 21600"/>
              <a:gd name="connsiteX2" fmla="*/ 18148 w 18983"/>
              <a:gd name="connsiteY2" fmla="*/ 10800 h 21600"/>
              <a:gd name="connsiteX3" fmla="*/ 18125 w 18983"/>
              <a:gd name="connsiteY3" fmla="*/ 21600 h 21600"/>
              <a:gd name="connsiteX4" fmla="*/ 3475 w 18983"/>
              <a:gd name="connsiteY4" fmla="*/ 21600 h 21600"/>
              <a:gd name="connsiteX5" fmla="*/ 0 w 18983"/>
              <a:gd name="connsiteY5" fmla="*/ 10800 h 21600"/>
              <a:gd name="connsiteX6" fmla="*/ 3475 w 18983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3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18148" y="4835"/>
                  <a:pt x="18148" y="10800"/>
                </a:cubicBezTo>
                <a:cubicBezTo>
                  <a:pt x="18148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rminador 2"/>
          <p:cNvSpPr/>
          <p:nvPr/>
        </p:nvSpPr>
        <p:spPr>
          <a:xfrm flipH="1">
            <a:off x="4979305" y="3234522"/>
            <a:ext cx="2376000" cy="28738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8983"/>
              <a:gd name="connsiteY0" fmla="*/ 0 h 21600"/>
              <a:gd name="connsiteX1" fmla="*/ 18125 w 18983"/>
              <a:gd name="connsiteY1" fmla="*/ 0 h 21600"/>
              <a:gd name="connsiteX2" fmla="*/ 18148 w 18983"/>
              <a:gd name="connsiteY2" fmla="*/ 10800 h 21600"/>
              <a:gd name="connsiteX3" fmla="*/ 18125 w 18983"/>
              <a:gd name="connsiteY3" fmla="*/ 21600 h 21600"/>
              <a:gd name="connsiteX4" fmla="*/ 3475 w 18983"/>
              <a:gd name="connsiteY4" fmla="*/ 21600 h 21600"/>
              <a:gd name="connsiteX5" fmla="*/ 0 w 18983"/>
              <a:gd name="connsiteY5" fmla="*/ 10800 h 21600"/>
              <a:gd name="connsiteX6" fmla="*/ 3475 w 18983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3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18148" y="4835"/>
                  <a:pt x="18148" y="10800"/>
                </a:cubicBezTo>
                <a:cubicBezTo>
                  <a:pt x="18148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rminador 2"/>
          <p:cNvSpPr/>
          <p:nvPr/>
        </p:nvSpPr>
        <p:spPr>
          <a:xfrm flipH="1">
            <a:off x="7333831" y="3234522"/>
            <a:ext cx="2376000" cy="28738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8983"/>
              <a:gd name="connsiteY0" fmla="*/ 0 h 21600"/>
              <a:gd name="connsiteX1" fmla="*/ 18125 w 18983"/>
              <a:gd name="connsiteY1" fmla="*/ 0 h 21600"/>
              <a:gd name="connsiteX2" fmla="*/ 18148 w 18983"/>
              <a:gd name="connsiteY2" fmla="*/ 10800 h 21600"/>
              <a:gd name="connsiteX3" fmla="*/ 18125 w 18983"/>
              <a:gd name="connsiteY3" fmla="*/ 21600 h 21600"/>
              <a:gd name="connsiteX4" fmla="*/ 3475 w 18983"/>
              <a:gd name="connsiteY4" fmla="*/ 21600 h 21600"/>
              <a:gd name="connsiteX5" fmla="*/ 0 w 18983"/>
              <a:gd name="connsiteY5" fmla="*/ 10800 h 21600"/>
              <a:gd name="connsiteX6" fmla="*/ 3475 w 18983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3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18148" y="4835"/>
                  <a:pt x="18148" y="10800"/>
                </a:cubicBezTo>
                <a:cubicBezTo>
                  <a:pt x="18148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rminador 2"/>
          <p:cNvSpPr/>
          <p:nvPr/>
        </p:nvSpPr>
        <p:spPr>
          <a:xfrm flipH="1">
            <a:off x="9688358" y="3234522"/>
            <a:ext cx="2376000" cy="28738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8983"/>
              <a:gd name="connsiteY0" fmla="*/ 0 h 21600"/>
              <a:gd name="connsiteX1" fmla="*/ 18125 w 18983"/>
              <a:gd name="connsiteY1" fmla="*/ 0 h 21600"/>
              <a:gd name="connsiteX2" fmla="*/ 18148 w 18983"/>
              <a:gd name="connsiteY2" fmla="*/ 10800 h 21600"/>
              <a:gd name="connsiteX3" fmla="*/ 18125 w 18983"/>
              <a:gd name="connsiteY3" fmla="*/ 21600 h 21600"/>
              <a:gd name="connsiteX4" fmla="*/ 3475 w 18983"/>
              <a:gd name="connsiteY4" fmla="*/ 21600 h 21600"/>
              <a:gd name="connsiteX5" fmla="*/ 0 w 18983"/>
              <a:gd name="connsiteY5" fmla="*/ 10800 h 21600"/>
              <a:gd name="connsiteX6" fmla="*/ 3475 w 18983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3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18148" y="4835"/>
                  <a:pt x="18148" y="10800"/>
                </a:cubicBezTo>
                <a:cubicBezTo>
                  <a:pt x="18148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adroTexto 3"/>
          <p:cNvSpPr txBox="1"/>
          <p:nvPr/>
        </p:nvSpPr>
        <p:spPr>
          <a:xfrm>
            <a:off x="390510" y="2340416"/>
            <a:ext cx="18245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300" dirty="0" smtClean="0">
                <a:latin typeface="Arial Narrow" panose="020B0606020202030204" pitchFamily="34" charset="0"/>
              </a:rPr>
              <a:t>Presentación </a:t>
            </a:r>
          </a:p>
          <a:p>
            <a:pPr algn="ctr"/>
            <a:r>
              <a:rPr lang="es-ES" sz="2300" dirty="0" smtClean="0">
                <a:latin typeface="Arial Narrow" panose="020B0606020202030204" pitchFamily="34" charset="0"/>
              </a:rPr>
              <a:t>Proyecto MCIN</a:t>
            </a:r>
            <a:endParaRPr lang="es-ES" sz="2300" dirty="0">
              <a:latin typeface="Arial Narrow" panose="020B060602020203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624779" y="3628854"/>
            <a:ext cx="18245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300" dirty="0" smtClean="0">
                <a:latin typeface="Arial Narrow" panose="020B0606020202030204" pitchFamily="34" charset="0"/>
              </a:rPr>
              <a:t>Aprobación</a:t>
            </a:r>
          </a:p>
          <a:p>
            <a:pPr algn="ctr"/>
            <a:r>
              <a:rPr lang="es-ES" sz="2300" dirty="0" smtClean="0">
                <a:latin typeface="Arial Narrow" panose="020B0606020202030204" pitchFamily="34" charset="0"/>
              </a:rPr>
              <a:t>Proyecto MCIN</a:t>
            </a:r>
            <a:endParaRPr lang="es-ES" sz="2300" dirty="0">
              <a:latin typeface="Arial Narrow" panose="020B0606020202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740198" y="2348827"/>
            <a:ext cx="2644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dirty="0" smtClean="0">
                <a:latin typeface="Arial Narrow" panose="020B0606020202030204" pitchFamily="34" charset="0"/>
              </a:rPr>
              <a:t>Solicitud Subvención </a:t>
            </a:r>
          </a:p>
          <a:p>
            <a:pPr algn="ctr"/>
            <a:r>
              <a:rPr lang="es-ES" sz="2300" dirty="0" smtClean="0">
                <a:latin typeface="Arial Narrow" panose="020B0606020202030204" pitchFamily="34" charset="0"/>
              </a:rPr>
              <a:t>ACIISI</a:t>
            </a:r>
            <a:endParaRPr lang="es-ES" sz="2300" dirty="0">
              <a:latin typeface="Arial Narrow" panose="020B060602020203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156272" y="3628854"/>
            <a:ext cx="27921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dirty="0" smtClean="0">
                <a:latin typeface="Arial Narrow" panose="020B0606020202030204" pitchFamily="34" charset="0"/>
              </a:rPr>
              <a:t>Concesión Subvención </a:t>
            </a:r>
          </a:p>
          <a:p>
            <a:pPr algn="ctr"/>
            <a:r>
              <a:rPr lang="es-ES" sz="2300" dirty="0" smtClean="0">
                <a:latin typeface="Arial Narrow" panose="020B0606020202030204" pitchFamily="34" charset="0"/>
              </a:rPr>
              <a:t>ACIISI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9874158" y="2665907"/>
            <a:ext cx="199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Arial Narrow" panose="020B0606020202030204" pitchFamily="34" charset="0"/>
              </a:rPr>
              <a:t>Kick</a:t>
            </a:r>
            <a:r>
              <a:rPr lang="es-ES" sz="2400" dirty="0" smtClean="0">
                <a:latin typeface="Arial Narrow" panose="020B0606020202030204" pitchFamily="34" charset="0"/>
              </a:rPr>
              <a:t>-off meeting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60533" y="3628854"/>
            <a:ext cx="13692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3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Junio 2022</a:t>
            </a:r>
            <a:endParaRPr lang="es-ES" sz="23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878777" y="2681296"/>
            <a:ext cx="128913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3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Julio 2022</a:t>
            </a:r>
            <a:endParaRPr lang="es-ES" sz="23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000779" y="3628854"/>
            <a:ext cx="196079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3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Noviembre 2022</a:t>
            </a:r>
            <a:endParaRPr lang="es-ES" sz="23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499605" y="2681296"/>
            <a:ext cx="18806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3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Diciembre 2022</a:t>
            </a:r>
            <a:endParaRPr lang="es-ES" sz="23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0066666" y="3628854"/>
            <a:ext cx="16369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3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Febrero 2023</a:t>
            </a:r>
            <a:endParaRPr lang="es-ES" sz="23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/>
          <a:srcRect l="7026" t="37614" r="75684" b="42035"/>
          <a:stretch/>
        </p:blipFill>
        <p:spPr>
          <a:xfrm>
            <a:off x="9683394" y="5255331"/>
            <a:ext cx="2107933" cy="139566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/>
          <a:srcRect l="17143" t="75619" r="60464" b="6666"/>
          <a:stretch/>
        </p:blipFill>
        <p:spPr>
          <a:xfrm>
            <a:off x="4828385" y="5899729"/>
            <a:ext cx="1885923" cy="8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937760" y="27528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5" b="20021"/>
          <a:stretch/>
        </p:blipFill>
        <p:spPr>
          <a:xfrm>
            <a:off x="1367762" y="2544960"/>
            <a:ext cx="2444015" cy="8055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9" y="2427311"/>
            <a:ext cx="910331" cy="10088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0" y="3468527"/>
            <a:ext cx="3482567" cy="12416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9815" r="14252" b="38818"/>
          <a:stretch/>
        </p:blipFill>
        <p:spPr>
          <a:xfrm>
            <a:off x="138444" y="4807130"/>
            <a:ext cx="3570973" cy="86214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1" y="5901970"/>
            <a:ext cx="3972382" cy="90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2" y="1267805"/>
            <a:ext cx="3503279" cy="87291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261521" y="2882644"/>
            <a:ext cx="5485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 Narrow" panose="020B0606020202030204" pitchFamily="34" charset="0"/>
              </a:rPr>
              <a:t>Instituto Español de Oceanografía (</a:t>
            </a:r>
            <a:r>
              <a:rPr lang="es-ES" sz="2800" b="1" dirty="0" smtClean="0">
                <a:latin typeface="Arial Narrow" panose="020B0606020202030204" pitchFamily="34" charset="0"/>
              </a:rPr>
              <a:t>IEO</a:t>
            </a:r>
            <a:r>
              <a:rPr lang="es-ES" sz="2800" dirty="0" smtClean="0">
                <a:latin typeface="Arial Narrow" panose="020B0606020202030204" pitchFamily="34" charset="0"/>
              </a:rPr>
              <a:t>) 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261521" y="3925722"/>
            <a:ext cx="609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 Narrow" panose="020B0606020202030204" pitchFamily="34" charset="0"/>
              </a:rPr>
              <a:t>Plataforma Oceánica de Canarias (</a:t>
            </a:r>
            <a:r>
              <a:rPr lang="es-ES" sz="2800" b="1" dirty="0" smtClean="0">
                <a:latin typeface="Arial Narrow" panose="020B0606020202030204" pitchFamily="34" charset="0"/>
              </a:rPr>
              <a:t>PLOCAN</a:t>
            </a:r>
            <a:r>
              <a:rPr lang="es-ES" sz="2800" dirty="0" smtClean="0">
                <a:latin typeface="Arial Narrow" panose="020B0606020202030204" pitchFamily="34" charset="0"/>
              </a:rPr>
              <a:t>)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261521" y="4968800"/>
            <a:ext cx="6758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 Narrow" panose="020B0606020202030204" pitchFamily="34" charset="0"/>
              </a:rPr>
              <a:t>Universidad de La Laguna (</a:t>
            </a:r>
            <a:r>
              <a:rPr lang="es-ES" sz="2800" b="1" dirty="0" smtClean="0">
                <a:latin typeface="Arial Narrow" panose="020B0606020202030204" pitchFamily="34" charset="0"/>
              </a:rPr>
              <a:t>ULL</a:t>
            </a:r>
            <a:r>
              <a:rPr lang="es-ES" sz="2800" dirty="0" smtClean="0">
                <a:latin typeface="Arial Narrow" panose="020B0606020202030204" pitchFamily="34" charset="0"/>
              </a:rPr>
              <a:t>) – </a:t>
            </a:r>
            <a:r>
              <a:rPr lang="es-ES" sz="2800" dirty="0" err="1" smtClean="0">
                <a:latin typeface="Arial Narrow" panose="020B0606020202030204" pitchFamily="34" charset="0"/>
              </a:rPr>
              <a:t>co</a:t>
            </a:r>
            <a:r>
              <a:rPr lang="es-ES" sz="2800" dirty="0" smtClean="0">
                <a:latin typeface="Arial Narrow" panose="020B0606020202030204" pitchFamily="34" charset="0"/>
              </a:rPr>
              <a:t>-coordinador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261521" y="5890830"/>
            <a:ext cx="7722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 Narrow" panose="020B0606020202030204" pitchFamily="34" charset="0"/>
              </a:rPr>
              <a:t>Universidad de Las Palmas de Gran Canaria </a:t>
            </a:r>
          </a:p>
          <a:p>
            <a:r>
              <a:rPr lang="es-ES" sz="2800" dirty="0" smtClean="0">
                <a:latin typeface="Arial Narrow" panose="020B0606020202030204" pitchFamily="34" charset="0"/>
              </a:rPr>
              <a:t>(</a:t>
            </a:r>
            <a:r>
              <a:rPr lang="es-ES" sz="2800" b="1" dirty="0" smtClean="0">
                <a:latin typeface="Arial Narrow" panose="020B0606020202030204" pitchFamily="34" charset="0"/>
              </a:rPr>
              <a:t>ULPGC</a:t>
            </a:r>
            <a:r>
              <a:rPr lang="es-ES" sz="2800" dirty="0" smtClean="0">
                <a:latin typeface="Arial Narrow" panose="020B0606020202030204" pitchFamily="34" charset="0"/>
              </a:rPr>
              <a:t>) – </a:t>
            </a:r>
            <a:r>
              <a:rPr lang="es-ES" sz="2800" dirty="0" err="1" smtClean="0">
                <a:latin typeface="Arial Narrow" panose="020B0606020202030204" pitchFamily="34" charset="0"/>
              </a:rPr>
              <a:t>co</a:t>
            </a:r>
            <a:r>
              <a:rPr lang="es-ES" sz="2800" dirty="0" smtClean="0">
                <a:latin typeface="Arial Narrow" panose="020B0606020202030204" pitchFamily="34" charset="0"/>
              </a:rPr>
              <a:t>-coordinador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1" y="107339"/>
            <a:ext cx="3368047" cy="85344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4138860" y="107779"/>
            <a:ext cx="7931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 Narrow" panose="020B0606020202030204" pitchFamily="34" charset="0"/>
              </a:rPr>
              <a:t>Agencia Canaria de Investigación, Innovación y Sociedad de la Información (</a:t>
            </a:r>
            <a:r>
              <a:rPr lang="es-ES" sz="2800" b="1" dirty="0" smtClean="0">
                <a:latin typeface="Arial Narrow" panose="020B0606020202030204" pitchFamily="34" charset="0"/>
              </a:rPr>
              <a:t>ACIISI</a:t>
            </a:r>
            <a:r>
              <a:rPr lang="es-ES" sz="2800" dirty="0" smtClean="0">
                <a:latin typeface="Arial Narrow" panose="020B0606020202030204" pitchFamily="34" charset="0"/>
              </a:rPr>
              <a:t>) – coordinador administrativo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261521" y="1369300"/>
            <a:ext cx="7931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 Narrow" panose="020B0606020202030204" pitchFamily="34" charset="0"/>
              </a:rPr>
              <a:t>Instituto Tecnológico de Canarias </a:t>
            </a:r>
          </a:p>
          <a:p>
            <a:r>
              <a:rPr lang="es-ES" sz="2800" dirty="0" smtClean="0">
                <a:latin typeface="Arial Narrow" panose="020B0606020202030204" pitchFamily="34" charset="0"/>
              </a:rPr>
              <a:t>(</a:t>
            </a:r>
            <a:r>
              <a:rPr lang="es-ES" sz="2800" b="1" dirty="0" smtClean="0">
                <a:latin typeface="Arial Narrow" panose="020B0606020202030204" pitchFamily="34" charset="0"/>
              </a:rPr>
              <a:t>ITC) </a:t>
            </a:r>
            <a:r>
              <a:rPr lang="es-ES" sz="2800" dirty="0" smtClean="0">
                <a:latin typeface="Arial Narrow" panose="020B0606020202030204" pitchFamily="34" charset="0"/>
              </a:rPr>
              <a:t>– coordinador científico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49236" y="1061886"/>
            <a:ext cx="12020843" cy="5740084"/>
          </a:xfrm>
          <a:prstGeom prst="roundRect">
            <a:avLst>
              <a:gd name="adj" fmla="val 48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1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117567" y="5525527"/>
            <a:ext cx="4984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 Narrow" panose="020B0606020202030204" pitchFamily="34" charset="0"/>
              </a:rPr>
              <a:t>CRECENAZUL COMPLEMENTARIEDAD</a:t>
            </a:r>
            <a:endParaRPr lang="it-IT" sz="2400" b="1" dirty="0" smtClean="0">
              <a:latin typeface="Arial Narrow" panose="020B0606020202030204" pitchFamily="34" charset="0"/>
            </a:endParaRPr>
          </a:p>
          <a:p>
            <a:r>
              <a:rPr lang="it-IT" sz="2400" dirty="0" smtClean="0">
                <a:latin typeface="Arial Narrow" panose="020B0606020202030204" pitchFamily="34" charset="0"/>
              </a:rPr>
              <a:t>PLANES </a:t>
            </a:r>
            <a:r>
              <a:rPr lang="it-IT" sz="2400" dirty="0">
                <a:latin typeface="Arial Narrow" panose="020B0606020202030204" pitchFamily="34" charset="0"/>
              </a:rPr>
              <a:t>COMPLEMENTARIOS DE </a:t>
            </a:r>
            <a:r>
              <a:rPr lang="it-IT" sz="2400" dirty="0" smtClean="0">
                <a:latin typeface="Arial Narrow" panose="020B0606020202030204" pitchFamily="34" charset="0"/>
              </a:rPr>
              <a:t>I+D+I </a:t>
            </a:r>
          </a:p>
          <a:p>
            <a:r>
              <a:rPr lang="it-IT" sz="2400" dirty="0" smtClean="0">
                <a:latin typeface="Arial Narrow" panose="020B0606020202030204" pitchFamily="34" charset="0"/>
              </a:rPr>
              <a:t>PROGRAMA DE CIENCIAS MARINAS </a:t>
            </a:r>
            <a:endParaRPr lang="it-IT" sz="2400" b="1" dirty="0">
              <a:latin typeface="Arial Narrow" panose="020B060602020203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/>
          <a:srcRect l="7026" t="37614" r="75684" b="42035"/>
          <a:stretch/>
        </p:blipFill>
        <p:spPr>
          <a:xfrm>
            <a:off x="9683394" y="5255331"/>
            <a:ext cx="2107933" cy="139566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7567" y="300445"/>
            <a:ext cx="11861073" cy="954107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latin typeface="Arial Narrow" panose="020B0606020202030204" pitchFamily="34" charset="0"/>
              </a:rPr>
              <a:t>Linea de actuacion 1 </a:t>
            </a:r>
            <a:r>
              <a:rPr lang="es-ES" sz="3200" b="1" dirty="0">
                <a:latin typeface="Arial Narrow" panose="020B0606020202030204" pitchFamily="34" charset="0"/>
              </a:rPr>
              <a:t>(</a:t>
            </a:r>
            <a:r>
              <a:rPr lang="es-ES" sz="3200" b="1" dirty="0" smtClean="0">
                <a:latin typeface="Arial Narrow" panose="020B0606020202030204" pitchFamily="34" charset="0"/>
              </a:rPr>
              <a:t>L1) </a:t>
            </a:r>
            <a:r>
              <a:rPr lang="es-ES" sz="3200" dirty="0" smtClean="0">
                <a:latin typeface="Arial Narrow" panose="020B0606020202030204" pitchFamily="34" charset="0"/>
              </a:rPr>
              <a:t>- </a:t>
            </a:r>
            <a:r>
              <a:rPr lang="es-ES" sz="3200" b="1" dirty="0" smtClean="0">
                <a:latin typeface="Arial Narrow" panose="020B0606020202030204" pitchFamily="34" charset="0"/>
              </a:rPr>
              <a:t>MONITORIZACIÓN Y CONTROL (</a:t>
            </a:r>
            <a:r>
              <a:rPr lang="es-ES" sz="3200" b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MONyCON</a:t>
            </a:r>
            <a:r>
              <a:rPr lang="es-ES" sz="3200" b="1" dirty="0">
                <a:latin typeface="Arial Narrow" panose="020B0606020202030204" pitchFamily="34" charset="0"/>
              </a:rPr>
              <a:t>) </a:t>
            </a:r>
            <a:r>
              <a:rPr lang="es-ES" sz="2400" dirty="0" smtClean="0">
                <a:latin typeface="Arial Narrow" panose="020B0606020202030204" pitchFamily="34" charset="0"/>
              </a:rPr>
              <a:t>de </a:t>
            </a:r>
            <a:r>
              <a:rPr lang="es-ES" sz="2400" dirty="0">
                <a:latin typeface="Arial Narrow" panose="020B0606020202030204" pitchFamily="34" charset="0"/>
              </a:rPr>
              <a:t>los ecosistemas de desarrollo bajo economía azul (marino-terrestre</a:t>
            </a:r>
            <a:r>
              <a:rPr lang="es-ES" sz="2400" dirty="0" smtClean="0">
                <a:latin typeface="Arial Narrow" panose="020B0606020202030204" pitchFamily="34" charset="0"/>
              </a:rPr>
              <a:t>)</a:t>
            </a:r>
            <a:endParaRPr lang="it-IT" sz="2400" dirty="0"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567" y="1791768"/>
            <a:ext cx="11861073" cy="144655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latin typeface="Arial Narrow" panose="020B0606020202030204" pitchFamily="34" charset="0"/>
              </a:rPr>
              <a:t>Linea de actuacion 2 </a:t>
            </a:r>
            <a:r>
              <a:rPr lang="es-ES" sz="3200" b="1" dirty="0" smtClean="0">
                <a:latin typeface="Arial Narrow" panose="020B0606020202030204" pitchFamily="34" charset="0"/>
              </a:rPr>
              <a:t>(L2) - ACUICULTURA y BIOTECNOLOGÍA AZUL 4.0 (</a:t>
            </a:r>
            <a:r>
              <a:rPr lang="es-ES" sz="32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ACUBIO4.0</a:t>
            </a:r>
            <a:r>
              <a:rPr lang="es-ES" sz="3200" b="1" i="1" dirty="0" smtClean="0">
                <a:latin typeface="Arial Narrow" panose="020B0606020202030204" pitchFamily="34" charset="0"/>
              </a:rPr>
              <a:t>) </a:t>
            </a:r>
            <a:r>
              <a:rPr lang="es-ES" sz="2400" dirty="0" smtClean="0">
                <a:latin typeface="Arial Narrow" panose="020B0606020202030204" pitchFamily="34" charset="0"/>
              </a:rPr>
              <a:t>basada en la creación, diversificación, modificación y tecnificación inteligente de sistemas de producción/procesado/post-procesado de organismos marinos y sus derivados</a:t>
            </a:r>
            <a:endParaRPr lang="it-IT" sz="2400" dirty="0"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7567" y="3697157"/>
            <a:ext cx="11861073" cy="107721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>
                <a:latin typeface="Arial Narrow" panose="020B0606020202030204" pitchFamily="34" charset="0"/>
              </a:rPr>
              <a:t>Linea de actuacion 3 </a:t>
            </a:r>
            <a:r>
              <a:rPr lang="es-ES" sz="3200" b="1" i="1" dirty="0" smtClean="0">
                <a:latin typeface="Arial Narrow" panose="020B0606020202030204" pitchFamily="34" charset="0"/>
              </a:rPr>
              <a:t>(L3) </a:t>
            </a:r>
            <a:r>
              <a:rPr lang="es-ES" sz="3200" b="1" dirty="0" smtClean="0">
                <a:latin typeface="Arial Narrow" panose="020B0606020202030204" pitchFamily="34" charset="0"/>
              </a:rPr>
              <a:t>- ECONOMÍA AZUL: INNOVACIÓN Y OPORTUNIDADES (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ECOAZUL</a:t>
            </a:r>
            <a:r>
              <a:rPr lang="es-ES" sz="3200" b="1" dirty="0" smtClean="0">
                <a:latin typeface="Arial Narrow" panose="020B0606020202030204" pitchFamily="34" charset="0"/>
              </a:rPr>
              <a:t>)</a:t>
            </a:r>
            <a:endParaRPr lang="it-IT" sz="2400" dirty="0">
              <a:latin typeface="Arial Narrow" panose="020B0606020202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17143" t="75619" r="60464" b="6666"/>
          <a:stretch/>
        </p:blipFill>
        <p:spPr>
          <a:xfrm>
            <a:off x="4828385" y="5899729"/>
            <a:ext cx="1885923" cy="839190"/>
          </a:xfrm>
          <a:prstGeom prst="rect">
            <a:avLst/>
          </a:prstGeom>
        </p:spPr>
      </p:pic>
      <p:sp>
        <p:nvSpPr>
          <p:cNvPr id="9" name="Arco 8"/>
          <p:cNvSpPr/>
          <p:nvPr/>
        </p:nvSpPr>
        <p:spPr>
          <a:xfrm>
            <a:off x="4962293" y="5525527"/>
            <a:ext cx="992458" cy="600164"/>
          </a:xfrm>
          <a:prstGeom prst="arc">
            <a:avLst>
              <a:gd name="adj1" fmla="val 11454045"/>
              <a:gd name="adj2" fmla="val 0"/>
            </a:avLst>
          </a:prstGeom>
          <a:ln>
            <a:headEnd type="arrow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9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809896" y="4554577"/>
            <a:ext cx="11225349" cy="22511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L3.a. Creación de un ecosistema de colaboración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público-privado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L3.b. Análisis del mercado de los productos del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mar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L3.c. Elaboración de estrategias de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mercado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L3.d. Desarrollo de un laboratorio de diseño de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productos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L3.e. Mejorar la Ordenación Espacial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Marítima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L3.f. Definición de diferentes polos de acuicultura en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Canarias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L3.g. Análisis del uso de los recursos vivos del mar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18604" y="1428204"/>
            <a:ext cx="11225349" cy="291736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L2.a</a:t>
            </a: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Diversificación de especies y sus prototipos de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cultivo</a:t>
            </a:r>
            <a:endParaRPr lang="es-E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L2.b. Mejora del aprovechamiento de la biomasa de microalgas y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cianobacterias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L2.c. Desarrollo de tecnologías de ingeniería innovadoras, sistemas de cultivo y nuevos procesos sostenibles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L2.d. Mejora de la salud de los organismos marinos cultivados </a:t>
            </a:r>
            <a:endParaRPr lang="es-E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L2.e. Mitigar el cambio climático global mediante la mejora de caracteres de interés industrial </a:t>
            </a:r>
            <a:endParaRPr lang="es-E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L2.f. Formulación y testeo de dietas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experimentales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L2.g. Desarrollo de estrategias de gestión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sostenible de las aguas de insumo y de vertido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L2.h. Valoración de los efectos del cambio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climático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L2.i. Diversificación de los productos de origen marino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09896" y="143687"/>
            <a:ext cx="11234057" cy="111034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L1.a. Monitorización mediante </a:t>
            </a:r>
            <a:r>
              <a:rPr lang="it-IT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plataformas</a:t>
            </a:r>
          </a:p>
          <a:p>
            <a:pPr algn="r"/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L1.b. Desarrollo, puesta a punto y testeo de sistemas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inteligentes</a:t>
            </a:r>
          </a:p>
          <a:p>
            <a:pPr algn="r"/>
            <a:r>
              <a:rPr lang="it-I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L1.c.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Integración </a:t>
            </a: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de la información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 </a:t>
            </a:r>
            <a:r>
              <a:rPr lang="es-E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la red de servicios </a:t>
            </a:r>
            <a:r>
              <a:rPr lang="es-E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it-IT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1440" y="65311"/>
            <a:ext cx="1358537" cy="9797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L1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1440" y="1328050"/>
            <a:ext cx="1358537" cy="979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L2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1439" y="4437010"/>
            <a:ext cx="1358537" cy="9797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L3</a:t>
            </a:r>
            <a:endParaRPr lang="it-IT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4566" t="37614" r="2579" b="42035"/>
          <a:stretch/>
        </p:blipFill>
        <p:spPr>
          <a:xfrm>
            <a:off x="259880" y="-64631"/>
            <a:ext cx="8882514" cy="13956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03" y="172584"/>
            <a:ext cx="2340924" cy="100169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/>
          <a:srcRect l="7026" t="37614" r="75684" b="42035"/>
          <a:stretch/>
        </p:blipFill>
        <p:spPr>
          <a:xfrm>
            <a:off x="9683394" y="5255331"/>
            <a:ext cx="2107933" cy="1395663"/>
          </a:xfrm>
          <a:prstGeom prst="rect">
            <a:avLst/>
          </a:prstGeom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" y="1677461"/>
            <a:ext cx="11195903" cy="278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" y="1677461"/>
            <a:ext cx="11368404" cy="320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4" descr="imag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6" y="1778192"/>
            <a:ext cx="12329297" cy="300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1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/>
          <a:srcRect l="15350" t="16401" r="19288" b="23401"/>
          <a:stretch/>
        </p:blipFill>
        <p:spPr>
          <a:xfrm>
            <a:off x="705395" y="618636"/>
            <a:ext cx="10757494" cy="55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76" y="287382"/>
            <a:ext cx="10491539" cy="61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4566" t="37614" r="2579" b="42035"/>
          <a:stretch/>
        </p:blipFill>
        <p:spPr>
          <a:xfrm>
            <a:off x="259880" y="-64631"/>
            <a:ext cx="8882514" cy="13956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03" y="172584"/>
            <a:ext cx="2340924" cy="100169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/>
          <a:srcRect l="7026" t="37614" r="75684" b="42035"/>
          <a:stretch/>
        </p:blipFill>
        <p:spPr>
          <a:xfrm>
            <a:off x="9683394" y="5255331"/>
            <a:ext cx="2107933" cy="1395663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304801" y="1331709"/>
            <a:ext cx="118871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Arial Narrow" panose="020B0606020202030204" pitchFamily="34" charset="0"/>
              </a:rPr>
              <a:t>Acuicultura Vegetal Marina ↔ Acuicultura Animal Marina </a:t>
            </a:r>
            <a:r>
              <a:rPr lang="es-ES" sz="2800" dirty="0" smtClean="0">
                <a:latin typeface="Arial Narrow" panose="020B0606020202030204" pitchFamily="34" charset="0"/>
              </a:rPr>
              <a:t>(clave: </a:t>
            </a:r>
            <a:r>
              <a:rPr lang="es-ES" sz="2800" b="1" u="sng" dirty="0" smtClean="0">
                <a:latin typeface="Arial Narrow" panose="020B0606020202030204" pitchFamily="34" charset="0"/>
              </a:rPr>
              <a:t>potencialidad </a:t>
            </a:r>
            <a:r>
              <a:rPr lang="es-ES" sz="2800" b="1" u="sng" dirty="0">
                <a:latin typeface="Arial Narrow" panose="020B0606020202030204" pitchFamily="34" charset="0"/>
              </a:rPr>
              <a:t>en diversificación </a:t>
            </a:r>
            <a:r>
              <a:rPr lang="es-ES" sz="2800" b="1" u="sng" dirty="0" smtClean="0">
                <a:latin typeface="Arial Narrow" panose="020B0606020202030204" pitchFamily="34" charset="0"/>
              </a:rPr>
              <a:t>nuevas especies</a:t>
            </a:r>
            <a:r>
              <a:rPr lang="es-ES" sz="2800" dirty="0" smtClean="0">
                <a:latin typeface="Arial Narrow" panose="020B0606020202030204" pitchFamily="34" charset="0"/>
              </a:rPr>
              <a:t>)</a:t>
            </a:r>
            <a:endParaRPr lang="es-ES" sz="28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Arial Narrow" panose="020B0606020202030204" pitchFamily="34" charset="0"/>
              </a:rPr>
              <a:t>Marco de Eficiencia Energética, Hídrica, Sostenibilidad Medioambiental, Economía Circular </a:t>
            </a:r>
            <a:r>
              <a:rPr lang="es-ES" sz="2800" dirty="0" smtClean="0">
                <a:latin typeface="Arial Narrow" panose="020B0606020202030204" pitchFamily="34" charset="0"/>
              </a:rPr>
              <a:t>(Islas / Búsqueda Autosuficiencia)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 smtClean="0">
                <a:latin typeface="Arial Narrow" panose="020B0606020202030204" pitchFamily="34" charset="0"/>
              </a:rPr>
              <a:t>Áreas </a:t>
            </a:r>
            <a:r>
              <a:rPr lang="es-ES" sz="2800" b="1" dirty="0">
                <a:latin typeface="Arial Narrow" panose="020B0606020202030204" pitchFamily="34" charset="0"/>
              </a:rPr>
              <a:t>de Desarrollo Tecnológico Industrial en Acuicultura Marina </a:t>
            </a:r>
            <a:r>
              <a:rPr lang="es-ES" sz="2800" b="1" dirty="0" smtClean="0">
                <a:latin typeface="Arial Narrow" panose="020B0606020202030204" pitchFamily="34" charset="0"/>
              </a:rPr>
              <a:t>TERRESTRE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Arial Narrow" panose="020B0606020202030204" pitchFamily="34" charset="0"/>
              </a:rPr>
              <a:t>fases experimentales </a:t>
            </a:r>
            <a:r>
              <a:rPr lang="es-ES" sz="2800" b="1" u="sng" dirty="0">
                <a:latin typeface="Arial Narrow" panose="020B0606020202030204" pitchFamily="34" charset="0"/>
              </a:rPr>
              <a:t>/ </a:t>
            </a:r>
            <a:r>
              <a:rPr lang="es-ES" sz="2800" b="1" u="sng" dirty="0" smtClean="0">
                <a:latin typeface="Arial Narrow" panose="020B0606020202030204" pitchFamily="34" charset="0"/>
              </a:rPr>
              <a:t>transferencia </a:t>
            </a:r>
            <a:r>
              <a:rPr lang="es-ES" sz="2800" b="1" u="sng" dirty="0">
                <a:latin typeface="Arial Narrow" panose="020B0606020202030204" pitchFamily="34" charset="0"/>
              </a:rPr>
              <a:t>tecnológica </a:t>
            </a:r>
            <a:r>
              <a:rPr lang="es-ES" sz="2800" b="1" dirty="0">
                <a:latin typeface="Arial Narrow" panose="020B0606020202030204" pitchFamily="34" charset="0"/>
              </a:rPr>
              <a:t>/ </a:t>
            </a:r>
            <a:r>
              <a:rPr lang="es-ES" sz="2800" b="1" dirty="0" smtClean="0">
                <a:latin typeface="Arial Narrow" panose="020B0606020202030204" pitchFamily="34" charset="0"/>
              </a:rPr>
              <a:t>incubación (IAT) (dic-2023)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Arial Narrow" panose="020B0606020202030204" pitchFamily="34" charset="0"/>
              </a:rPr>
              <a:t>f</a:t>
            </a:r>
            <a:r>
              <a:rPr lang="es-ES" sz="2800" dirty="0" smtClean="0">
                <a:latin typeface="Arial Narrow" panose="020B0606020202030204" pitchFamily="34" charset="0"/>
              </a:rPr>
              <a:t>ases </a:t>
            </a:r>
            <a:r>
              <a:rPr lang="es-ES" sz="2800" dirty="0">
                <a:latin typeface="Arial Narrow" panose="020B0606020202030204" pitchFamily="34" charset="0"/>
              </a:rPr>
              <a:t>i</a:t>
            </a:r>
            <a:r>
              <a:rPr lang="es-ES" sz="2800" dirty="0" smtClean="0">
                <a:latin typeface="Arial Narrow" panose="020B0606020202030204" pitchFamily="34" charset="0"/>
              </a:rPr>
              <a:t>ndustriales </a:t>
            </a:r>
            <a:r>
              <a:rPr lang="es-ES" sz="2800" dirty="0">
                <a:latin typeface="Arial Narrow" panose="020B0606020202030204" pitchFamily="34" charset="0"/>
              </a:rPr>
              <a:t>(</a:t>
            </a:r>
            <a:r>
              <a:rPr lang="es-ES" sz="2800" dirty="0" smtClean="0">
                <a:latin typeface="Arial Narrow" panose="020B0606020202030204" pitchFamily="34" charset="0"/>
              </a:rPr>
              <a:t>implantación) (dic-2025)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b="1" dirty="0">
                <a:latin typeface="Arial Narrow" panose="020B0606020202030204" pitchFamily="34" charset="0"/>
              </a:rPr>
              <a:t>r</a:t>
            </a:r>
            <a:r>
              <a:rPr lang="es-ES" sz="2800" b="1" dirty="0" smtClean="0">
                <a:latin typeface="Arial Narrow" panose="020B0606020202030204" pitchFamily="34" charset="0"/>
              </a:rPr>
              <a:t>esolución (4) Grandes Cuellos </a:t>
            </a:r>
            <a:r>
              <a:rPr lang="es-ES" sz="2800" b="1" dirty="0">
                <a:latin typeface="Arial Narrow" panose="020B0606020202030204" pitchFamily="34" charset="0"/>
              </a:rPr>
              <a:t>Botella: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 Narrow" panose="020B0606020202030204" pitchFamily="34" charset="0"/>
              </a:rPr>
              <a:t>Insumos (4 tipos de agua)</a:t>
            </a:r>
            <a:endParaRPr lang="es-ES" sz="2800" dirty="0">
              <a:latin typeface="Arial Narrow" panose="020B0606020202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 Narrow" panose="020B0606020202030204" pitchFamily="34" charset="0"/>
              </a:rPr>
              <a:t>Vertidos (3 sistemas)</a:t>
            </a:r>
            <a:endParaRPr lang="es-ES" sz="2800" dirty="0">
              <a:latin typeface="Arial Narrow" panose="020B0606020202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Arial Narrow" panose="020B0606020202030204" pitchFamily="34" charset="0"/>
              </a:rPr>
              <a:t>Compatibilidad </a:t>
            </a:r>
            <a:r>
              <a:rPr lang="es-ES" sz="2800" dirty="0" smtClean="0">
                <a:latin typeface="Arial Narrow" panose="020B0606020202030204" pitchFamily="34" charset="0"/>
              </a:rPr>
              <a:t>Terrenos (PII)</a:t>
            </a:r>
            <a:endParaRPr lang="es-ES" sz="2800" dirty="0">
              <a:latin typeface="Arial Narrow" panose="020B0606020202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Arial Narrow" panose="020B0606020202030204" pitchFamily="34" charset="0"/>
              </a:rPr>
              <a:t>PROAC / CCAA (especies vs solicitud acuícola)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i="1" dirty="0" smtClean="0">
                <a:latin typeface="Arial Narrow" panose="020B0606020202030204" pitchFamily="34" charset="0"/>
              </a:rPr>
              <a:t>(5) “Gaseoducto </a:t>
            </a:r>
            <a:r>
              <a:rPr lang="es-ES" sz="2800" i="1" dirty="0">
                <a:latin typeface="Arial Narrow" panose="020B0606020202030204" pitchFamily="34" charset="0"/>
              </a:rPr>
              <a:t>/ Central </a:t>
            </a:r>
            <a:r>
              <a:rPr lang="es-ES" sz="2800" i="1" dirty="0" smtClean="0">
                <a:latin typeface="Arial Narrow" panose="020B0606020202030204" pitchFamily="34" charset="0"/>
              </a:rPr>
              <a:t>Térmica”→ acuicultura vegetal (captura CO2)</a:t>
            </a:r>
            <a:endParaRPr lang="es-ES" sz="28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1056</Words>
  <Application>Microsoft Office PowerPoint</Application>
  <PresentationFormat>Panorámica</PresentationFormat>
  <Paragraphs>164</Paragraphs>
  <Slides>15</Slides>
  <Notes>11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Bahnschrift</vt:lpstr>
      <vt:lpstr>Calibri</vt:lpstr>
      <vt:lpstr>Calibri Light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Marianna Venuleo</dc:creator>
  <cp:lastModifiedBy>Eduardo Portillo Hahnefeld</cp:lastModifiedBy>
  <cp:revision>31</cp:revision>
  <dcterms:created xsi:type="dcterms:W3CDTF">2023-01-22T22:11:49Z</dcterms:created>
  <dcterms:modified xsi:type="dcterms:W3CDTF">2023-01-24T07:17:55Z</dcterms:modified>
</cp:coreProperties>
</file>