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8" r:id="rId4"/>
  </p:sldMasterIdLst>
  <p:notesMasterIdLst>
    <p:notesMasterId r:id="rId14"/>
  </p:notesMasterIdLst>
  <p:handoutMasterIdLst>
    <p:handoutMasterId r:id="rId15"/>
  </p:handoutMasterIdLst>
  <p:sldIdLst>
    <p:sldId id="411" r:id="rId5"/>
    <p:sldId id="861" r:id="rId6"/>
    <p:sldId id="436" r:id="rId7"/>
    <p:sldId id="869" r:id="rId8"/>
    <p:sldId id="876" r:id="rId9"/>
    <p:sldId id="870" r:id="rId10"/>
    <p:sldId id="875" r:id="rId11"/>
    <p:sldId id="872" r:id="rId12"/>
    <p:sldId id="432" r:id="rId13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Franklin Gothic Demi" panose="020B0703020102020204" pitchFamily="34" charset="0"/>
      <p:regular r:id="rId27"/>
      <p: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2"/>
    <a:srgbClr val="4B4B91"/>
    <a:srgbClr val="3D689D"/>
    <a:srgbClr val="005C64"/>
    <a:srgbClr val="0F2447"/>
    <a:srgbClr val="4472C4"/>
    <a:srgbClr val="54647C"/>
    <a:srgbClr val="D6D6F8"/>
    <a:srgbClr val="DEBF33"/>
    <a:srgbClr val="26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3883" autoAdjust="0"/>
  </p:normalViewPr>
  <p:slideViewPr>
    <p:cSldViewPr snapToGrid="0">
      <p:cViewPr varScale="1">
        <p:scale>
          <a:sx n="78" d="100"/>
          <a:sy n="78" d="100"/>
        </p:scale>
        <p:origin x="936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D23713D-D402-BE7A-13FB-03913E17DA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CIENCIAS</a:t>
            </a:r>
            <a:r>
              <a:rPr lang="en-US" dirty="0"/>
              <a:t> MARINAS (PCM)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62FD30-8FDA-A72C-3007-9CDA0CAF3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8B591-AE63-4A15-9E14-DC2877D24A9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907835-2342-3D8D-3369-B30AB02293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267D7F-B972-2FC0-169D-DD64C2A17E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8C950-D366-4502-AB34-4EAD196E73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dirty="0"/>
              <a:t>PROGRAMA CIENCIAS MARINAS (</a:t>
            </a:r>
            <a:r>
              <a:rPr lang="es-ES" dirty="0" err="1"/>
              <a:t>PCM</a:t>
            </a:r>
            <a:r>
              <a:rPr lang="es-ES" dirty="0"/>
              <a:t>)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7444F-2DBD-4069-A25B-9B57AEE82ED4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87B1D-BA98-46CE-96E1-27A35F6966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87B1D-BA98-46CE-96E1-27A35F6966E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5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B1C241AF-AC36-4441-A73A-9DB8BE79D4B5}"/>
              </a:ext>
            </a:extLst>
          </p:cNvPr>
          <p:cNvSpPr/>
          <p:nvPr userDrawn="1"/>
        </p:nvSpPr>
        <p:spPr>
          <a:xfrm>
            <a:off x="4754880" y="4531364"/>
            <a:ext cx="7437120" cy="837477"/>
          </a:xfrm>
          <a:prstGeom prst="rect">
            <a:avLst/>
          </a:prstGeom>
          <a:solidFill>
            <a:srgbClr val="4B4B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3600" b="1" spc="200" dirty="0">
              <a:solidFill>
                <a:srgbClr val="DEBF33"/>
              </a:solidFill>
              <a:ea typeface="Franklin Gothic Demi" charset="0"/>
              <a:cs typeface="Franklin Gothic Demi" charset="0"/>
            </a:endParaRPr>
          </a:p>
        </p:txBody>
      </p:sp>
      <p:pic>
        <p:nvPicPr>
          <p:cNvPr id="10" name="Imagen 9" descr="Imagen que contiene luz&#10;&#10;Descripción generada automáticamente">
            <a:extLst>
              <a:ext uri="{FF2B5EF4-FFF2-40B4-BE49-F238E27FC236}">
                <a16:creationId xmlns:a16="http://schemas.microsoft.com/office/drawing/2014/main" id="{521036F3-25E8-4DA1-8F23-333F24BD3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606312" y="1415647"/>
            <a:ext cx="10979375" cy="35344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74742A-BF7C-4287-B0C6-903D3B93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967" y="4577859"/>
            <a:ext cx="5594355" cy="628107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pic>
        <p:nvPicPr>
          <p:cNvPr id="14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902B2AD5-3ADC-492B-A226-96D5F9FA9A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one 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n 69" descr="Imagen que contiene luz&#10;&#10;Descripción generada automáticamente">
            <a:extLst>
              <a:ext uri="{FF2B5EF4-FFF2-40B4-BE49-F238E27FC236}">
                <a16:creationId xmlns:a16="http://schemas.microsoft.com/office/drawing/2014/main" id="{3618554F-CB3C-402C-A8BA-99F2E7AC5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911489" y="1633143"/>
            <a:ext cx="11131159" cy="3670377"/>
          </a:xfrm>
          <a:prstGeom prst="rect">
            <a:avLst/>
          </a:prstGeom>
        </p:spPr>
      </p:pic>
      <p:sp>
        <p:nvSpPr>
          <p:cNvPr id="66" name="Freeform: Shape 40">
            <a:extLst>
              <a:ext uri="{FF2B5EF4-FFF2-40B4-BE49-F238E27FC236}">
                <a16:creationId xmlns:a16="http://schemas.microsoft.com/office/drawing/2014/main" id="{A03EDA26-0CBD-45BB-B1C3-B89D967982D8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441397" y="0"/>
            <a:ext cx="11756928" cy="1564155"/>
          </a:xfrm>
          <a:custGeom>
            <a:avLst/>
            <a:gdLst>
              <a:gd name="connsiteX0" fmla="*/ 3385022 w 12192000"/>
              <a:gd name="connsiteY0" fmla="*/ 962 h 3387665"/>
              <a:gd name="connsiteX1" fmla="*/ 4739254 w 12192000"/>
              <a:gd name="connsiteY1" fmla="*/ 244779 h 3387665"/>
              <a:gd name="connsiteX2" fmla="*/ 8322546 w 12192000"/>
              <a:gd name="connsiteY2" fmla="*/ 1218958 h 3387665"/>
              <a:gd name="connsiteX3" fmla="*/ 9937386 w 12192000"/>
              <a:gd name="connsiteY3" fmla="*/ 1137776 h 3387665"/>
              <a:gd name="connsiteX4" fmla="*/ 12011780 w 12192000"/>
              <a:gd name="connsiteY4" fmla="*/ 1291220 h 3387665"/>
              <a:gd name="connsiteX5" fmla="*/ 12192000 w 12192000"/>
              <a:gd name="connsiteY5" fmla="*/ 1339083 h 3387665"/>
              <a:gd name="connsiteX6" fmla="*/ 12192000 w 12192000"/>
              <a:gd name="connsiteY6" fmla="*/ 3387665 h 3387665"/>
              <a:gd name="connsiteX7" fmla="*/ 11762273 w 12192000"/>
              <a:gd name="connsiteY7" fmla="*/ 3387665 h 3387665"/>
              <a:gd name="connsiteX8" fmla="*/ 1268584 w 12192000"/>
              <a:gd name="connsiteY8" fmla="*/ 3387665 h 3387665"/>
              <a:gd name="connsiteX9" fmla="*/ 0 w 12192000"/>
              <a:gd name="connsiteY9" fmla="*/ 3387665 h 3387665"/>
              <a:gd name="connsiteX10" fmla="*/ 0 w 12192000"/>
              <a:gd name="connsiteY10" fmla="*/ 1477297 h 3387665"/>
              <a:gd name="connsiteX11" fmla="*/ 44915 w 12192000"/>
              <a:gd name="connsiteY11" fmla="*/ 1469350 h 3387665"/>
              <a:gd name="connsiteX12" fmla="*/ 2912248 w 12192000"/>
              <a:gd name="connsiteY12" fmla="*/ 24429 h 3387665"/>
              <a:gd name="connsiteX13" fmla="*/ 3385022 w 12192000"/>
              <a:gd name="connsiteY13" fmla="*/ 962 h 338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387665">
                <a:moveTo>
                  <a:pt x="3385022" y="962"/>
                </a:moveTo>
                <a:cubicBezTo>
                  <a:pt x="3859639" y="12107"/>
                  <a:pt x="4332598" y="118657"/>
                  <a:pt x="4739254" y="244779"/>
                </a:cubicBezTo>
                <a:cubicBezTo>
                  <a:pt x="5906182" y="610096"/>
                  <a:pt x="6931664" y="1189964"/>
                  <a:pt x="8322546" y="1218958"/>
                </a:cubicBezTo>
                <a:cubicBezTo>
                  <a:pt x="8864756" y="1236354"/>
                  <a:pt x="9406964" y="1189964"/>
                  <a:pt x="9937386" y="1137776"/>
                </a:cubicBezTo>
                <a:cubicBezTo>
                  <a:pt x="10674819" y="1066742"/>
                  <a:pt x="11376155" y="1136666"/>
                  <a:pt x="12011780" y="1291220"/>
                </a:cubicBezTo>
                <a:lnTo>
                  <a:pt x="12192000" y="1339083"/>
                </a:lnTo>
                <a:lnTo>
                  <a:pt x="12192000" y="3387665"/>
                </a:lnTo>
                <a:lnTo>
                  <a:pt x="11762273" y="3387665"/>
                </a:lnTo>
                <a:cubicBezTo>
                  <a:pt x="9983504" y="3387665"/>
                  <a:pt x="6836450" y="3387665"/>
                  <a:pt x="1268584" y="3387665"/>
                </a:cubicBezTo>
                <a:lnTo>
                  <a:pt x="0" y="3387665"/>
                </a:lnTo>
                <a:lnTo>
                  <a:pt x="0" y="1477297"/>
                </a:lnTo>
                <a:lnTo>
                  <a:pt x="44915" y="1469350"/>
                </a:lnTo>
                <a:cubicBezTo>
                  <a:pt x="1262278" y="1192207"/>
                  <a:pt x="1564093" y="192953"/>
                  <a:pt x="2912248" y="24429"/>
                </a:cubicBezTo>
                <a:cubicBezTo>
                  <a:pt x="3068427" y="4133"/>
                  <a:pt x="3226817" y="-2753"/>
                  <a:pt x="3385022" y="962"/>
                </a:cubicBezTo>
                <a:close/>
              </a:path>
            </a:pathLst>
          </a:custGeom>
          <a:solidFill>
            <a:srgbClr val="9A7804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pic>
        <p:nvPicPr>
          <p:cNvPr id="44" name="Imagen 4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825B480-C083-2AF5-CBCE-4B056367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046" y="369068"/>
            <a:ext cx="1016840" cy="403464"/>
          </a:xfrm>
          <a:prstGeom prst="rect">
            <a:avLst/>
          </a:prstGeom>
        </p:spPr>
      </p:pic>
      <p:grpSp>
        <p:nvGrpSpPr>
          <p:cNvPr id="45" name="Group 442">
            <a:extLst>
              <a:ext uri="{FF2B5EF4-FFF2-40B4-BE49-F238E27FC236}">
                <a16:creationId xmlns:a16="http://schemas.microsoft.com/office/drawing/2014/main" id="{F347558B-BC06-BAC5-F2EC-ED7A90905FEC}"/>
              </a:ext>
            </a:extLst>
          </p:cNvPr>
          <p:cNvGrpSpPr/>
          <p:nvPr userDrawn="1"/>
        </p:nvGrpSpPr>
        <p:grpSpPr>
          <a:xfrm>
            <a:off x="6435435" y="445589"/>
            <a:ext cx="1324145" cy="324337"/>
            <a:chOff x="8314769" y="3086750"/>
            <a:chExt cx="893722" cy="218909"/>
          </a:xfrm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id="{610A9E08-34B5-336F-E240-2BD48442B038}"/>
                </a:ext>
              </a:extLst>
            </p:cNvPr>
            <p:cNvSpPr/>
            <p:nvPr/>
          </p:nvSpPr>
          <p:spPr>
            <a:xfrm>
              <a:off x="8314977" y="3280966"/>
              <a:ext cx="24384" cy="23917"/>
            </a:xfrm>
            <a:custGeom>
              <a:avLst/>
              <a:gdLst>
                <a:gd name="connsiteX0" fmla="*/ 24384 w 24384"/>
                <a:gd name="connsiteY0" fmla="*/ 20096 h 23917"/>
                <a:gd name="connsiteX1" fmla="*/ 23842 w 24384"/>
                <a:gd name="connsiteY1" fmla="*/ 20494 h 23917"/>
                <a:gd name="connsiteX2" fmla="*/ 23211 w 24384"/>
                <a:gd name="connsiteY2" fmla="*/ 20185 h 23917"/>
                <a:gd name="connsiteX3" fmla="*/ 13065 w 24384"/>
                <a:gd name="connsiteY3" fmla="*/ 23918 h 23917"/>
                <a:gd name="connsiteX4" fmla="*/ 0 w 24384"/>
                <a:gd name="connsiteY4" fmla="*/ 11382 h 23917"/>
                <a:gd name="connsiteX5" fmla="*/ 12933 w 24384"/>
                <a:gd name="connsiteY5" fmla="*/ 0 h 23917"/>
                <a:gd name="connsiteX6" fmla="*/ 19459 w 24384"/>
                <a:gd name="connsiteY6" fmla="*/ 1204 h 23917"/>
                <a:gd name="connsiteX7" fmla="*/ 22499 w 24384"/>
                <a:gd name="connsiteY7" fmla="*/ 2402 h 23917"/>
                <a:gd name="connsiteX8" fmla="*/ 23129 w 24384"/>
                <a:gd name="connsiteY8" fmla="*/ 1999 h 23917"/>
                <a:gd name="connsiteX9" fmla="*/ 23628 w 24384"/>
                <a:gd name="connsiteY9" fmla="*/ 2358 h 23917"/>
                <a:gd name="connsiteX10" fmla="*/ 21049 w 24384"/>
                <a:gd name="connsiteY10" fmla="*/ 7119 h 23917"/>
                <a:gd name="connsiteX11" fmla="*/ 20506 w 24384"/>
                <a:gd name="connsiteY11" fmla="*/ 6848 h 23917"/>
                <a:gd name="connsiteX12" fmla="*/ 20714 w 24384"/>
                <a:gd name="connsiteY12" fmla="*/ 6268 h 23917"/>
                <a:gd name="connsiteX13" fmla="*/ 12731 w 24384"/>
                <a:gd name="connsiteY13" fmla="*/ 3027 h 23917"/>
                <a:gd name="connsiteX14" fmla="*/ 3411 w 24384"/>
                <a:gd name="connsiteY14" fmla="*/ 11823 h 23917"/>
                <a:gd name="connsiteX15" fmla="*/ 13501 w 24384"/>
                <a:gd name="connsiteY15" fmla="*/ 20897 h 23917"/>
                <a:gd name="connsiteX16" fmla="*/ 21023 w 24384"/>
                <a:gd name="connsiteY16" fmla="*/ 16805 h 23917"/>
                <a:gd name="connsiteX17" fmla="*/ 20815 w 24384"/>
                <a:gd name="connsiteY17" fmla="*/ 16174 h 23917"/>
                <a:gd name="connsiteX18" fmla="*/ 21357 w 24384"/>
                <a:gd name="connsiteY18" fmla="*/ 15821 h 2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84" h="23917">
                  <a:moveTo>
                    <a:pt x="24384" y="20096"/>
                  </a:moveTo>
                  <a:lnTo>
                    <a:pt x="23842" y="20494"/>
                  </a:lnTo>
                  <a:cubicBezTo>
                    <a:pt x="23699" y="20289"/>
                    <a:pt x="23461" y="20172"/>
                    <a:pt x="23211" y="20185"/>
                  </a:cubicBezTo>
                  <a:cubicBezTo>
                    <a:pt x="22631" y="20185"/>
                    <a:pt x="20014" y="23918"/>
                    <a:pt x="13065" y="23918"/>
                  </a:cubicBezTo>
                  <a:cubicBezTo>
                    <a:pt x="5322" y="23918"/>
                    <a:pt x="0" y="18539"/>
                    <a:pt x="0" y="11382"/>
                  </a:cubicBezTo>
                  <a:cubicBezTo>
                    <a:pt x="0" y="5372"/>
                    <a:pt x="4994" y="0"/>
                    <a:pt x="12933" y="0"/>
                  </a:cubicBezTo>
                  <a:cubicBezTo>
                    <a:pt x="15162" y="16"/>
                    <a:pt x="17371" y="424"/>
                    <a:pt x="19459" y="1204"/>
                  </a:cubicBezTo>
                  <a:cubicBezTo>
                    <a:pt x="21086" y="1778"/>
                    <a:pt x="22039" y="2402"/>
                    <a:pt x="22499" y="2402"/>
                  </a:cubicBezTo>
                  <a:cubicBezTo>
                    <a:pt x="22959" y="2402"/>
                    <a:pt x="22953" y="2226"/>
                    <a:pt x="23129" y="1999"/>
                  </a:cubicBezTo>
                  <a:lnTo>
                    <a:pt x="23628" y="2358"/>
                  </a:lnTo>
                  <a:lnTo>
                    <a:pt x="21049" y="7119"/>
                  </a:lnTo>
                  <a:lnTo>
                    <a:pt x="20506" y="6848"/>
                  </a:lnTo>
                  <a:cubicBezTo>
                    <a:pt x="20633" y="6680"/>
                    <a:pt x="20706" y="6478"/>
                    <a:pt x="20714" y="6268"/>
                  </a:cubicBezTo>
                  <a:cubicBezTo>
                    <a:pt x="20714" y="5291"/>
                    <a:pt x="17139" y="3027"/>
                    <a:pt x="12731" y="3027"/>
                  </a:cubicBezTo>
                  <a:cubicBezTo>
                    <a:pt x="8324" y="3027"/>
                    <a:pt x="3411" y="5675"/>
                    <a:pt x="3411" y="11823"/>
                  </a:cubicBezTo>
                  <a:cubicBezTo>
                    <a:pt x="3411" y="17202"/>
                    <a:pt x="8361" y="20897"/>
                    <a:pt x="13501" y="20897"/>
                  </a:cubicBezTo>
                  <a:cubicBezTo>
                    <a:pt x="17448" y="20897"/>
                    <a:pt x="21023" y="18003"/>
                    <a:pt x="21023" y="16805"/>
                  </a:cubicBezTo>
                  <a:cubicBezTo>
                    <a:pt x="21009" y="16580"/>
                    <a:pt x="20938" y="16363"/>
                    <a:pt x="20815" y="16174"/>
                  </a:cubicBezTo>
                  <a:lnTo>
                    <a:pt x="21357" y="15821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 59">
              <a:extLst>
                <a:ext uri="{FF2B5EF4-FFF2-40B4-BE49-F238E27FC236}">
                  <a16:creationId xmlns:a16="http://schemas.microsoft.com/office/drawing/2014/main" id="{ABC6407D-3C33-036B-85CD-6B59C57D8144}"/>
                </a:ext>
              </a:extLst>
            </p:cNvPr>
            <p:cNvSpPr/>
            <p:nvPr/>
          </p:nvSpPr>
          <p:spPr>
            <a:xfrm>
              <a:off x="8342665" y="3284787"/>
              <a:ext cx="20953" cy="20096"/>
            </a:xfrm>
            <a:custGeom>
              <a:avLst/>
              <a:gdLst>
                <a:gd name="connsiteX0" fmla="*/ 20954 w 20953"/>
                <a:gd name="connsiteY0" fmla="*/ 10051 h 20096"/>
                <a:gd name="connsiteX1" fmla="*/ 10474 w 20953"/>
                <a:gd name="connsiteY1" fmla="*/ 20096 h 20096"/>
                <a:gd name="connsiteX2" fmla="*/ 0 w 20953"/>
                <a:gd name="connsiteY2" fmla="*/ 10051 h 20096"/>
                <a:gd name="connsiteX3" fmla="*/ 10474 w 20953"/>
                <a:gd name="connsiteY3" fmla="*/ 0 h 20096"/>
                <a:gd name="connsiteX4" fmla="*/ 20954 w 20953"/>
                <a:gd name="connsiteY4" fmla="*/ 10051 h 20096"/>
                <a:gd name="connsiteX5" fmla="*/ 2743 w 20953"/>
                <a:gd name="connsiteY5" fmla="*/ 10001 h 20096"/>
                <a:gd name="connsiteX6" fmla="*/ 10474 w 20953"/>
                <a:gd name="connsiteY6" fmla="*/ 17612 h 20096"/>
                <a:gd name="connsiteX7" fmla="*/ 18211 w 20953"/>
                <a:gd name="connsiteY7" fmla="*/ 10001 h 20096"/>
                <a:gd name="connsiteX8" fmla="*/ 10474 w 20953"/>
                <a:gd name="connsiteY8" fmla="*/ 2484 h 20096"/>
                <a:gd name="connsiteX9" fmla="*/ 2743 w 20953"/>
                <a:gd name="connsiteY9" fmla="*/ 10001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3" h="20096">
                  <a:moveTo>
                    <a:pt x="20954" y="10051"/>
                  </a:moveTo>
                  <a:cubicBezTo>
                    <a:pt x="20954" y="15563"/>
                    <a:pt x="16880" y="20096"/>
                    <a:pt x="10474" y="20096"/>
                  </a:cubicBezTo>
                  <a:cubicBezTo>
                    <a:pt x="4067" y="20096"/>
                    <a:pt x="0" y="15563"/>
                    <a:pt x="0" y="10051"/>
                  </a:cubicBezTo>
                  <a:cubicBezTo>
                    <a:pt x="0" y="4540"/>
                    <a:pt x="4073" y="0"/>
                    <a:pt x="10474" y="0"/>
                  </a:cubicBezTo>
                  <a:cubicBezTo>
                    <a:pt x="16874" y="0"/>
                    <a:pt x="20954" y="4534"/>
                    <a:pt x="20954" y="10051"/>
                  </a:cubicBezTo>
                  <a:close/>
                  <a:moveTo>
                    <a:pt x="2743" y="10001"/>
                  </a:moveTo>
                  <a:cubicBezTo>
                    <a:pt x="2743" y="14232"/>
                    <a:pt x="5738" y="17612"/>
                    <a:pt x="10474" y="17612"/>
                  </a:cubicBezTo>
                  <a:cubicBezTo>
                    <a:pt x="15209" y="17612"/>
                    <a:pt x="18211" y="14232"/>
                    <a:pt x="18211" y="10001"/>
                  </a:cubicBezTo>
                  <a:cubicBezTo>
                    <a:pt x="18211" y="5770"/>
                    <a:pt x="15216" y="2484"/>
                    <a:pt x="10474" y="2484"/>
                  </a:cubicBezTo>
                  <a:cubicBezTo>
                    <a:pt x="5732" y="2484"/>
                    <a:pt x="2743" y="5826"/>
                    <a:pt x="2743" y="10001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 60">
              <a:extLst>
                <a:ext uri="{FF2B5EF4-FFF2-40B4-BE49-F238E27FC236}">
                  <a16:creationId xmlns:a16="http://schemas.microsoft.com/office/drawing/2014/main" id="{53B32EFF-6EBC-7AB0-B235-AF0551544476}"/>
                </a:ext>
              </a:extLst>
            </p:cNvPr>
            <p:cNvSpPr/>
            <p:nvPr/>
          </p:nvSpPr>
          <p:spPr>
            <a:xfrm>
              <a:off x="8367566" y="3285033"/>
              <a:ext cx="20121" cy="19617"/>
            </a:xfrm>
            <a:custGeom>
              <a:avLst/>
              <a:gdLst>
                <a:gd name="connsiteX0" fmla="*/ 0 w 20121"/>
                <a:gd name="connsiteY0" fmla="*/ 19586 h 19617"/>
                <a:gd name="connsiteX1" fmla="*/ 0 w 20121"/>
                <a:gd name="connsiteY1" fmla="*/ 19050 h 19617"/>
                <a:gd name="connsiteX2" fmla="*/ 1122 w 20121"/>
                <a:gd name="connsiteY2" fmla="*/ 17788 h 19617"/>
                <a:gd name="connsiteX3" fmla="*/ 1122 w 20121"/>
                <a:gd name="connsiteY3" fmla="*/ 1797 h 19617"/>
                <a:gd name="connsiteX4" fmla="*/ 0 w 20121"/>
                <a:gd name="connsiteY4" fmla="*/ 536 h 19617"/>
                <a:gd name="connsiteX5" fmla="*/ 0 w 20121"/>
                <a:gd name="connsiteY5" fmla="*/ 0 h 19617"/>
                <a:gd name="connsiteX6" fmla="*/ 6066 w 20121"/>
                <a:gd name="connsiteY6" fmla="*/ 0 h 19617"/>
                <a:gd name="connsiteX7" fmla="*/ 6066 w 20121"/>
                <a:gd name="connsiteY7" fmla="*/ 536 h 19617"/>
                <a:gd name="connsiteX8" fmla="*/ 4950 w 20121"/>
                <a:gd name="connsiteY8" fmla="*/ 933 h 19617"/>
                <a:gd name="connsiteX9" fmla="*/ 5404 w 20121"/>
                <a:gd name="connsiteY9" fmla="*/ 1690 h 19617"/>
                <a:gd name="connsiteX10" fmla="*/ 16672 w 20121"/>
                <a:gd name="connsiteY10" fmla="*/ 15518 h 19617"/>
                <a:gd name="connsiteX11" fmla="*/ 16672 w 20121"/>
                <a:gd name="connsiteY11" fmla="*/ 1797 h 19617"/>
                <a:gd name="connsiteX12" fmla="*/ 15550 w 20121"/>
                <a:gd name="connsiteY12" fmla="*/ 536 h 19617"/>
                <a:gd name="connsiteX13" fmla="*/ 15550 w 20121"/>
                <a:gd name="connsiteY13" fmla="*/ 0 h 19617"/>
                <a:gd name="connsiteX14" fmla="*/ 20122 w 20121"/>
                <a:gd name="connsiteY14" fmla="*/ 0 h 19617"/>
                <a:gd name="connsiteX15" fmla="*/ 20122 w 20121"/>
                <a:gd name="connsiteY15" fmla="*/ 536 h 19617"/>
                <a:gd name="connsiteX16" fmla="*/ 18999 w 20121"/>
                <a:gd name="connsiteY16" fmla="*/ 1797 h 19617"/>
                <a:gd name="connsiteX17" fmla="*/ 18999 w 20121"/>
                <a:gd name="connsiteY17" fmla="*/ 17807 h 19617"/>
                <a:gd name="connsiteX18" fmla="*/ 20122 w 20121"/>
                <a:gd name="connsiteY18" fmla="*/ 19069 h 19617"/>
                <a:gd name="connsiteX19" fmla="*/ 20122 w 20121"/>
                <a:gd name="connsiteY19" fmla="*/ 19605 h 19617"/>
                <a:gd name="connsiteX20" fmla="*/ 14554 w 20121"/>
                <a:gd name="connsiteY20" fmla="*/ 19605 h 19617"/>
                <a:gd name="connsiteX21" fmla="*/ 14554 w 20121"/>
                <a:gd name="connsiteY21" fmla="*/ 19069 h 19617"/>
                <a:gd name="connsiteX22" fmla="*/ 15714 w 20121"/>
                <a:gd name="connsiteY22" fmla="*/ 18671 h 19617"/>
                <a:gd name="connsiteX23" fmla="*/ 15216 w 20121"/>
                <a:gd name="connsiteY23" fmla="*/ 17870 h 19617"/>
                <a:gd name="connsiteX24" fmla="*/ 3449 w 20121"/>
                <a:gd name="connsiteY24" fmla="*/ 3500 h 19617"/>
                <a:gd name="connsiteX25" fmla="*/ 3449 w 20121"/>
                <a:gd name="connsiteY25" fmla="*/ 17820 h 19617"/>
                <a:gd name="connsiteX26" fmla="*/ 4572 w 20121"/>
                <a:gd name="connsiteY26" fmla="*/ 19081 h 19617"/>
                <a:gd name="connsiteX27" fmla="*/ 4572 w 20121"/>
                <a:gd name="connsiteY27" fmla="*/ 19617 h 1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21" h="19617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122" y="18829"/>
                    <a:pt x="1122" y="17788"/>
                  </a:cubicBezTo>
                  <a:lnTo>
                    <a:pt x="1122" y="1797"/>
                  </a:lnTo>
                  <a:cubicBezTo>
                    <a:pt x="1122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6066" y="0"/>
                  </a:lnTo>
                  <a:lnTo>
                    <a:pt x="6066" y="536"/>
                  </a:lnTo>
                  <a:cubicBezTo>
                    <a:pt x="5196" y="536"/>
                    <a:pt x="4950" y="713"/>
                    <a:pt x="4950" y="933"/>
                  </a:cubicBezTo>
                  <a:cubicBezTo>
                    <a:pt x="4950" y="1154"/>
                    <a:pt x="5114" y="1331"/>
                    <a:pt x="5404" y="1690"/>
                  </a:cubicBezTo>
                  <a:lnTo>
                    <a:pt x="16672" y="15518"/>
                  </a:lnTo>
                  <a:lnTo>
                    <a:pt x="16672" y="1797"/>
                  </a:lnTo>
                  <a:cubicBezTo>
                    <a:pt x="16672" y="776"/>
                    <a:pt x="16420" y="536"/>
                    <a:pt x="15550" y="536"/>
                  </a:cubicBezTo>
                  <a:lnTo>
                    <a:pt x="15550" y="0"/>
                  </a:lnTo>
                  <a:lnTo>
                    <a:pt x="20122" y="0"/>
                  </a:lnTo>
                  <a:lnTo>
                    <a:pt x="20122" y="536"/>
                  </a:lnTo>
                  <a:cubicBezTo>
                    <a:pt x="19251" y="536"/>
                    <a:pt x="18999" y="757"/>
                    <a:pt x="18999" y="1797"/>
                  </a:cubicBezTo>
                  <a:lnTo>
                    <a:pt x="18999" y="17807"/>
                  </a:lnTo>
                  <a:cubicBezTo>
                    <a:pt x="18999" y="18829"/>
                    <a:pt x="19251" y="19069"/>
                    <a:pt x="20122" y="19069"/>
                  </a:cubicBezTo>
                  <a:lnTo>
                    <a:pt x="20122" y="19605"/>
                  </a:lnTo>
                  <a:lnTo>
                    <a:pt x="14554" y="19605"/>
                  </a:lnTo>
                  <a:lnTo>
                    <a:pt x="14554" y="19069"/>
                  </a:lnTo>
                  <a:cubicBezTo>
                    <a:pt x="15632" y="19069"/>
                    <a:pt x="15714" y="18936"/>
                    <a:pt x="15714" y="18671"/>
                  </a:cubicBezTo>
                  <a:cubicBezTo>
                    <a:pt x="15714" y="18406"/>
                    <a:pt x="15512" y="18224"/>
                    <a:pt x="15216" y="17870"/>
                  </a:cubicBezTo>
                  <a:lnTo>
                    <a:pt x="3449" y="3500"/>
                  </a:lnTo>
                  <a:lnTo>
                    <a:pt x="3449" y="17820"/>
                  </a:lnTo>
                  <a:cubicBezTo>
                    <a:pt x="3449" y="18842"/>
                    <a:pt x="3701" y="19081"/>
                    <a:pt x="4572" y="19081"/>
                  </a:cubicBezTo>
                  <a:lnTo>
                    <a:pt x="4572" y="19617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 61">
              <a:extLst>
                <a:ext uri="{FF2B5EF4-FFF2-40B4-BE49-F238E27FC236}">
                  <a16:creationId xmlns:a16="http://schemas.microsoft.com/office/drawing/2014/main" id="{D313CF65-93F6-FC33-DA78-23E6F658FBF6}"/>
                </a:ext>
              </a:extLst>
            </p:cNvPr>
            <p:cNvSpPr/>
            <p:nvPr/>
          </p:nvSpPr>
          <p:spPr>
            <a:xfrm>
              <a:off x="8391635" y="3284794"/>
              <a:ext cx="18381" cy="20077"/>
            </a:xfrm>
            <a:custGeom>
              <a:avLst/>
              <a:gdLst>
                <a:gd name="connsiteX0" fmla="*/ 1621 w 18381"/>
                <a:gd name="connsiteY0" fmla="*/ 14226 h 20077"/>
                <a:gd name="connsiteX1" fmla="*/ 2119 w 18381"/>
                <a:gd name="connsiteY1" fmla="*/ 14358 h 20077"/>
                <a:gd name="connsiteX2" fmla="*/ 2037 w 18381"/>
                <a:gd name="connsiteY2" fmla="*/ 14932 h 20077"/>
                <a:gd name="connsiteX3" fmla="*/ 9730 w 18381"/>
                <a:gd name="connsiteY3" fmla="*/ 17606 h 20077"/>
                <a:gd name="connsiteX4" fmla="*/ 15802 w 18381"/>
                <a:gd name="connsiteY4" fmla="*/ 14453 h 20077"/>
                <a:gd name="connsiteX5" fmla="*/ 870 w 18381"/>
                <a:gd name="connsiteY5" fmla="*/ 6180 h 20077"/>
                <a:gd name="connsiteX6" fmla="*/ 8733 w 18381"/>
                <a:gd name="connsiteY6" fmla="*/ 0 h 20077"/>
                <a:gd name="connsiteX7" fmla="*/ 15966 w 18381"/>
                <a:gd name="connsiteY7" fmla="*/ 1595 h 20077"/>
                <a:gd name="connsiteX8" fmla="*/ 16634 w 18381"/>
                <a:gd name="connsiteY8" fmla="*/ 965 h 20077"/>
                <a:gd name="connsiteX9" fmla="*/ 17170 w 18381"/>
                <a:gd name="connsiteY9" fmla="*/ 1185 h 20077"/>
                <a:gd name="connsiteX10" fmla="*/ 15632 w 18381"/>
                <a:gd name="connsiteY10" fmla="*/ 5543 h 20077"/>
                <a:gd name="connsiteX11" fmla="*/ 15134 w 18381"/>
                <a:gd name="connsiteY11" fmla="*/ 5322 h 20077"/>
                <a:gd name="connsiteX12" fmla="*/ 15216 w 18381"/>
                <a:gd name="connsiteY12" fmla="*/ 4786 h 20077"/>
                <a:gd name="connsiteX13" fmla="*/ 8607 w 18381"/>
                <a:gd name="connsiteY13" fmla="*/ 2478 h 20077"/>
                <a:gd name="connsiteX14" fmla="*/ 3449 w 18381"/>
                <a:gd name="connsiteY14" fmla="*/ 5814 h 20077"/>
                <a:gd name="connsiteX15" fmla="*/ 18381 w 18381"/>
                <a:gd name="connsiteY15" fmla="*/ 13772 h 20077"/>
                <a:gd name="connsiteX16" fmla="*/ 9314 w 18381"/>
                <a:gd name="connsiteY16" fmla="*/ 20077 h 20077"/>
                <a:gd name="connsiteX17" fmla="*/ 1249 w 18381"/>
                <a:gd name="connsiteY17" fmla="*/ 18186 h 20077"/>
                <a:gd name="connsiteX18" fmla="*/ 498 w 18381"/>
                <a:gd name="connsiteY18" fmla="*/ 18854 h 20077"/>
                <a:gd name="connsiteX19" fmla="*/ 0 w 18381"/>
                <a:gd name="connsiteY19" fmla="*/ 18678 h 2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381" h="20077">
                  <a:moveTo>
                    <a:pt x="1621" y="14226"/>
                  </a:moveTo>
                  <a:lnTo>
                    <a:pt x="2119" y="14358"/>
                  </a:lnTo>
                  <a:cubicBezTo>
                    <a:pt x="2073" y="14546"/>
                    <a:pt x="2046" y="14738"/>
                    <a:pt x="2037" y="14932"/>
                  </a:cubicBezTo>
                  <a:cubicBezTo>
                    <a:pt x="2037" y="15909"/>
                    <a:pt x="5738" y="17606"/>
                    <a:pt x="9730" y="17606"/>
                  </a:cubicBezTo>
                  <a:cubicBezTo>
                    <a:pt x="13469" y="17606"/>
                    <a:pt x="15802" y="16445"/>
                    <a:pt x="15802" y="14453"/>
                  </a:cubicBezTo>
                  <a:cubicBezTo>
                    <a:pt x="15802" y="8778"/>
                    <a:pt x="870" y="14409"/>
                    <a:pt x="870" y="6180"/>
                  </a:cubicBezTo>
                  <a:cubicBezTo>
                    <a:pt x="870" y="1690"/>
                    <a:pt x="4572" y="0"/>
                    <a:pt x="8733" y="0"/>
                  </a:cubicBezTo>
                  <a:cubicBezTo>
                    <a:pt x="13097" y="0"/>
                    <a:pt x="15304" y="1595"/>
                    <a:pt x="15966" y="1595"/>
                  </a:cubicBezTo>
                  <a:cubicBezTo>
                    <a:pt x="16218" y="1595"/>
                    <a:pt x="16382" y="1513"/>
                    <a:pt x="16634" y="965"/>
                  </a:cubicBezTo>
                  <a:lnTo>
                    <a:pt x="17170" y="1185"/>
                  </a:lnTo>
                  <a:lnTo>
                    <a:pt x="15632" y="5543"/>
                  </a:lnTo>
                  <a:lnTo>
                    <a:pt x="15134" y="5322"/>
                  </a:lnTo>
                  <a:cubicBezTo>
                    <a:pt x="15194" y="5150"/>
                    <a:pt x="15221" y="4968"/>
                    <a:pt x="15216" y="4786"/>
                  </a:cubicBezTo>
                  <a:cubicBezTo>
                    <a:pt x="15216" y="3853"/>
                    <a:pt x="11893" y="2478"/>
                    <a:pt x="8607" y="2478"/>
                  </a:cubicBezTo>
                  <a:cubicBezTo>
                    <a:pt x="4326" y="2478"/>
                    <a:pt x="3449" y="4168"/>
                    <a:pt x="3449" y="5814"/>
                  </a:cubicBezTo>
                  <a:cubicBezTo>
                    <a:pt x="3449" y="11104"/>
                    <a:pt x="18381" y="5770"/>
                    <a:pt x="18381" y="13772"/>
                  </a:cubicBezTo>
                  <a:cubicBezTo>
                    <a:pt x="18381" y="17952"/>
                    <a:pt x="15632" y="20077"/>
                    <a:pt x="9314" y="20077"/>
                  </a:cubicBezTo>
                  <a:cubicBezTo>
                    <a:pt x="5032" y="20077"/>
                    <a:pt x="2119" y="18186"/>
                    <a:pt x="1249" y="18186"/>
                  </a:cubicBezTo>
                  <a:cubicBezTo>
                    <a:pt x="876" y="18213"/>
                    <a:pt x="568" y="18487"/>
                    <a:pt x="498" y="18854"/>
                  </a:cubicBezTo>
                  <a:lnTo>
                    <a:pt x="0" y="18678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 62">
              <a:extLst>
                <a:ext uri="{FF2B5EF4-FFF2-40B4-BE49-F238E27FC236}">
                  <a16:creationId xmlns:a16="http://schemas.microsoft.com/office/drawing/2014/main" id="{F1748058-02A8-DDAB-8560-C4AC3A52195C}"/>
                </a:ext>
              </a:extLst>
            </p:cNvPr>
            <p:cNvSpPr/>
            <p:nvPr/>
          </p:nvSpPr>
          <p:spPr>
            <a:xfrm>
              <a:off x="8414330" y="3283968"/>
              <a:ext cx="18753" cy="21691"/>
            </a:xfrm>
            <a:custGeom>
              <a:avLst/>
              <a:gdLst>
                <a:gd name="connsiteX0" fmla="*/ 958 w 18753"/>
                <a:gd name="connsiteY0" fmla="*/ 2863 h 21691"/>
                <a:gd name="connsiteX1" fmla="*/ 0 w 18753"/>
                <a:gd name="connsiteY1" fmla="*/ 1602 h 21691"/>
                <a:gd name="connsiteX2" fmla="*/ 0 w 18753"/>
                <a:gd name="connsiteY2" fmla="*/ 1066 h 21691"/>
                <a:gd name="connsiteX3" fmla="*/ 16761 w 18753"/>
                <a:gd name="connsiteY3" fmla="*/ 1066 h 21691"/>
                <a:gd name="connsiteX4" fmla="*/ 17801 w 18753"/>
                <a:gd name="connsiteY4" fmla="*/ 0 h 21691"/>
                <a:gd name="connsiteX5" fmla="*/ 18299 w 18753"/>
                <a:gd name="connsiteY5" fmla="*/ 0 h 21691"/>
                <a:gd name="connsiteX6" fmla="*/ 18299 w 18753"/>
                <a:gd name="connsiteY6" fmla="*/ 4622 h 21691"/>
                <a:gd name="connsiteX7" fmla="*/ 17801 w 18753"/>
                <a:gd name="connsiteY7" fmla="*/ 4622 h 21691"/>
                <a:gd name="connsiteX8" fmla="*/ 16761 w 18753"/>
                <a:gd name="connsiteY8" fmla="*/ 3556 h 21691"/>
                <a:gd name="connsiteX9" fmla="*/ 3701 w 18753"/>
                <a:gd name="connsiteY9" fmla="*/ 3556 h 21691"/>
                <a:gd name="connsiteX10" fmla="*/ 3701 w 18753"/>
                <a:gd name="connsiteY10" fmla="*/ 9339 h 21691"/>
                <a:gd name="connsiteX11" fmla="*/ 12895 w 18753"/>
                <a:gd name="connsiteY11" fmla="*/ 9339 h 21691"/>
                <a:gd name="connsiteX12" fmla="*/ 13929 w 18753"/>
                <a:gd name="connsiteY12" fmla="*/ 8267 h 21691"/>
                <a:gd name="connsiteX13" fmla="*/ 14434 w 18753"/>
                <a:gd name="connsiteY13" fmla="*/ 8267 h 21691"/>
                <a:gd name="connsiteX14" fmla="*/ 14434 w 18753"/>
                <a:gd name="connsiteY14" fmla="*/ 12895 h 21691"/>
                <a:gd name="connsiteX15" fmla="*/ 13942 w 18753"/>
                <a:gd name="connsiteY15" fmla="*/ 12895 h 21691"/>
                <a:gd name="connsiteX16" fmla="*/ 12908 w 18753"/>
                <a:gd name="connsiteY16" fmla="*/ 11830 h 21691"/>
                <a:gd name="connsiteX17" fmla="*/ 3701 w 18753"/>
                <a:gd name="connsiteY17" fmla="*/ 11830 h 21691"/>
                <a:gd name="connsiteX18" fmla="*/ 3701 w 18753"/>
                <a:gd name="connsiteY18" fmla="*/ 18135 h 21691"/>
                <a:gd name="connsiteX19" fmla="*/ 17215 w 18753"/>
                <a:gd name="connsiteY19" fmla="*/ 18135 h 21691"/>
                <a:gd name="connsiteX20" fmla="*/ 18255 w 18753"/>
                <a:gd name="connsiteY20" fmla="*/ 17070 h 21691"/>
                <a:gd name="connsiteX21" fmla="*/ 18753 w 18753"/>
                <a:gd name="connsiteY21" fmla="*/ 17070 h 21691"/>
                <a:gd name="connsiteX22" fmla="*/ 18753 w 18753"/>
                <a:gd name="connsiteY22" fmla="*/ 21692 h 21691"/>
                <a:gd name="connsiteX23" fmla="*/ 18255 w 18753"/>
                <a:gd name="connsiteY23" fmla="*/ 21692 h 21691"/>
                <a:gd name="connsiteX24" fmla="*/ 17215 w 18753"/>
                <a:gd name="connsiteY24" fmla="*/ 20626 h 21691"/>
                <a:gd name="connsiteX25" fmla="*/ 0 w 18753"/>
                <a:gd name="connsiteY25" fmla="*/ 20626 h 21691"/>
                <a:gd name="connsiteX26" fmla="*/ 0 w 18753"/>
                <a:gd name="connsiteY26" fmla="*/ 20090 h 21691"/>
                <a:gd name="connsiteX27" fmla="*/ 958 w 18753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3" h="21691">
                  <a:moveTo>
                    <a:pt x="958" y="2863"/>
                  </a:moveTo>
                  <a:cubicBezTo>
                    <a:pt x="958" y="1841"/>
                    <a:pt x="795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01" y="3556"/>
                  </a:lnTo>
                  <a:lnTo>
                    <a:pt x="3701" y="9339"/>
                  </a:lnTo>
                  <a:lnTo>
                    <a:pt x="12895" y="9339"/>
                  </a:lnTo>
                  <a:cubicBezTo>
                    <a:pt x="13721" y="9339"/>
                    <a:pt x="13929" y="9024"/>
                    <a:pt x="13929" y="8267"/>
                  </a:cubicBezTo>
                  <a:lnTo>
                    <a:pt x="14434" y="8267"/>
                  </a:lnTo>
                  <a:lnTo>
                    <a:pt x="14434" y="12895"/>
                  </a:lnTo>
                  <a:lnTo>
                    <a:pt x="13942" y="12895"/>
                  </a:lnTo>
                  <a:cubicBezTo>
                    <a:pt x="13942" y="12139"/>
                    <a:pt x="13734" y="11830"/>
                    <a:pt x="12908" y="11830"/>
                  </a:cubicBezTo>
                  <a:lnTo>
                    <a:pt x="3701" y="11830"/>
                  </a:lnTo>
                  <a:lnTo>
                    <a:pt x="3701" y="18135"/>
                  </a:lnTo>
                  <a:lnTo>
                    <a:pt x="17215" y="18135"/>
                  </a:lnTo>
                  <a:cubicBezTo>
                    <a:pt x="18047" y="18135"/>
                    <a:pt x="18255" y="17826"/>
                    <a:pt x="18255" y="17070"/>
                  </a:cubicBezTo>
                  <a:lnTo>
                    <a:pt x="18753" y="17070"/>
                  </a:lnTo>
                  <a:lnTo>
                    <a:pt x="18753" y="21692"/>
                  </a:lnTo>
                  <a:lnTo>
                    <a:pt x="18255" y="21692"/>
                  </a:lnTo>
                  <a:cubicBezTo>
                    <a:pt x="18255" y="20935"/>
                    <a:pt x="18047" y="20626"/>
                    <a:pt x="17215" y="20626"/>
                  </a:cubicBezTo>
                  <a:lnTo>
                    <a:pt x="0" y="20626"/>
                  </a:lnTo>
                  <a:lnTo>
                    <a:pt x="0" y="20090"/>
                  </a:lnTo>
                  <a:cubicBezTo>
                    <a:pt x="795" y="20090"/>
                    <a:pt x="958" y="19869"/>
                    <a:pt x="958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 63">
              <a:extLst>
                <a:ext uri="{FF2B5EF4-FFF2-40B4-BE49-F238E27FC236}">
                  <a16:creationId xmlns:a16="http://schemas.microsoft.com/office/drawing/2014/main" id="{31439E8E-0E35-916D-316D-C25F7965F9E3}"/>
                </a:ext>
              </a:extLst>
            </p:cNvPr>
            <p:cNvSpPr/>
            <p:nvPr/>
          </p:nvSpPr>
          <p:spPr>
            <a:xfrm>
              <a:off x="8433745" y="3285033"/>
              <a:ext cx="14553" cy="19869"/>
            </a:xfrm>
            <a:custGeom>
              <a:avLst/>
              <a:gdLst>
                <a:gd name="connsiteX0" fmla="*/ 14554 w 14553"/>
                <a:gd name="connsiteY0" fmla="*/ 19 h 19869"/>
                <a:gd name="connsiteX1" fmla="*/ 14554 w 14553"/>
                <a:gd name="connsiteY1" fmla="*/ 555 h 19869"/>
                <a:gd name="connsiteX2" fmla="*/ 13513 w 14553"/>
                <a:gd name="connsiteY2" fmla="*/ 1816 h 19869"/>
                <a:gd name="connsiteX3" fmla="*/ 13513 w 14553"/>
                <a:gd name="connsiteY3" fmla="*/ 14270 h 19869"/>
                <a:gd name="connsiteX4" fmla="*/ 6779 w 14553"/>
                <a:gd name="connsiteY4" fmla="*/ 19869 h 19869"/>
                <a:gd name="connsiteX5" fmla="*/ 3285 w 14553"/>
                <a:gd name="connsiteY5" fmla="*/ 19239 h 19869"/>
                <a:gd name="connsiteX6" fmla="*/ 1249 w 14553"/>
                <a:gd name="connsiteY6" fmla="*/ 18608 h 19869"/>
                <a:gd name="connsiteX7" fmla="*/ 416 w 14553"/>
                <a:gd name="connsiteY7" fmla="*/ 19182 h 19869"/>
                <a:gd name="connsiteX8" fmla="*/ 0 w 14553"/>
                <a:gd name="connsiteY8" fmla="*/ 19005 h 19869"/>
                <a:gd name="connsiteX9" fmla="*/ 1665 w 14553"/>
                <a:gd name="connsiteY9" fmla="*/ 14591 h 19869"/>
                <a:gd name="connsiteX10" fmla="*/ 2163 w 14553"/>
                <a:gd name="connsiteY10" fmla="*/ 14768 h 19869"/>
                <a:gd name="connsiteX11" fmla="*/ 2081 w 14553"/>
                <a:gd name="connsiteY11" fmla="*/ 15399 h 19869"/>
                <a:gd name="connsiteX12" fmla="*/ 6735 w 14553"/>
                <a:gd name="connsiteY12" fmla="*/ 17360 h 19869"/>
                <a:gd name="connsiteX13" fmla="*/ 10934 w 14553"/>
                <a:gd name="connsiteY13" fmla="*/ 13356 h 19869"/>
                <a:gd name="connsiteX14" fmla="*/ 10934 w 14553"/>
                <a:gd name="connsiteY14" fmla="*/ 1797 h 19869"/>
                <a:gd name="connsiteX15" fmla="*/ 9894 w 14553"/>
                <a:gd name="connsiteY15" fmla="*/ 536 h 19869"/>
                <a:gd name="connsiteX16" fmla="*/ 9894 w 14553"/>
                <a:gd name="connsiteY16" fmla="*/ 0 h 19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53" h="19869">
                  <a:moveTo>
                    <a:pt x="14554" y="19"/>
                  </a:moveTo>
                  <a:lnTo>
                    <a:pt x="14554" y="555"/>
                  </a:lnTo>
                  <a:cubicBezTo>
                    <a:pt x="13683" y="555"/>
                    <a:pt x="13513" y="776"/>
                    <a:pt x="13513" y="1816"/>
                  </a:cubicBezTo>
                  <a:lnTo>
                    <a:pt x="13513" y="14270"/>
                  </a:lnTo>
                  <a:cubicBezTo>
                    <a:pt x="13513" y="18684"/>
                    <a:pt x="10644" y="19869"/>
                    <a:pt x="6779" y="19869"/>
                  </a:cubicBezTo>
                  <a:cubicBezTo>
                    <a:pt x="5586" y="19867"/>
                    <a:pt x="4403" y="19654"/>
                    <a:pt x="3285" y="19239"/>
                  </a:cubicBezTo>
                  <a:cubicBezTo>
                    <a:pt x="2635" y="18947"/>
                    <a:pt x="1950" y="18736"/>
                    <a:pt x="1249" y="18608"/>
                  </a:cubicBezTo>
                  <a:cubicBezTo>
                    <a:pt x="914" y="18608"/>
                    <a:pt x="706" y="18829"/>
                    <a:pt x="416" y="19182"/>
                  </a:cubicBezTo>
                  <a:lnTo>
                    <a:pt x="0" y="19005"/>
                  </a:lnTo>
                  <a:lnTo>
                    <a:pt x="1665" y="14591"/>
                  </a:lnTo>
                  <a:lnTo>
                    <a:pt x="2163" y="14768"/>
                  </a:lnTo>
                  <a:cubicBezTo>
                    <a:pt x="2114" y="14975"/>
                    <a:pt x="2087" y="15186"/>
                    <a:pt x="2081" y="15399"/>
                  </a:cubicBezTo>
                  <a:cubicBezTo>
                    <a:pt x="2081" y="16553"/>
                    <a:pt x="4326" y="17360"/>
                    <a:pt x="6735" y="17360"/>
                  </a:cubicBezTo>
                  <a:cubicBezTo>
                    <a:pt x="9887" y="17360"/>
                    <a:pt x="10934" y="16471"/>
                    <a:pt x="10934" y="13356"/>
                  </a:cubicBezTo>
                  <a:lnTo>
                    <a:pt x="10934" y="1797"/>
                  </a:lnTo>
                  <a:cubicBezTo>
                    <a:pt x="10934" y="776"/>
                    <a:pt x="10770" y="536"/>
                    <a:pt x="9894" y="536"/>
                  </a:cubicBezTo>
                  <a:lnTo>
                    <a:pt x="9894" y="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D075EB07-CE8C-EE8B-4CA6-2C35118ED1E1}"/>
                </a:ext>
              </a:extLst>
            </p:cNvPr>
            <p:cNvSpPr/>
            <p:nvPr/>
          </p:nvSpPr>
          <p:spPr>
            <a:xfrm>
              <a:off x="8452366" y="3284787"/>
              <a:ext cx="20960" cy="20096"/>
            </a:xfrm>
            <a:custGeom>
              <a:avLst/>
              <a:gdLst>
                <a:gd name="connsiteX0" fmla="*/ 20960 w 20960"/>
                <a:gd name="connsiteY0" fmla="*/ 10051 h 20096"/>
                <a:gd name="connsiteX1" fmla="*/ 10480 w 20960"/>
                <a:gd name="connsiteY1" fmla="*/ 20096 h 20096"/>
                <a:gd name="connsiteX2" fmla="*/ 0 w 20960"/>
                <a:gd name="connsiteY2" fmla="*/ 10051 h 20096"/>
                <a:gd name="connsiteX3" fmla="*/ 10480 w 20960"/>
                <a:gd name="connsiteY3" fmla="*/ 0 h 20096"/>
                <a:gd name="connsiteX4" fmla="*/ 20960 w 20960"/>
                <a:gd name="connsiteY4" fmla="*/ 10051 h 20096"/>
                <a:gd name="connsiteX5" fmla="*/ 2749 w 20960"/>
                <a:gd name="connsiteY5" fmla="*/ 10001 h 20096"/>
                <a:gd name="connsiteX6" fmla="*/ 10480 w 20960"/>
                <a:gd name="connsiteY6" fmla="*/ 17612 h 20096"/>
                <a:gd name="connsiteX7" fmla="*/ 18217 w 20960"/>
                <a:gd name="connsiteY7" fmla="*/ 10001 h 20096"/>
                <a:gd name="connsiteX8" fmla="*/ 10480 w 20960"/>
                <a:gd name="connsiteY8" fmla="*/ 2484 h 20096"/>
                <a:gd name="connsiteX9" fmla="*/ 2749 w 20960"/>
                <a:gd name="connsiteY9" fmla="*/ 10001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60" h="20096">
                  <a:moveTo>
                    <a:pt x="20960" y="10051"/>
                  </a:moveTo>
                  <a:cubicBezTo>
                    <a:pt x="20960" y="15563"/>
                    <a:pt x="16887" y="20096"/>
                    <a:pt x="10480" y="20096"/>
                  </a:cubicBezTo>
                  <a:cubicBezTo>
                    <a:pt x="4073" y="20096"/>
                    <a:pt x="0" y="15563"/>
                    <a:pt x="0" y="10051"/>
                  </a:cubicBezTo>
                  <a:cubicBezTo>
                    <a:pt x="0" y="4540"/>
                    <a:pt x="4080" y="0"/>
                    <a:pt x="10480" y="0"/>
                  </a:cubicBezTo>
                  <a:cubicBezTo>
                    <a:pt x="16880" y="0"/>
                    <a:pt x="20960" y="4534"/>
                    <a:pt x="20960" y="10051"/>
                  </a:cubicBezTo>
                  <a:close/>
                  <a:moveTo>
                    <a:pt x="2749" y="10001"/>
                  </a:moveTo>
                  <a:cubicBezTo>
                    <a:pt x="2749" y="14232"/>
                    <a:pt x="5738" y="17612"/>
                    <a:pt x="10480" y="17612"/>
                  </a:cubicBezTo>
                  <a:cubicBezTo>
                    <a:pt x="15222" y="17612"/>
                    <a:pt x="18217" y="14232"/>
                    <a:pt x="18217" y="10001"/>
                  </a:cubicBezTo>
                  <a:cubicBezTo>
                    <a:pt x="18217" y="5770"/>
                    <a:pt x="15222" y="2484"/>
                    <a:pt x="10480" y="2484"/>
                  </a:cubicBezTo>
                  <a:cubicBezTo>
                    <a:pt x="5738" y="2484"/>
                    <a:pt x="2749" y="5826"/>
                    <a:pt x="2749" y="10001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65">
              <a:extLst>
                <a:ext uri="{FF2B5EF4-FFF2-40B4-BE49-F238E27FC236}">
                  <a16:creationId xmlns:a16="http://schemas.microsoft.com/office/drawing/2014/main" id="{AFD9B954-5A9A-D1DA-5F2E-E7D8C09442C7}"/>
                </a:ext>
              </a:extLst>
            </p:cNvPr>
            <p:cNvSpPr/>
            <p:nvPr/>
          </p:nvSpPr>
          <p:spPr>
            <a:xfrm>
              <a:off x="8485773" y="3280991"/>
              <a:ext cx="21918" cy="23923"/>
            </a:xfrm>
            <a:custGeom>
              <a:avLst/>
              <a:gdLst>
                <a:gd name="connsiteX0" fmla="*/ 2220 w 21918"/>
                <a:gd name="connsiteY0" fmla="*/ 16288 h 23923"/>
                <a:gd name="connsiteX1" fmla="*/ 2762 w 21918"/>
                <a:gd name="connsiteY1" fmla="*/ 16603 h 23923"/>
                <a:gd name="connsiteX2" fmla="*/ 2636 w 21918"/>
                <a:gd name="connsiteY2" fmla="*/ 17177 h 23923"/>
                <a:gd name="connsiteX3" fmla="*/ 10997 w 21918"/>
                <a:gd name="connsiteY3" fmla="*/ 20960 h 23923"/>
                <a:gd name="connsiteX4" fmla="*/ 18482 w 21918"/>
                <a:gd name="connsiteY4" fmla="*/ 16546 h 23923"/>
                <a:gd name="connsiteX5" fmla="*/ 769 w 21918"/>
                <a:gd name="connsiteY5" fmla="*/ 7157 h 23923"/>
                <a:gd name="connsiteX6" fmla="*/ 11489 w 21918"/>
                <a:gd name="connsiteY6" fmla="*/ 0 h 23923"/>
                <a:gd name="connsiteX7" fmla="*/ 19472 w 21918"/>
                <a:gd name="connsiteY7" fmla="*/ 1690 h 23923"/>
                <a:gd name="connsiteX8" fmla="*/ 20550 w 21918"/>
                <a:gd name="connsiteY8" fmla="*/ 1110 h 23923"/>
                <a:gd name="connsiteX9" fmla="*/ 21055 w 21918"/>
                <a:gd name="connsiteY9" fmla="*/ 1337 h 23923"/>
                <a:gd name="connsiteX10" fmla="*/ 18797 w 21918"/>
                <a:gd name="connsiteY10" fmla="*/ 6419 h 23923"/>
                <a:gd name="connsiteX11" fmla="*/ 18337 w 21918"/>
                <a:gd name="connsiteY11" fmla="*/ 6104 h 23923"/>
                <a:gd name="connsiteX12" fmla="*/ 18381 w 21918"/>
                <a:gd name="connsiteY12" fmla="*/ 5530 h 23923"/>
                <a:gd name="connsiteX13" fmla="*/ 11521 w 21918"/>
                <a:gd name="connsiteY13" fmla="*/ 2907 h 23923"/>
                <a:gd name="connsiteX14" fmla="*/ 4200 w 21918"/>
                <a:gd name="connsiteY14" fmla="*/ 7088 h 23923"/>
                <a:gd name="connsiteX15" fmla="*/ 21919 w 21918"/>
                <a:gd name="connsiteY15" fmla="*/ 16546 h 23923"/>
                <a:gd name="connsiteX16" fmla="*/ 11104 w 21918"/>
                <a:gd name="connsiteY16" fmla="*/ 23924 h 23923"/>
                <a:gd name="connsiteX17" fmla="*/ 1293 w 21918"/>
                <a:gd name="connsiteY17" fmla="*/ 21168 h 23923"/>
                <a:gd name="connsiteX18" fmla="*/ 416 w 21918"/>
                <a:gd name="connsiteY18" fmla="*/ 21704 h 23923"/>
                <a:gd name="connsiteX19" fmla="*/ 0 w 21918"/>
                <a:gd name="connsiteY19" fmla="*/ 21439 h 2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918" h="23923">
                  <a:moveTo>
                    <a:pt x="2220" y="16288"/>
                  </a:moveTo>
                  <a:lnTo>
                    <a:pt x="2762" y="16603"/>
                  </a:lnTo>
                  <a:cubicBezTo>
                    <a:pt x="2686" y="16785"/>
                    <a:pt x="2643" y="16979"/>
                    <a:pt x="2636" y="17177"/>
                  </a:cubicBezTo>
                  <a:cubicBezTo>
                    <a:pt x="2636" y="18823"/>
                    <a:pt x="6917" y="20960"/>
                    <a:pt x="10997" y="20960"/>
                  </a:cubicBezTo>
                  <a:cubicBezTo>
                    <a:pt x="16237" y="20960"/>
                    <a:pt x="18482" y="19069"/>
                    <a:pt x="18482" y="16546"/>
                  </a:cubicBezTo>
                  <a:cubicBezTo>
                    <a:pt x="18482" y="9610"/>
                    <a:pt x="769" y="18148"/>
                    <a:pt x="769" y="7157"/>
                  </a:cubicBezTo>
                  <a:cubicBezTo>
                    <a:pt x="769" y="2938"/>
                    <a:pt x="5423" y="0"/>
                    <a:pt x="11489" y="0"/>
                  </a:cubicBezTo>
                  <a:cubicBezTo>
                    <a:pt x="16231" y="0"/>
                    <a:pt x="18394" y="1690"/>
                    <a:pt x="19472" y="1690"/>
                  </a:cubicBezTo>
                  <a:cubicBezTo>
                    <a:pt x="19910" y="1704"/>
                    <a:pt x="20321" y="1483"/>
                    <a:pt x="20550" y="1110"/>
                  </a:cubicBezTo>
                  <a:lnTo>
                    <a:pt x="21055" y="1337"/>
                  </a:lnTo>
                  <a:lnTo>
                    <a:pt x="18797" y="6419"/>
                  </a:lnTo>
                  <a:lnTo>
                    <a:pt x="18337" y="6104"/>
                  </a:lnTo>
                  <a:cubicBezTo>
                    <a:pt x="18372" y="5915"/>
                    <a:pt x="18387" y="5722"/>
                    <a:pt x="18381" y="5530"/>
                  </a:cubicBezTo>
                  <a:cubicBezTo>
                    <a:pt x="18381" y="4685"/>
                    <a:pt x="15556" y="2907"/>
                    <a:pt x="11521" y="2907"/>
                  </a:cubicBezTo>
                  <a:cubicBezTo>
                    <a:pt x="7031" y="2907"/>
                    <a:pt x="4200" y="4685"/>
                    <a:pt x="4200" y="7088"/>
                  </a:cubicBezTo>
                  <a:cubicBezTo>
                    <a:pt x="4200" y="13135"/>
                    <a:pt x="21919" y="5038"/>
                    <a:pt x="21919" y="16546"/>
                  </a:cubicBezTo>
                  <a:cubicBezTo>
                    <a:pt x="21919" y="20279"/>
                    <a:pt x="18173" y="23924"/>
                    <a:pt x="11104" y="23924"/>
                  </a:cubicBezTo>
                  <a:cubicBezTo>
                    <a:pt x="5114" y="23924"/>
                    <a:pt x="2535" y="21168"/>
                    <a:pt x="1293" y="21168"/>
                  </a:cubicBezTo>
                  <a:cubicBezTo>
                    <a:pt x="931" y="21194"/>
                    <a:pt x="604" y="21394"/>
                    <a:pt x="416" y="21704"/>
                  </a:cubicBezTo>
                  <a:lnTo>
                    <a:pt x="0" y="21439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3A5218E5-6457-3BF4-B968-56A77D46310A}"/>
                </a:ext>
              </a:extLst>
            </p:cNvPr>
            <p:cNvSpPr/>
            <p:nvPr/>
          </p:nvSpPr>
          <p:spPr>
            <a:xfrm>
              <a:off x="8511110" y="3285033"/>
              <a:ext cx="20039" cy="19850"/>
            </a:xfrm>
            <a:custGeom>
              <a:avLst/>
              <a:gdLst>
                <a:gd name="connsiteX0" fmla="*/ 19169 w 20039"/>
                <a:gd name="connsiteY0" fmla="*/ 13362 h 19850"/>
                <a:gd name="connsiteX1" fmla="*/ 10020 w 20039"/>
                <a:gd name="connsiteY1" fmla="*/ 19850 h 19850"/>
                <a:gd name="connsiteX2" fmla="*/ 870 w 20039"/>
                <a:gd name="connsiteY2" fmla="*/ 13362 h 19850"/>
                <a:gd name="connsiteX3" fmla="*/ 870 w 20039"/>
                <a:gd name="connsiteY3" fmla="*/ 1797 h 19850"/>
                <a:gd name="connsiteX4" fmla="*/ 0 w 20039"/>
                <a:gd name="connsiteY4" fmla="*/ 536 h 19850"/>
                <a:gd name="connsiteX5" fmla="*/ 0 w 20039"/>
                <a:gd name="connsiteY5" fmla="*/ 0 h 19850"/>
                <a:gd name="connsiteX6" fmla="*/ 4326 w 20039"/>
                <a:gd name="connsiteY6" fmla="*/ 0 h 19850"/>
                <a:gd name="connsiteX7" fmla="*/ 4326 w 20039"/>
                <a:gd name="connsiteY7" fmla="*/ 536 h 19850"/>
                <a:gd name="connsiteX8" fmla="*/ 3449 w 20039"/>
                <a:gd name="connsiteY8" fmla="*/ 1797 h 19850"/>
                <a:gd name="connsiteX9" fmla="*/ 3449 w 20039"/>
                <a:gd name="connsiteY9" fmla="*/ 12782 h 19850"/>
                <a:gd name="connsiteX10" fmla="*/ 10020 w 20039"/>
                <a:gd name="connsiteY10" fmla="*/ 17366 h 19850"/>
                <a:gd name="connsiteX11" fmla="*/ 16590 w 20039"/>
                <a:gd name="connsiteY11" fmla="*/ 12782 h 19850"/>
                <a:gd name="connsiteX12" fmla="*/ 16590 w 20039"/>
                <a:gd name="connsiteY12" fmla="*/ 1797 h 19850"/>
                <a:gd name="connsiteX13" fmla="*/ 15714 w 20039"/>
                <a:gd name="connsiteY13" fmla="*/ 536 h 19850"/>
                <a:gd name="connsiteX14" fmla="*/ 15714 w 20039"/>
                <a:gd name="connsiteY14" fmla="*/ 0 h 19850"/>
                <a:gd name="connsiteX15" fmla="*/ 20040 w 20039"/>
                <a:gd name="connsiteY15" fmla="*/ 0 h 19850"/>
                <a:gd name="connsiteX16" fmla="*/ 20040 w 20039"/>
                <a:gd name="connsiteY16" fmla="*/ 536 h 19850"/>
                <a:gd name="connsiteX17" fmla="*/ 19169 w 20039"/>
                <a:gd name="connsiteY17" fmla="*/ 1797 h 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39" h="19850">
                  <a:moveTo>
                    <a:pt x="19169" y="13362"/>
                  </a:moveTo>
                  <a:cubicBezTo>
                    <a:pt x="19207" y="18343"/>
                    <a:pt x="14219" y="19850"/>
                    <a:pt x="10020" y="19850"/>
                  </a:cubicBezTo>
                  <a:cubicBezTo>
                    <a:pt x="5820" y="19850"/>
                    <a:pt x="832" y="18343"/>
                    <a:pt x="870" y="13362"/>
                  </a:cubicBezTo>
                  <a:lnTo>
                    <a:pt x="870" y="1797"/>
                  </a:lnTo>
                  <a:cubicBezTo>
                    <a:pt x="870" y="776"/>
                    <a:pt x="706" y="536"/>
                    <a:pt x="0" y="536"/>
                  </a:cubicBezTo>
                  <a:lnTo>
                    <a:pt x="0" y="0"/>
                  </a:lnTo>
                  <a:lnTo>
                    <a:pt x="4326" y="0"/>
                  </a:lnTo>
                  <a:lnTo>
                    <a:pt x="4326" y="536"/>
                  </a:lnTo>
                  <a:cubicBezTo>
                    <a:pt x="3619" y="536"/>
                    <a:pt x="3449" y="757"/>
                    <a:pt x="3449" y="1797"/>
                  </a:cubicBezTo>
                  <a:lnTo>
                    <a:pt x="3449" y="12782"/>
                  </a:lnTo>
                  <a:cubicBezTo>
                    <a:pt x="3449" y="16162"/>
                    <a:pt x="6066" y="17366"/>
                    <a:pt x="10020" y="17366"/>
                  </a:cubicBezTo>
                  <a:cubicBezTo>
                    <a:pt x="13973" y="17366"/>
                    <a:pt x="16590" y="16162"/>
                    <a:pt x="16590" y="12782"/>
                  </a:cubicBezTo>
                  <a:lnTo>
                    <a:pt x="16590" y="1797"/>
                  </a:lnTo>
                  <a:cubicBezTo>
                    <a:pt x="16590" y="776"/>
                    <a:pt x="16420" y="536"/>
                    <a:pt x="15714" y="536"/>
                  </a:cubicBezTo>
                  <a:lnTo>
                    <a:pt x="15714" y="0"/>
                  </a:lnTo>
                  <a:lnTo>
                    <a:pt x="20040" y="0"/>
                  </a:lnTo>
                  <a:lnTo>
                    <a:pt x="20040" y="536"/>
                  </a:lnTo>
                  <a:cubicBezTo>
                    <a:pt x="19333" y="536"/>
                    <a:pt x="19169" y="757"/>
                    <a:pt x="19169" y="1797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 67">
              <a:extLst>
                <a:ext uri="{FF2B5EF4-FFF2-40B4-BE49-F238E27FC236}">
                  <a16:creationId xmlns:a16="http://schemas.microsoft.com/office/drawing/2014/main" id="{2CAED5E9-AD5A-7DB5-3ECA-113E5FF20361}"/>
                </a:ext>
              </a:extLst>
            </p:cNvPr>
            <p:cNvSpPr/>
            <p:nvPr/>
          </p:nvSpPr>
          <p:spPr>
            <a:xfrm>
              <a:off x="8535551" y="3285033"/>
              <a:ext cx="17384" cy="19585"/>
            </a:xfrm>
            <a:custGeom>
              <a:avLst/>
              <a:gdLst>
                <a:gd name="connsiteX0" fmla="*/ 1040 w 17384"/>
                <a:gd name="connsiteY0" fmla="*/ 1797 h 19585"/>
                <a:gd name="connsiteX1" fmla="*/ 0 w 17384"/>
                <a:gd name="connsiteY1" fmla="*/ 536 h 19585"/>
                <a:gd name="connsiteX2" fmla="*/ 0 w 17384"/>
                <a:gd name="connsiteY2" fmla="*/ 0 h 19585"/>
                <a:gd name="connsiteX3" fmla="*/ 11149 w 17384"/>
                <a:gd name="connsiteY3" fmla="*/ 0 h 19585"/>
                <a:gd name="connsiteX4" fmla="*/ 17385 w 17384"/>
                <a:gd name="connsiteY4" fmla="*/ 5467 h 19585"/>
                <a:gd name="connsiteX5" fmla="*/ 11476 w 17384"/>
                <a:gd name="connsiteY5" fmla="*/ 11029 h 19585"/>
                <a:gd name="connsiteX6" fmla="*/ 3619 w 17384"/>
                <a:gd name="connsiteY6" fmla="*/ 11029 h 19585"/>
                <a:gd name="connsiteX7" fmla="*/ 3619 w 17384"/>
                <a:gd name="connsiteY7" fmla="*/ 17788 h 19585"/>
                <a:gd name="connsiteX8" fmla="*/ 4660 w 17384"/>
                <a:gd name="connsiteY8" fmla="*/ 19050 h 19585"/>
                <a:gd name="connsiteX9" fmla="*/ 4660 w 17384"/>
                <a:gd name="connsiteY9" fmla="*/ 19586 h 19585"/>
                <a:gd name="connsiteX10" fmla="*/ 0 w 17384"/>
                <a:gd name="connsiteY10" fmla="*/ 19586 h 19585"/>
                <a:gd name="connsiteX11" fmla="*/ 0 w 17384"/>
                <a:gd name="connsiteY11" fmla="*/ 19050 h 19585"/>
                <a:gd name="connsiteX12" fmla="*/ 1040 w 17384"/>
                <a:gd name="connsiteY12" fmla="*/ 17788 h 19585"/>
                <a:gd name="connsiteX13" fmla="*/ 3619 w 17384"/>
                <a:gd name="connsiteY13" fmla="*/ 8544 h 19585"/>
                <a:gd name="connsiteX14" fmla="*/ 11268 w 17384"/>
                <a:gd name="connsiteY14" fmla="*/ 8544 h 19585"/>
                <a:gd name="connsiteX15" fmla="*/ 14642 w 17384"/>
                <a:gd name="connsiteY15" fmla="*/ 5391 h 19585"/>
                <a:gd name="connsiteX16" fmla="*/ 10688 w 17384"/>
                <a:gd name="connsiteY16" fmla="*/ 2327 h 19585"/>
                <a:gd name="connsiteX17" fmla="*/ 3619 w 17384"/>
                <a:gd name="connsiteY17" fmla="*/ 2327 h 1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84" h="19585">
                  <a:moveTo>
                    <a:pt x="1040" y="1797"/>
                  </a:moveTo>
                  <a:cubicBezTo>
                    <a:pt x="1040" y="776"/>
                    <a:pt x="876" y="536"/>
                    <a:pt x="0" y="536"/>
                  </a:cubicBezTo>
                  <a:lnTo>
                    <a:pt x="0" y="0"/>
                  </a:lnTo>
                  <a:lnTo>
                    <a:pt x="11149" y="0"/>
                  </a:lnTo>
                  <a:cubicBezTo>
                    <a:pt x="15260" y="0"/>
                    <a:pt x="17385" y="1778"/>
                    <a:pt x="17385" y="5467"/>
                  </a:cubicBezTo>
                  <a:cubicBezTo>
                    <a:pt x="17385" y="8803"/>
                    <a:pt x="14554" y="11029"/>
                    <a:pt x="11476" y="11029"/>
                  </a:cubicBezTo>
                  <a:lnTo>
                    <a:pt x="3619" y="11029"/>
                  </a:lnTo>
                  <a:lnTo>
                    <a:pt x="3619" y="17788"/>
                  </a:lnTo>
                  <a:cubicBezTo>
                    <a:pt x="3619" y="18810"/>
                    <a:pt x="3783" y="19050"/>
                    <a:pt x="4660" y="19050"/>
                  </a:cubicBezTo>
                  <a:lnTo>
                    <a:pt x="4660" y="19586"/>
                  </a:lnTo>
                  <a:lnTo>
                    <a:pt x="0" y="19586"/>
                  </a:lnTo>
                  <a:lnTo>
                    <a:pt x="0" y="19050"/>
                  </a:lnTo>
                  <a:cubicBezTo>
                    <a:pt x="876" y="19050"/>
                    <a:pt x="1040" y="18829"/>
                    <a:pt x="1040" y="17788"/>
                  </a:cubicBezTo>
                  <a:close/>
                  <a:moveTo>
                    <a:pt x="3619" y="8544"/>
                  </a:moveTo>
                  <a:lnTo>
                    <a:pt x="11268" y="8544"/>
                  </a:lnTo>
                  <a:cubicBezTo>
                    <a:pt x="13513" y="8544"/>
                    <a:pt x="14642" y="7346"/>
                    <a:pt x="14642" y="5391"/>
                  </a:cubicBezTo>
                  <a:cubicBezTo>
                    <a:pt x="14642" y="3260"/>
                    <a:pt x="13349" y="2327"/>
                    <a:pt x="10688" y="2327"/>
                  </a:cubicBezTo>
                  <a:lnTo>
                    <a:pt x="3619" y="2327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 68">
              <a:extLst>
                <a:ext uri="{FF2B5EF4-FFF2-40B4-BE49-F238E27FC236}">
                  <a16:creationId xmlns:a16="http://schemas.microsoft.com/office/drawing/2014/main" id="{2F7DC56D-DF4D-1BA8-5A17-720421337237}"/>
                </a:ext>
              </a:extLst>
            </p:cNvPr>
            <p:cNvSpPr/>
            <p:nvPr/>
          </p:nvSpPr>
          <p:spPr>
            <a:xfrm>
              <a:off x="8555319" y="3283968"/>
              <a:ext cx="18772" cy="21691"/>
            </a:xfrm>
            <a:custGeom>
              <a:avLst/>
              <a:gdLst>
                <a:gd name="connsiteX0" fmla="*/ 958 w 18772"/>
                <a:gd name="connsiteY0" fmla="*/ 2863 h 21691"/>
                <a:gd name="connsiteX1" fmla="*/ 0 w 18772"/>
                <a:gd name="connsiteY1" fmla="*/ 1602 h 21691"/>
                <a:gd name="connsiteX2" fmla="*/ 0 w 18772"/>
                <a:gd name="connsiteY2" fmla="*/ 1066 h 21691"/>
                <a:gd name="connsiteX3" fmla="*/ 16761 w 18772"/>
                <a:gd name="connsiteY3" fmla="*/ 1066 h 21691"/>
                <a:gd name="connsiteX4" fmla="*/ 17801 w 18772"/>
                <a:gd name="connsiteY4" fmla="*/ 0 h 21691"/>
                <a:gd name="connsiteX5" fmla="*/ 18299 w 18772"/>
                <a:gd name="connsiteY5" fmla="*/ 0 h 21691"/>
                <a:gd name="connsiteX6" fmla="*/ 18299 w 18772"/>
                <a:gd name="connsiteY6" fmla="*/ 4622 h 21691"/>
                <a:gd name="connsiteX7" fmla="*/ 17801 w 18772"/>
                <a:gd name="connsiteY7" fmla="*/ 4622 h 21691"/>
                <a:gd name="connsiteX8" fmla="*/ 16761 w 18772"/>
                <a:gd name="connsiteY8" fmla="*/ 3556 h 21691"/>
                <a:gd name="connsiteX9" fmla="*/ 3720 w 18772"/>
                <a:gd name="connsiteY9" fmla="*/ 3556 h 21691"/>
                <a:gd name="connsiteX10" fmla="*/ 3720 w 18772"/>
                <a:gd name="connsiteY10" fmla="*/ 9339 h 21691"/>
                <a:gd name="connsiteX11" fmla="*/ 12939 w 18772"/>
                <a:gd name="connsiteY11" fmla="*/ 9339 h 21691"/>
                <a:gd name="connsiteX12" fmla="*/ 13973 w 18772"/>
                <a:gd name="connsiteY12" fmla="*/ 8267 h 21691"/>
                <a:gd name="connsiteX13" fmla="*/ 14478 w 18772"/>
                <a:gd name="connsiteY13" fmla="*/ 8267 h 21691"/>
                <a:gd name="connsiteX14" fmla="*/ 14478 w 18772"/>
                <a:gd name="connsiteY14" fmla="*/ 12895 h 21691"/>
                <a:gd name="connsiteX15" fmla="*/ 13973 w 18772"/>
                <a:gd name="connsiteY15" fmla="*/ 12895 h 21691"/>
                <a:gd name="connsiteX16" fmla="*/ 12939 w 18772"/>
                <a:gd name="connsiteY16" fmla="*/ 11830 h 21691"/>
                <a:gd name="connsiteX17" fmla="*/ 3720 w 18772"/>
                <a:gd name="connsiteY17" fmla="*/ 11830 h 21691"/>
                <a:gd name="connsiteX18" fmla="*/ 3720 w 18772"/>
                <a:gd name="connsiteY18" fmla="*/ 18135 h 21691"/>
                <a:gd name="connsiteX19" fmla="*/ 17234 w 18772"/>
                <a:gd name="connsiteY19" fmla="*/ 18135 h 21691"/>
                <a:gd name="connsiteX20" fmla="*/ 18274 w 18772"/>
                <a:gd name="connsiteY20" fmla="*/ 17070 h 21691"/>
                <a:gd name="connsiteX21" fmla="*/ 18772 w 18772"/>
                <a:gd name="connsiteY21" fmla="*/ 17070 h 21691"/>
                <a:gd name="connsiteX22" fmla="*/ 18772 w 18772"/>
                <a:gd name="connsiteY22" fmla="*/ 21692 h 21691"/>
                <a:gd name="connsiteX23" fmla="*/ 18274 w 18772"/>
                <a:gd name="connsiteY23" fmla="*/ 21692 h 21691"/>
                <a:gd name="connsiteX24" fmla="*/ 17234 w 18772"/>
                <a:gd name="connsiteY24" fmla="*/ 20626 h 21691"/>
                <a:gd name="connsiteX25" fmla="*/ 19 w 18772"/>
                <a:gd name="connsiteY25" fmla="*/ 20626 h 21691"/>
                <a:gd name="connsiteX26" fmla="*/ 19 w 18772"/>
                <a:gd name="connsiteY26" fmla="*/ 20090 h 21691"/>
                <a:gd name="connsiteX27" fmla="*/ 977 w 18772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72" h="21691">
                  <a:moveTo>
                    <a:pt x="958" y="2863"/>
                  </a:moveTo>
                  <a:cubicBezTo>
                    <a:pt x="958" y="1841"/>
                    <a:pt x="795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20" y="3556"/>
                  </a:lnTo>
                  <a:lnTo>
                    <a:pt x="3720" y="9339"/>
                  </a:lnTo>
                  <a:lnTo>
                    <a:pt x="12939" y="9339"/>
                  </a:lnTo>
                  <a:cubicBezTo>
                    <a:pt x="13765" y="9339"/>
                    <a:pt x="13973" y="9024"/>
                    <a:pt x="13973" y="8267"/>
                  </a:cubicBezTo>
                  <a:lnTo>
                    <a:pt x="14478" y="8267"/>
                  </a:lnTo>
                  <a:lnTo>
                    <a:pt x="14478" y="12895"/>
                  </a:lnTo>
                  <a:lnTo>
                    <a:pt x="13973" y="12895"/>
                  </a:lnTo>
                  <a:cubicBezTo>
                    <a:pt x="13973" y="12139"/>
                    <a:pt x="13765" y="11830"/>
                    <a:pt x="12939" y="11830"/>
                  </a:cubicBezTo>
                  <a:lnTo>
                    <a:pt x="3720" y="11830"/>
                  </a:lnTo>
                  <a:lnTo>
                    <a:pt x="3720" y="18135"/>
                  </a:lnTo>
                  <a:lnTo>
                    <a:pt x="17234" y="18135"/>
                  </a:lnTo>
                  <a:cubicBezTo>
                    <a:pt x="18066" y="18135"/>
                    <a:pt x="18274" y="17826"/>
                    <a:pt x="18274" y="17070"/>
                  </a:cubicBezTo>
                  <a:lnTo>
                    <a:pt x="18772" y="17070"/>
                  </a:lnTo>
                  <a:lnTo>
                    <a:pt x="18772" y="21692"/>
                  </a:lnTo>
                  <a:lnTo>
                    <a:pt x="18274" y="21692"/>
                  </a:lnTo>
                  <a:cubicBezTo>
                    <a:pt x="18274" y="20935"/>
                    <a:pt x="18066" y="20626"/>
                    <a:pt x="17234" y="20626"/>
                  </a:cubicBezTo>
                  <a:lnTo>
                    <a:pt x="19" y="20626"/>
                  </a:lnTo>
                  <a:lnTo>
                    <a:pt x="19" y="20090"/>
                  </a:lnTo>
                  <a:cubicBezTo>
                    <a:pt x="813" y="20090"/>
                    <a:pt x="977" y="19869"/>
                    <a:pt x="977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69">
              <a:extLst>
                <a:ext uri="{FF2B5EF4-FFF2-40B4-BE49-F238E27FC236}">
                  <a16:creationId xmlns:a16="http://schemas.microsoft.com/office/drawing/2014/main" id="{1EB78A86-1073-3E2A-D77B-0CC23D3ACB65}"/>
                </a:ext>
              </a:extLst>
            </p:cNvPr>
            <p:cNvSpPr/>
            <p:nvPr/>
          </p:nvSpPr>
          <p:spPr>
            <a:xfrm>
              <a:off x="8577414" y="3285033"/>
              <a:ext cx="18532" cy="19604"/>
            </a:xfrm>
            <a:custGeom>
              <a:avLst/>
              <a:gdLst>
                <a:gd name="connsiteX0" fmla="*/ 3619 w 18532"/>
                <a:gd name="connsiteY0" fmla="*/ 17807 h 19604"/>
                <a:gd name="connsiteX1" fmla="*/ 4654 w 18532"/>
                <a:gd name="connsiteY1" fmla="*/ 19069 h 19604"/>
                <a:gd name="connsiteX2" fmla="*/ 4654 w 18532"/>
                <a:gd name="connsiteY2" fmla="*/ 19605 h 19604"/>
                <a:gd name="connsiteX3" fmla="*/ 0 w 18532"/>
                <a:gd name="connsiteY3" fmla="*/ 19605 h 19604"/>
                <a:gd name="connsiteX4" fmla="*/ 0 w 18532"/>
                <a:gd name="connsiteY4" fmla="*/ 19069 h 19604"/>
                <a:gd name="connsiteX5" fmla="*/ 1040 w 18532"/>
                <a:gd name="connsiteY5" fmla="*/ 17807 h 19604"/>
                <a:gd name="connsiteX6" fmla="*/ 1040 w 18532"/>
                <a:gd name="connsiteY6" fmla="*/ 1797 h 19604"/>
                <a:gd name="connsiteX7" fmla="*/ 0 w 18532"/>
                <a:gd name="connsiteY7" fmla="*/ 536 h 19604"/>
                <a:gd name="connsiteX8" fmla="*/ 0 w 18532"/>
                <a:gd name="connsiteY8" fmla="*/ 0 h 19604"/>
                <a:gd name="connsiteX9" fmla="*/ 12725 w 18532"/>
                <a:gd name="connsiteY9" fmla="*/ 0 h 19604"/>
                <a:gd name="connsiteX10" fmla="*/ 17965 w 18532"/>
                <a:gd name="connsiteY10" fmla="*/ 5467 h 19604"/>
                <a:gd name="connsiteX11" fmla="*/ 12920 w 18532"/>
                <a:gd name="connsiteY11" fmla="*/ 10764 h 19604"/>
                <a:gd name="connsiteX12" fmla="*/ 17492 w 18532"/>
                <a:gd name="connsiteY12" fmla="*/ 18236 h 19604"/>
                <a:gd name="connsiteX13" fmla="*/ 18533 w 18532"/>
                <a:gd name="connsiteY13" fmla="*/ 19031 h 19604"/>
                <a:gd name="connsiteX14" fmla="*/ 18533 w 18532"/>
                <a:gd name="connsiteY14" fmla="*/ 19567 h 19604"/>
                <a:gd name="connsiteX15" fmla="*/ 14043 w 18532"/>
                <a:gd name="connsiteY15" fmla="*/ 19567 h 19604"/>
                <a:gd name="connsiteX16" fmla="*/ 14043 w 18532"/>
                <a:gd name="connsiteY16" fmla="*/ 19031 h 19604"/>
                <a:gd name="connsiteX17" fmla="*/ 14705 w 18532"/>
                <a:gd name="connsiteY17" fmla="*/ 18678 h 19604"/>
                <a:gd name="connsiteX18" fmla="*/ 14251 w 18532"/>
                <a:gd name="connsiteY18" fmla="*/ 17612 h 19604"/>
                <a:gd name="connsiteX19" fmla="*/ 10177 w 18532"/>
                <a:gd name="connsiteY19" fmla="*/ 10764 h 19604"/>
                <a:gd name="connsiteX20" fmla="*/ 3619 w 18532"/>
                <a:gd name="connsiteY20" fmla="*/ 10764 h 19604"/>
                <a:gd name="connsiteX21" fmla="*/ 3619 w 18532"/>
                <a:gd name="connsiteY21" fmla="*/ 8292 h 19604"/>
                <a:gd name="connsiteX22" fmla="*/ 12448 w 18532"/>
                <a:gd name="connsiteY22" fmla="*/ 8292 h 19604"/>
                <a:gd name="connsiteX23" fmla="*/ 15190 w 18532"/>
                <a:gd name="connsiteY23" fmla="*/ 5398 h 19604"/>
                <a:gd name="connsiteX24" fmla="*/ 12038 w 18532"/>
                <a:gd name="connsiteY24" fmla="*/ 2333 h 19604"/>
                <a:gd name="connsiteX25" fmla="*/ 3619 w 18532"/>
                <a:gd name="connsiteY25" fmla="*/ 2333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532" h="19604">
                  <a:moveTo>
                    <a:pt x="3619" y="17807"/>
                  </a:moveTo>
                  <a:cubicBezTo>
                    <a:pt x="3619" y="18829"/>
                    <a:pt x="3783" y="19069"/>
                    <a:pt x="4654" y="19069"/>
                  </a:cubicBezTo>
                  <a:lnTo>
                    <a:pt x="4654" y="19605"/>
                  </a:lnTo>
                  <a:lnTo>
                    <a:pt x="0" y="19605"/>
                  </a:lnTo>
                  <a:lnTo>
                    <a:pt x="0" y="19069"/>
                  </a:lnTo>
                  <a:cubicBezTo>
                    <a:pt x="870" y="19069"/>
                    <a:pt x="1040" y="18848"/>
                    <a:pt x="1040" y="17807"/>
                  </a:cubicBezTo>
                  <a:lnTo>
                    <a:pt x="1040" y="1797"/>
                  </a:lnTo>
                  <a:cubicBezTo>
                    <a:pt x="1040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12725" y="0"/>
                  </a:lnTo>
                  <a:cubicBezTo>
                    <a:pt x="16300" y="0"/>
                    <a:pt x="17965" y="2138"/>
                    <a:pt x="17965" y="5467"/>
                  </a:cubicBezTo>
                  <a:cubicBezTo>
                    <a:pt x="17965" y="8891"/>
                    <a:pt x="16136" y="10676"/>
                    <a:pt x="12920" y="10764"/>
                  </a:cubicBezTo>
                  <a:lnTo>
                    <a:pt x="17492" y="18236"/>
                  </a:lnTo>
                  <a:cubicBezTo>
                    <a:pt x="17864" y="18867"/>
                    <a:pt x="18079" y="19031"/>
                    <a:pt x="18533" y="19031"/>
                  </a:cubicBezTo>
                  <a:lnTo>
                    <a:pt x="18533" y="19567"/>
                  </a:lnTo>
                  <a:lnTo>
                    <a:pt x="14043" y="19567"/>
                  </a:lnTo>
                  <a:lnTo>
                    <a:pt x="14043" y="19031"/>
                  </a:lnTo>
                  <a:cubicBezTo>
                    <a:pt x="14623" y="19031"/>
                    <a:pt x="14705" y="18942"/>
                    <a:pt x="14705" y="18678"/>
                  </a:cubicBezTo>
                  <a:cubicBezTo>
                    <a:pt x="14635" y="18293"/>
                    <a:pt x="14480" y="17929"/>
                    <a:pt x="14251" y="17612"/>
                  </a:cubicBezTo>
                  <a:lnTo>
                    <a:pt x="10177" y="10764"/>
                  </a:lnTo>
                  <a:lnTo>
                    <a:pt x="3619" y="10764"/>
                  </a:lnTo>
                  <a:close/>
                  <a:moveTo>
                    <a:pt x="3619" y="8292"/>
                  </a:moveTo>
                  <a:lnTo>
                    <a:pt x="12448" y="8292"/>
                  </a:lnTo>
                  <a:cubicBezTo>
                    <a:pt x="14446" y="8292"/>
                    <a:pt x="15190" y="7359"/>
                    <a:pt x="15190" y="5398"/>
                  </a:cubicBezTo>
                  <a:cubicBezTo>
                    <a:pt x="15190" y="3266"/>
                    <a:pt x="14484" y="2333"/>
                    <a:pt x="12038" y="2333"/>
                  </a:cubicBezTo>
                  <a:lnTo>
                    <a:pt x="3619" y="2333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id="{5142133C-191E-B34B-A1C5-1749786431F9}"/>
                </a:ext>
              </a:extLst>
            </p:cNvPr>
            <p:cNvSpPr/>
            <p:nvPr/>
          </p:nvSpPr>
          <p:spPr>
            <a:xfrm>
              <a:off x="8600153" y="3285033"/>
              <a:ext cx="4678" cy="19604"/>
            </a:xfrm>
            <a:custGeom>
              <a:avLst/>
              <a:gdLst>
                <a:gd name="connsiteX0" fmla="*/ 0 w 4678"/>
                <a:gd name="connsiteY0" fmla="*/ 19586 h 19604"/>
                <a:gd name="connsiteX1" fmla="*/ 0 w 4678"/>
                <a:gd name="connsiteY1" fmla="*/ 19050 h 19604"/>
                <a:gd name="connsiteX2" fmla="*/ 1040 w 4678"/>
                <a:gd name="connsiteY2" fmla="*/ 17788 h 19604"/>
                <a:gd name="connsiteX3" fmla="*/ 1040 w 4678"/>
                <a:gd name="connsiteY3" fmla="*/ 1797 h 19604"/>
                <a:gd name="connsiteX4" fmla="*/ 0 w 4678"/>
                <a:gd name="connsiteY4" fmla="*/ 536 h 19604"/>
                <a:gd name="connsiteX5" fmla="*/ 0 w 4678"/>
                <a:gd name="connsiteY5" fmla="*/ 0 h 19604"/>
                <a:gd name="connsiteX6" fmla="*/ 4679 w 4678"/>
                <a:gd name="connsiteY6" fmla="*/ 0 h 19604"/>
                <a:gd name="connsiteX7" fmla="*/ 4679 w 4678"/>
                <a:gd name="connsiteY7" fmla="*/ 536 h 19604"/>
                <a:gd name="connsiteX8" fmla="*/ 3638 w 4678"/>
                <a:gd name="connsiteY8" fmla="*/ 1797 h 19604"/>
                <a:gd name="connsiteX9" fmla="*/ 3638 w 4678"/>
                <a:gd name="connsiteY9" fmla="*/ 17807 h 19604"/>
                <a:gd name="connsiteX10" fmla="*/ 4679 w 4678"/>
                <a:gd name="connsiteY10" fmla="*/ 19069 h 19604"/>
                <a:gd name="connsiteX11" fmla="*/ 4679 w 4678"/>
                <a:gd name="connsiteY11" fmla="*/ 19605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" h="19604">
                  <a:moveTo>
                    <a:pt x="0" y="19586"/>
                  </a:moveTo>
                  <a:lnTo>
                    <a:pt x="0" y="19050"/>
                  </a:lnTo>
                  <a:cubicBezTo>
                    <a:pt x="877" y="19050"/>
                    <a:pt x="1040" y="18829"/>
                    <a:pt x="1040" y="17788"/>
                  </a:cubicBezTo>
                  <a:lnTo>
                    <a:pt x="1040" y="1797"/>
                  </a:lnTo>
                  <a:cubicBezTo>
                    <a:pt x="1040" y="776"/>
                    <a:pt x="877" y="536"/>
                    <a:pt x="0" y="536"/>
                  </a:cubicBezTo>
                  <a:lnTo>
                    <a:pt x="0" y="0"/>
                  </a:lnTo>
                  <a:lnTo>
                    <a:pt x="4679" y="0"/>
                  </a:lnTo>
                  <a:lnTo>
                    <a:pt x="4679" y="536"/>
                  </a:lnTo>
                  <a:cubicBezTo>
                    <a:pt x="3802" y="536"/>
                    <a:pt x="3638" y="757"/>
                    <a:pt x="3638" y="1797"/>
                  </a:cubicBezTo>
                  <a:lnTo>
                    <a:pt x="3638" y="17807"/>
                  </a:lnTo>
                  <a:cubicBezTo>
                    <a:pt x="3638" y="18829"/>
                    <a:pt x="3802" y="19069"/>
                    <a:pt x="4679" y="19069"/>
                  </a:cubicBezTo>
                  <a:lnTo>
                    <a:pt x="4679" y="19605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71">
              <a:extLst>
                <a:ext uri="{FF2B5EF4-FFF2-40B4-BE49-F238E27FC236}">
                  <a16:creationId xmlns:a16="http://schemas.microsoft.com/office/drawing/2014/main" id="{AD0D1234-06EE-8421-57B5-118DCCF9B615}"/>
                </a:ext>
              </a:extLst>
            </p:cNvPr>
            <p:cNvSpPr/>
            <p:nvPr/>
          </p:nvSpPr>
          <p:spPr>
            <a:xfrm>
              <a:off x="8608344" y="3284787"/>
              <a:ext cx="20953" cy="20096"/>
            </a:xfrm>
            <a:custGeom>
              <a:avLst/>
              <a:gdLst>
                <a:gd name="connsiteX0" fmla="*/ 20954 w 20953"/>
                <a:gd name="connsiteY0" fmla="*/ 10051 h 20096"/>
                <a:gd name="connsiteX1" fmla="*/ 10480 w 20953"/>
                <a:gd name="connsiteY1" fmla="*/ 20096 h 20096"/>
                <a:gd name="connsiteX2" fmla="*/ 0 w 20953"/>
                <a:gd name="connsiteY2" fmla="*/ 10051 h 20096"/>
                <a:gd name="connsiteX3" fmla="*/ 10480 w 20953"/>
                <a:gd name="connsiteY3" fmla="*/ 0 h 20096"/>
                <a:gd name="connsiteX4" fmla="*/ 20954 w 20953"/>
                <a:gd name="connsiteY4" fmla="*/ 10051 h 20096"/>
                <a:gd name="connsiteX5" fmla="*/ 2743 w 20953"/>
                <a:gd name="connsiteY5" fmla="*/ 10001 h 20096"/>
                <a:gd name="connsiteX6" fmla="*/ 10480 w 20953"/>
                <a:gd name="connsiteY6" fmla="*/ 17612 h 20096"/>
                <a:gd name="connsiteX7" fmla="*/ 18211 w 20953"/>
                <a:gd name="connsiteY7" fmla="*/ 10001 h 20096"/>
                <a:gd name="connsiteX8" fmla="*/ 10480 w 20953"/>
                <a:gd name="connsiteY8" fmla="*/ 2484 h 20096"/>
                <a:gd name="connsiteX9" fmla="*/ 2743 w 20953"/>
                <a:gd name="connsiteY9" fmla="*/ 10001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3" h="20096">
                  <a:moveTo>
                    <a:pt x="20954" y="10051"/>
                  </a:moveTo>
                  <a:cubicBezTo>
                    <a:pt x="20954" y="15563"/>
                    <a:pt x="16880" y="20096"/>
                    <a:pt x="10480" y="20096"/>
                  </a:cubicBezTo>
                  <a:cubicBezTo>
                    <a:pt x="4080" y="20096"/>
                    <a:pt x="0" y="15563"/>
                    <a:pt x="0" y="10051"/>
                  </a:cubicBezTo>
                  <a:cubicBezTo>
                    <a:pt x="0" y="4540"/>
                    <a:pt x="4073" y="0"/>
                    <a:pt x="10480" y="0"/>
                  </a:cubicBezTo>
                  <a:cubicBezTo>
                    <a:pt x="16887" y="0"/>
                    <a:pt x="20954" y="4534"/>
                    <a:pt x="20954" y="10051"/>
                  </a:cubicBezTo>
                  <a:close/>
                  <a:moveTo>
                    <a:pt x="2743" y="10001"/>
                  </a:moveTo>
                  <a:cubicBezTo>
                    <a:pt x="2743" y="14232"/>
                    <a:pt x="5738" y="17612"/>
                    <a:pt x="10480" y="17612"/>
                  </a:cubicBezTo>
                  <a:cubicBezTo>
                    <a:pt x="15222" y="17612"/>
                    <a:pt x="18211" y="14232"/>
                    <a:pt x="18211" y="10001"/>
                  </a:cubicBezTo>
                  <a:cubicBezTo>
                    <a:pt x="18211" y="5770"/>
                    <a:pt x="15216" y="2484"/>
                    <a:pt x="10480" y="2484"/>
                  </a:cubicBezTo>
                  <a:cubicBezTo>
                    <a:pt x="5745" y="2484"/>
                    <a:pt x="2743" y="5826"/>
                    <a:pt x="2743" y="10001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9C6A64E5-AE7B-E3E9-158F-346ADEA10AB4}"/>
                </a:ext>
              </a:extLst>
            </p:cNvPr>
            <p:cNvSpPr/>
            <p:nvPr/>
          </p:nvSpPr>
          <p:spPr>
            <a:xfrm>
              <a:off x="8632110" y="3285033"/>
              <a:ext cx="18532" cy="19604"/>
            </a:xfrm>
            <a:custGeom>
              <a:avLst/>
              <a:gdLst>
                <a:gd name="connsiteX0" fmla="*/ 3619 w 18532"/>
                <a:gd name="connsiteY0" fmla="*/ 17807 h 19604"/>
                <a:gd name="connsiteX1" fmla="*/ 4660 w 18532"/>
                <a:gd name="connsiteY1" fmla="*/ 19069 h 19604"/>
                <a:gd name="connsiteX2" fmla="*/ 4660 w 18532"/>
                <a:gd name="connsiteY2" fmla="*/ 19605 h 19604"/>
                <a:gd name="connsiteX3" fmla="*/ 0 w 18532"/>
                <a:gd name="connsiteY3" fmla="*/ 19605 h 19604"/>
                <a:gd name="connsiteX4" fmla="*/ 0 w 18532"/>
                <a:gd name="connsiteY4" fmla="*/ 19069 h 19604"/>
                <a:gd name="connsiteX5" fmla="*/ 1040 w 18532"/>
                <a:gd name="connsiteY5" fmla="*/ 17807 h 19604"/>
                <a:gd name="connsiteX6" fmla="*/ 1040 w 18532"/>
                <a:gd name="connsiteY6" fmla="*/ 1797 h 19604"/>
                <a:gd name="connsiteX7" fmla="*/ 0 w 18532"/>
                <a:gd name="connsiteY7" fmla="*/ 536 h 19604"/>
                <a:gd name="connsiteX8" fmla="*/ 0 w 18532"/>
                <a:gd name="connsiteY8" fmla="*/ 0 h 19604"/>
                <a:gd name="connsiteX9" fmla="*/ 12725 w 18532"/>
                <a:gd name="connsiteY9" fmla="*/ 0 h 19604"/>
                <a:gd name="connsiteX10" fmla="*/ 17965 w 18532"/>
                <a:gd name="connsiteY10" fmla="*/ 5467 h 19604"/>
                <a:gd name="connsiteX11" fmla="*/ 12920 w 18532"/>
                <a:gd name="connsiteY11" fmla="*/ 10764 h 19604"/>
                <a:gd name="connsiteX12" fmla="*/ 17492 w 18532"/>
                <a:gd name="connsiteY12" fmla="*/ 18255 h 19604"/>
                <a:gd name="connsiteX13" fmla="*/ 18533 w 18532"/>
                <a:gd name="connsiteY13" fmla="*/ 19050 h 19604"/>
                <a:gd name="connsiteX14" fmla="*/ 18533 w 18532"/>
                <a:gd name="connsiteY14" fmla="*/ 19586 h 19604"/>
                <a:gd name="connsiteX15" fmla="*/ 14024 w 18532"/>
                <a:gd name="connsiteY15" fmla="*/ 19586 h 19604"/>
                <a:gd name="connsiteX16" fmla="*/ 14024 w 18532"/>
                <a:gd name="connsiteY16" fmla="*/ 19050 h 19604"/>
                <a:gd name="connsiteX17" fmla="*/ 14692 w 18532"/>
                <a:gd name="connsiteY17" fmla="*/ 18697 h 19604"/>
                <a:gd name="connsiteX18" fmla="*/ 14232 w 18532"/>
                <a:gd name="connsiteY18" fmla="*/ 17631 h 19604"/>
                <a:gd name="connsiteX19" fmla="*/ 10159 w 18532"/>
                <a:gd name="connsiteY19" fmla="*/ 10783 h 19604"/>
                <a:gd name="connsiteX20" fmla="*/ 3619 w 18532"/>
                <a:gd name="connsiteY20" fmla="*/ 10783 h 19604"/>
                <a:gd name="connsiteX21" fmla="*/ 3619 w 18532"/>
                <a:gd name="connsiteY21" fmla="*/ 8292 h 19604"/>
                <a:gd name="connsiteX22" fmla="*/ 12447 w 18532"/>
                <a:gd name="connsiteY22" fmla="*/ 8292 h 19604"/>
                <a:gd name="connsiteX23" fmla="*/ 15197 w 18532"/>
                <a:gd name="connsiteY23" fmla="*/ 5398 h 19604"/>
                <a:gd name="connsiteX24" fmla="*/ 12044 w 18532"/>
                <a:gd name="connsiteY24" fmla="*/ 2333 h 19604"/>
                <a:gd name="connsiteX25" fmla="*/ 3619 w 18532"/>
                <a:gd name="connsiteY25" fmla="*/ 2333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532" h="19604">
                  <a:moveTo>
                    <a:pt x="3619" y="17807"/>
                  </a:moveTo>
                  <a:cubicBezTo>
                    <a:pt x="3619" y="18829"/>
                    <a:pt x="3783" y="19069"/>
                    <a:pt x="4660" y="19069"/>
                  </a:cubicBezTo>
                  <a:lnTo>
                    <a:pt x="4660" y="19605"/>
                  </a:lnTo>
                  <a:lnTo>
                    <a:pt x="0" y="19605"/>
                  </a:lnTo>
                  <a:lnTo>
                    <a:pt x="0" y="19069"/>
                  </a:lnTo>
                  <a:cubicBezTo>
                    <a:pt x="876" y="19069"/>
                    <a:pt x="1040" y="18848"/>
                    <a:pt x="1040" y="17807"/>
                  </a:cubicBezTo>
                  <a:lnTo>
                    <a:pt x="1040" y="1797"/>
                  </a:lnTo>
                  <a:cubicBezTo>
                    <a:pt x="1040" y="776"/>
                    <a:pt x="876" y="536"/>
                    <a:pt x="0" y="536"/>
                  </a:cubicBezTo>
                  <a:lnTo>
                    <a:pt x="0" y="0"/>
                  </a:lnTo>
                  <a:lnTo>
                    <a:pt x="12725" y="0"/>
                  </a:lnTo>
                  <a:cubicBezTo>
                    <a:pt x="16300" y="0"/>
                    <a:pt x="17965" y="2138"/>
                    <a:pt x="17965" y="5467"/>
                  </a:cubicBezTo>
                  <a:cubicBezTo>
                    <a:pt x="17965" y="8891"/>
                    <a:pt x="16136" y="10676"/>
                    <a:pt x="12920" y="10764"/>
                  </a:cubicBezTo>
                  <a:lnTo>
                    <a:pt x="17492" y="18255"/>
                  </a:lnTo>
                  <a:cubicBezTo>
                    <a:pt x="17870" y="18886"/>
                    <a:pt x="18078" y="19050"/>
                    <a:pt x="18533" y="19050"/>
                  </a:cubicBezTo>
                  <a:lnTo>
                    <a:pt x="18533" y="19586"/>
                  </a:lnTo>
                  <a:lnTo>
                    <a:pt x="14024" y="19586"/>
                  </a:lnTo>
                  <a:lnTo>
                    <a:pt x="14024" y="19050"/>
                  </a:lnTo>
                  <a:cubicBezTo>
                    <a:pt x="14604" y="19050"/>
                    <a:pt x="14692" y="18961"/>
                    <a:pt x="14692" y="18697"/>
                  </a:cubicBezTo>
                  <a:cubicBezTo>
                    <a:pt x="14619" y="18312"/>
                    <a:pt x="14462" y="17948"/>
                    <a:pt x="14232" y="17631"/>
                  </a:cubicBezTo>
                  <a:lnTo>
                    <a:pt x="10159" y="10783"/>
                  </a:lnTo>
                  <a:lnTo>
                    <a:pt x="3619" y="10783"/>
                  </a:lnTo>
                  <a:close/>
                  <a:moveTo>
                    <a:pt x="3619" y="8292"/>
                  </a:moveTo>
                  <a:lnTo>
                    <a:pt x="12447" y="8292"/>
                  </a:lnTo>
                  <a:cubicBezTo>
                    <a:pt x="14446" y="8292"/>
                    <a:pt x="15197" y="7359"/>
                    <a:pt x="15197" y="5398"/>
                  </a:cubicBezTo>
                  <a:cubicBezTo>
                    <a:pt x="15197" y="3266"/>
                    <a:pt x="14491" y="2333"/>
                    <a:pt x="12044" y="2333"/>
                  </a:cubicBezTo>
                  <a:lnTo>
                    <a:pt x="3619" y="2333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 73">
              <a:extLst>
                <a:ext uri="{FF2B5EF4-FFF2-40B4-BE49-F238E27FC236}">
                  <a16:creationId xmlns:a16="http://schemas.microsoft.com/office/drawing/2014/main" id="{217B7E3F-C293-ACD1-0906-66506EE1C6FC}"/>
                </a:ext>
              </a:extLst>
            </p:cNvPr>
            <p:cNvSpPr/>
            <p:nvPr/>
          </p:nvSpPr>
          <p:spPr>
            <a:xfrm>
              <a:off x="8663298" y="3285033"/>
              <a:ext cx="19484" cy="19566"/>
            </a:xfrm>
            <a:custGeom>
              <a:avLst/>
              <a:gdLst>
                <a:gd name="connsiteX0" fmla="*/ 1040 w 19484"/>
                <a:gd name="connsiteY0" fmla="*/ 1797 h 19566"/>
                <a:gd name="connsiteX1" fmla="*/ 0 w 19484"/>
                <a:gd name="connsiteY1" fmla="*/ 536 h 19566"/>
                <a:gd name="connsiteX2" fmla="*/ 0 w 19484"/>
                <a:gd name="connsiteY2" fmla="*/ 0 h 19566"/>
                <a:gd name="connsiteX3" fmla="*/ 10089 w 19484"/>
                <a:gd name="connsiteY3" fmla="*/ 0 h 19566"/>
                <a:gd name="connsiteX4" fmla="*/ 19485 w 19484"/>
                <a:gd name="connsiteY4" fmla="*/ 9786 h 19566"/>
                <a:gd name="connsiteX5" fmla="*/ 10089 w 19484"/>
                <a:gd name="connsiteY5" fmla="*/ 19567 h 19566"/>
                <a:gd name="connsiteX6" fmla="*/ 0 w 19484"/>
                <a:gd name="connsiteY6" fmla="*/ 19567 h 19566"/>
                <a:gd name="connsiteX7" fmla="*/ 0 w 19484"/>
                <a:gd name="connsiteY7" fmla="*/ 19031 h 19566"/>
                <a:gd name="connsiteX8" fmla="*/ 1040 w 19484"/>
                <a:gd name="connsiteY8" fmla="*/ 17770 h 19566"/>
                <a:gd name="connsiteX9" fmla="*/ 3620 w 19484"/>
                <a:gd name="connsiteY9" fmla="*/ 17095 h 19566"/>
                <a:gd name="connsiteX10" fmla="*/ 9566 w 19484"/>
                <a:gd name="connsiteY10" fmla="*/ 17095 h 19566"/>
                <a:gd name="connsiteX11" fmla="*/ 16716 w 19484"/>
                <a:gd name="connsiteY11" fmla="*/ 9805 h 19566"/>
                <a:gd name="connsiteX12" fmla="*/ 9566 w 19484"/>
                <a:gd name="connsiteY12" fmla="*/ 2510 h 19566"/>
                <a:gd name="connsiteX13" fmla="*/ 3620 w 19484"/>
                <a:gd name="connsiteY13" fmla="*/ 2510 h 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84" h="19566">
                  <a:moveTo>
                    <a:pt x="1040" y="1797"/>
                  </a:moveTo>
                  <a:cubicBezTo>
                    <a:pt x="1040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10089" y="0"/>
                  </a:lnTo>
                  <a:cubicBezTo>
                    <a:pt x="16660" y="0"/>
                    <a:pt x="19485" y="4269"/>
                    <a:pt x="19485" y="9786"/>
                  </a:cubicBezTo>
                  <a:cubicBezTo>
                    <a:pt x="19485" y="15304"/>
                    <a:pt x="16660" y="19567"/>
                    <a:pt x="10089" y="19567"/>
                  </a:cubicBezTo>
                  <a:lnTo>
                    <a:pt x="0" y="19567"/>
                  </a:lnTo>
                  <a:lnTo>
                    <a:pt x="0" y="19031"/>
                  </a:lnTo>
                  <a:cubicBezTo>
                    <a:pt x="870" y="19031"/>
                    <a:pt x="1040" y="18810"/>
                    <a:pt x="1040" y="17770"/>
                  </a:cubicBezTo>
                  <a:close/>
                  <a:moveTo>
                    <a:pt x="3620" y="17095"/>
                  </a:moveTo>
                  <a:lnTo>
                    <a:pt x="9566" y="17095"/>
                  </a:lnTo>
                  <a:cubicBezTo>
                    <a:pt x="14724" y="17095"/>
                    <a:pt x="16716" y="13803"/>
                    <a:pt x="16716" y="9805"/>
                  </a:cubicBezTo>
                  <a:cubicBezTo>
                    <a:pt x="16716" y="5808"/>
                    <a:pt x="14724" y="2510"/>
                    <a:pt x="9566" y="2510"/>
                  </a:cubicBezTo>
                  <a:lnTo>
                    <a:pt x="3620" y="251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74">
              <a:extLst>
                <a:ext uri="{FF2B5EF4-FFF2-40B4-BE49-F238E27FC236}">
                  <a16:creationId xmlns:a16="http://schemas.microsoft.com/office/drawing/2014/main" id="{A54FFE24-4EAA-8382-022A-544088D6C907}"/>
                </a:ext>
              </a:extLst>
            </p:cNvPr>
            <p:cNvSpPr/>
            <p:nvPr/>
          </p:nvSpPr>
          <p:spPr>
            <a:xfrm>
              <a:off x="8685621" y="3283968"/>
              <a:ext cx="18759" cy="21691"/>
            </a:xfrm>
            <a:custGeom>
              <a:avLst/>
              <a:gdLst>
                <a:gd name="connsiteX0" fmla="*/ 958 w 18759"/>
                <a:gd name="connsiteY0" fmla="*/ 2863 h 21691"/>
                <a:gd name="connsiteX1" fmla="*/ 0 w 18759"/>
                <a:gd name="connsiteY1" fmla="*/ 1602 h 21691"/>
                <a:gd name="connsiteX2" fmla="*/ 0 w 18759"/>
                <a:gd name="connsiteY2" fmla="*/ 1066 h 21691"/>
                <a:gd name="connsiteX3" fmla="*/ 16761 w 18759"/>
                <a:gd name="connsiteY3" fmla="*/ 1066 h 21691"/>
                <a:gd name="connsiteX4" fmla="*/ 17801 w 18759"/>
                <a:gd name="connsiteY4" fmla="*/ 0 h 21691"/>
                <a:gd name="connsiteX5" fmla="*/ 18299 w 18759"/>
                <a:gd name="connsiteY5" fmla="*/ 0 h 21691"/>
                <a:gd name="connsiteX6" fmla="*/ 18299 w 18759"/>
                <a:gd name="connsiteY6" fmla="*/ 4622 h 21691"/>
                <a:gd name="connsiteX7" fmla="*/ 17801 w 18759"/>
                <a:gd name="connsiteY7" fmla="*/ 4622 h 21691"/>
                <a:gd name="connsiteX8" fmla="*/ 16761 w 18759"/>
                <a:gd name="connsiteY8" fmla="*/ 3556 h 21691"/>
                <a:gd name="connsiteX9" fmla="*/ 3708 w 18759"/>
                <a:gd name="connsiteY9" fmla="*/ 3556 h 21691"/>
                <a:gd name="connsiteX10" fmla="*/ 3708 w 18759"/>
                <a:gd name="connsiteY10" fmla="*/ 9339 h 21691"/>
                <a:gd name="connsiteX11" fmla="*/ 12902 w 18759"/>
                <a:gd name="connsiteY11" fmla="*/ 9339 h 21691"/>
                <a:gd name="connsiteX12" fmla="*/ 13936 w 18759"/>
                <a:gd name="connsiteY12" fmla="*/ 8267 h 21691"/>
                <a:gd name="connsiteX13" fmla="*/ 14440 w 18759"/>
                <a:gd name="connsiteY13" fmla="*/ 8267 h 21691"/>
                <a:gd name="connsiteX14" fmla="*/ 14440 w 18759"/>
                <a:gd name="connsiteY14" fmla="*/ 12895 h 21691"/>
                <a:gd name="connsiteX15" fmla="*/ 13936 w 18759"/>
                <a:gd name="connsiteY15" fmla="*/ 12895 h 21691"/>
                <a:gd name="connsiteX16" fmla="*/ 12902 w 18759"/>
                <a:gd name="connsiteY16" fmla="*/ 11830 h 21691"/>
                <a:gd name="connsiteX17" fmla="*/ 3708 w 18759"/>
                <a:gd name="connsiteY17" fmla="*/ 11830 h 21691"/>
                <a:gd name="connsiteX18" fmla="*/ 3708 w 18759"/>
                <a:gd name="connsiteY18" fmla="*/ 18135 h 21691"/>
                <a:gd name="connsiteX19" fmla="*/ 17221 w 18759"/>
                <a:gd name="connsiteY19" fmla="*/ 18135 h 21691"/>
                <a:gd name="connsiteX20" fmla="*/ 18261 w 18759"/>
                <a:gd name="connsiteY20" fmla="*/ 17070 h 21691"/>
                <a:gd name="connsiteX21" fmla="*/ 18760 w 18759"/>
                <a:gd name="connsiteY21" fmla="*/ 17070 h 21691"/>
                <a:gd name="connsiteX22" fmla="*/ 18760 w 18759"/>
                <a:gd name="connsiteY22" fmla="*/ 21692 h 21691"/>
                <a:gd name="connsiteX23" fmla="*/ 18261 w 18759"/>
                <a:gd name="connsiteY23" fmla="*/ 21692 h 21691"/>
                <a:gd name="connsiteX24" fmla="*/ 17221 w 18759"/>
                <a:gd name="connsiteY24" fmla="*/ 20626 h 21691"/>
                <a:gd name="connsiteX25" fmla="*/ 6 w 18759"/>
                <a:gd name="connsiteY25" fmla="*/ 20626 h 21691"/>
                <a:gd name="connsiteX26" fmla="*/ 6 w 18759"/>
                <a:gd name="connsiteY26" fmla="*/ 20090 h 21691"/>
                <a:gd name="connsiteX27" fmla="*/ 965 w 18759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9" h="21691">
                  <a:moveTo>
                    <a:pt x="958" y="2863"/>
                  </a:moveTo>
                  <a:cubicBezTo>
                    <a:pt x="958" y="1841"/>
                    <a:pt x="795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08" y="3556"/>
                  </a:lnTo>
                  <a:lnTo>
                    <a:pt x="3708" y="9339"/>
                  </a:lnTo>
                  <a:lnTo>
                    <a:pt x="12902" y="9339"/>
                  </a:lnTo>
                  <a:cubicBezTo>
                    <a:pt x="13728" y="9339"/>
                    <a:pt x="13936" y="9024"/>
                    <a:pt x="13936" y="8267"/>
                  </a:cubicBezTo>
                  <a:lnTo>
                    <a:pt x="14440" y="8267"/>
                  </a:lnTo>
                  <a:lnTo>
                    <a:pt x="14440" y="12895"/>
                  </a:lnTo>
                  <a:lnTo>
                    <a:pt x="13936" y="12895"/>
                  </a:lnTo>
                  <a:cubicBezTo>
                    <a:pt x="13936" y="12139"/>
                    <a:pt x="13728" y="11830"/>
                    <a:pt x="12902" y="11830"/>
                  </a:cubicBezTo>
                  <a:lnTo>
                    <a:pt x="3708" y="11830"/>
                  </a:lnTo>
                  <a:lnTo>
                    <a:pt x="3708" y="18135"/>
                  </a:lnTo>
                  <a:lnTo>
                    <a:pt x="17221" y="18135"/>
                  </a:lnTo>
                  <a:cubicBezTo>
                    <a:pt x="18053" y="18135"/>
                    <a:pt x="18261" y="17826"/>
                    <a:pt x="18261" y="17070"/>
                  </a:cubicBezTo>
                  <a:lnTo>
                    <a:pt x="18760" y="17070"/>
                  </a:lnTo>
                  <a:lnTo>
                    <a:pt x="18760" y="21692"/>
                  </a:lnTo>
                  <a:lnTo>
                    <a:pt x="18261" y="21692"/>
                  </a:lnTo>
                  <a:cubicBezTo>
                    <a:pt x="18261" y="20935"/>
                    <a:pt x="18053" y="20626"/>
                    <a:pt x="17221" y="20626"/>
                  </a:cubicBezTo>
                  <a:lnTo>
                    <a:pt x="6" y="20626"/>
                  </a:lnTo>
                  <a:lnTo>
                    <a:pt x="6" y="20090"/>
                  </a:lnTo>
                  <a:cubicBezTo>
                    <a:pt x="801" y="20090"/>
                    <a:pt x="965" y="19869"/>
                    <a:pt x="965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8" name="Freeform 75">
              <a:extLst>
                <a:ext uri="{FF2B5EF4-FFF2-40B4-BE49-F238E27FC236}">
                  <a16:creationId xmlns:a16="http://schemas.microsoft.com/office/drawing/2014/main" id="{5E09C799-02E6-5185-E154-228761572293}"/>
                </a:ext>
              </a:extLst>
            </p:cNvPr>
            <p:cNvSpPr/>
            <p:nvPr/>
          </p:nvSpPr>
          <p:spPr>
            <a:xfrm>
              <a:off x="8717345" y="3281256"/>
              <a:ext cx="5485" cy="23381"/>
            </a:xfrm>
            <a:custGeom>
              <a:avLst/>
              <a:gdLst>
                <a:gd name="connsiteX0" fmla="*/ 0 w 5485"/>
                <a:gd name="connsiteY0" fmla="*/ 23363 h 23381"/>
                <a:gd name="connsiteX1" fmla="*/ 0 w 5485"/>
                <a:gd name="connsiteY1" fmla="*/ 22827 h 23381"/>
                <a:gd name="connsiteX2" fmla="*/ 996 w 5485"/>
                <a:gd name="connsiteY2" fmla="*/ 21761 h 23381"/>
                <a:gd name="connsiteX3" fmla="*/ 996 w 5485"/>
                <a:gd name="connsiteY3" fmla="*/ 1602 h 23381"/>
                <a:gd name="connsiteX4" fmla="*/ 0 w 5485"/>
                <a:gd name="connsiteY4" fmla="*/ 536 h 23381"/>
                <a:gd name="connsiteX5" fmla="*/ 0 w 5485"/>
                <a:gd name="connsiteY5" fmla="*/ 0 h 23381"/>
                <a:gd name="connsiteX6" fmla="*/ 5486 w 5485"/>
                <a:gd name="connsiteY6" fmla="*/ 0 h 23381"/>
                <a:gd name="connsiteX7" fmla="*/ 5486 w 5485"/>
                <a:gd name="connsiteY7" fmla="*/ 536 h 23381"/>
                <a:gd name="connsiteX8" fmla="*/ 4490 w 5485"/>
                <a:gd name="connsiteY8" fmla="*/ 1602 h 23381"/>
                <a:gd name="connsiteX9" fmla="*/ 4490 w 5485"/>
                <a:gd name="connsiteY9" fmla="*/ 21780 h 23381"/>
                <a:gd name="connsiteX10" fmla="*/ 5486 w 5485"/>
                <a:gd name="connsiteY10" fmla="*/ 22846 h 23381"/>
                <a:gd name="connsiteX11" fmla="*/ 5486 w 5485"/>
                <a:gd name="connsiteY11" fmla="*/ 23382 h 2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85" h="23381">
                  <a:moveTo>
                    <a:pt x="0" y="23363"/>
                  </a:moveTo>
                  <a:lnTo>
                    <a:pt x="0" y="22827"/>
                  </a:lnTo>
                  <a:cubicBezTo>
                    <a:pt x="788" y="22827"/>
                    <a:pt x="996" y="22385"/>
                    <a:pt x="996" y="21761"/>
                  </a:cubicBezTo>
                  <a:lnTo>
                    <a:pt x="996" y="1602"/>
                  </a:lnTo>
                  <a:cubicBezTo>
                    <a:pt x="996" y="971"/>
                    <a:pt x="788" y="536"/>
                    <a:pt x="0" y="536"/>
                  </a:cubicBezTo>
                  <a:lnTo>
                    <a:pt x="0" y="0"/>
                  </a:lnTo>
                  <a:lnTo>
                    <a:pt x="5486" y="0"/>
                  </a:lnTo>
                  <a:lnTo>
                    <a:pt x="5486" y="536"/>
                  </a:lnTo>
                  <a:cubicBezTo>
                    <a:pt x="4698" y="536"/>
                    <a:pt x="4490" y="984"/>
                    <a:pt x="4490" y="1602"/>
                  </a:cubicBezTo>
                  <a:lnTo>
                    <a:pt x="4490" y="21780"/>
                  </a:lnTo>
                  <a:cubicBezTo>
                    <a:pt x="4490" y="22411"/>
                    <a:pt x="4698" y="22846"/>
                    <a:pt x="5486" y="22846"/>
                  </a:cubicBezTo>
                  <a:lnTo>
                    <a:pt x="5486" y="23382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9" name="Freeform 76">
              <a:extLst>
                <a:ext uri="{FF2B5EF4-FFF2-40B4-BE49-F238E27FC236}">
                  <a16:creationId xmlns:a16="http://schemas.microsoft.com/office/drawing/2014/main" id="{EBA175E5-2950-14CE-EE84-3885D17D06AB}"/>
                </a:ext>
              </a:extLst>
            </p:cNvPr>
            <p:cNvSpPr/>
            <p:nvPr/>
          </p:nvSpPr>
          <p:spPr>
            <a:xfrm>
              <a:off x="8727529" y="3285033"/>
              <a:ext cx="20108" cy="19617"/>
            </a:xfrm>
            <a:custGeom>
              <a:avLst/>
              <a:gdLst>
                <a:gd name="connsiteX0" fmla="*/ 0 w 20108"/>
                <a:gd name="connsiteY0" fmla="*/ 19586 h 19617"/>
                <a:gd name="connsiteX1" fmla="*/ 0 w 20108"/>
                <a:gd name="connsiteY1" fmla="*/ 19050 h 19617"/>
                <a:gd name="connsiteX2" fmla="*/ 1122 w 20108"/>
                <a:gd name="connsiteY2" fmla="*/ 17788 h 19617"/>
                <a:gd name="connsiteX3" fmla="*/ 1122 w 20108"/>
                <a:gd name="connsiteY3" fmla="*/ 1797 h 19617"/>
                <a:gd name="connsiteX4" fmla="*/ 0 w 20108"/>
                <a:gd name="connsiteY4" fmla="*/ 536 h 19617"/>
                <a:gd name="connsiteX5" fmla="*/ 0 w 20108"/>
                <a:gd name="connsiteY5" fmla="*/ 0 h 19617"/>
                <a:gd name="connsiteX6" fmla="*/ 6066 w 20108"/>
                <a:gd name="connsiteY6" fmla="*/ 0 h 19617"/>
                <a:gd name="connsiteX7" fmla="*/ 6066 w 20108"/>
                <a:gd name="connsiteY7" fmla="*/ 536 h 19617"/>
                <a:gd name="connsiteX8" fmla="*/ 4944 w 20108"/>
                <a:gd name="connsiteY8" fmla="*/ 933 h 19617"/>
                <a:gd name="connsiteX9" fmla="*/ 5404 w 20108"/>
                <a:gd name="connsiteY9" fmla="*/ 1690 h 19617"/>
                <a:gd name="connsiteX10" fmla="*/ 16660 w 20108"/>
                <a:gd name="connsiteY10" fmla="*/ 15537 h 19617"/>
                <a:gd name="connsiteX11" fmla="*/ 16660 w 20108"/>
                <a:gd name="connsiteY11" fmla="*/ 1797 h 19617"/>
                <a:gd name="connsiteX12" fmla="*/ 15537 w 20108"/>
                <a:gd name="connsiteY12" fmla="*/ 536 h 19617"/>
                <a:gd name="connsiteX13" fmla="*/ 15537 w 20108"/>
                <a:gd name="connsiteY13" fmla="*/ 0 h 19617"/>
                <a:gd name="connsiteX14" fmla="*/ 20109 w 20108"/>
                <a:gd name="connsiteY14" fmla="*/ 0 h 19617"/>
                <a:gd name="connsiteX15" fmla="*/ 20109 w 20108"/>
                <a:gd name="connsiteY15" fmla="*/ 536 h 19617"/>
                <a:gd name="connsiteX16" fmla="*/ 18987 w 20108"/>
                <a:gd name="connsiteY16" fmla="*/ 1797 h 19617"/>
                <a:gd name="connsiteX17" fmla="*/ 18987 w 20108"/>
                <a:gd name="connsiteY17" fmla="*/ 17807 h 19617"/>
                <a:gd name="connsiteX18" fmla="*/ 20109 w 20108"/>
                <a:gd name="connsiteY18" fmla="*/ 19069 h 19617"/>
                <a:gd name="connsiteX19" fmla="*/ 20109 w 20108"/>
                <a:gd name="connsiteY19" fmla="*/ 19605 h 19617"/>
                <a:gd name="connsiteX20" fmla="*/ 14541 w 20108"/>
                <a:gd name="connsiteY20" fmla="*/ 19605 h 19617"/>
                <a:gd name="connsiteX21" fmla="*/ 14541 w 20108"/>
                <a:gd name="connsiteY21" fmla="*/ 19069 h 19617"/>
                <a:gd name="connsiteX22" fmla="*/ 15701 w 20108"/>
                <a:gd name="connsiteY22" fmla="*/ 18671 h 19617"/>
                <a:gd name="connsiteX23" fmla="*/ 15203 w 20108"/>
                <a:gd name="connsiteY23" fmla="*/ 17870 h 19617"/>
                <a:gd name="connsiteX24" fmla="*/ 3449 w 20108"/>
                <a:gd name="connsiteY24" fmla="*/ 3500 h 19617"/>
                <a:gd name="connsiteX25" fmla="*/ 3449 w 20108"/>
                <a:gd name="connsiteY25" fmla="*/ 17820 h 19617"/>
                <a:gd name="connsiteX26" fmla="*/ 4572 w 20108"/>
                <a:gd name="connsiteY26" fmla="*/ 19081 h 19617"/>
                <a:gd name="connsiteX27" fmla="*/ 4572 w 20108"/>
                <a:gd name="connsiteY27" fmla="*/ 19617 h 1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08" h="19617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122" y="18829"/>
                    <a:pt x="1122" y="17788"/>
                  </a:cubicBezTo>
                  <a:lnTo>
                    <a:pt x="1122" y="1797"/>
                  </a:lnTo>
                  <a:cubicBezTo>
                    <a:pt x="1122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6066" y="0"/>
                  </a:lnTo>
                  <a:lnTo>
                    <a:pt x="6066" y="536"/>
                  </a:lnTo>
                  <a:cubicBezTo>
                    <a:pt x="5196" y="536"/>
                    <a:pt x="4944" y="713"/>
                    <a:pt x="4944" y="933"/>
                  </a:cubicBezTo>
                  <a:cubicBezTo>
                    <a:pt x="4944" y="1154"/>
                    <a:pt x="5114" y="1331"/>
                    <a:pt x="5404" y="1690"/>
                  </a:cubicBezTo>
                  <a:lnTo>
                    <a:pt x="16660" y="15537"/>
                  </a:lnTo>
                  <a:lnTo>
                    <a:pt x="16660" y="1797"/>
                  </a:lnTo>
                  <a:cubicBezTo>
                    <a:pt x="16660" y="776"/>
                    <a:pt x="16407" y="536"/>
                    <a:pt x="15537" y="536"/>
                  </a:cubicBezTo>
                  <a:lnTo>
                    <a:pt x="15537" y="0"/>
                  </a:lnTo>
                  <a:lnTo>
                    <a:pt x="20109" y="0"/>
                  </a:lnTo>
                  <a:lnTo>
                    <a:pt x="20109" y="536"/>
                  </a:lnTo>
                  <a:cubicBezTo>
                    <a:pt x="19239" y="536"/>
                    <a:pt x="18987" y="757"/>
                    <a:pt x="18987" y="1797"/>
                  </a:cubicBezTo>
                  <a:lnTo>
                    <a:pt x="18987" y="17807"/>
                  </a:lnTo>
                  <a:cubicBezTo>
                    <a:pt x="18987" y="18829"/>
                    <a:pt x="19239" y="19069"/>
                    <a:pt x="20109" y="19069"/>
                  </a:cubicBezTo>
                  <a:lnTo>
                    <a:pt x="20109" y="19605"/>
                  </a:lnTo>
                  <a:lnTo>
                    <a:pt x="14541" y="19605"/>
                  </a:lnTo>
                  <a:lnTo>
                    <a:pt x="14541" y="19069"/>
                  </a:lnTo>
                  <a:cubicBezTo>
                    <a:pt x="15619" y="19069"/>
                    <a:pt x="15701" y="18936"/>
                    <a:pt x="15701" y="18671"/>
                  </a:cubicBezTo>
                  <a:cubicBezTo>
                    <a:pt x="15701" y="18406"/>
                    <a:pt x="15493" y="18224"/>
                    <a:pt x="15203" y="17870"/>
                  </a:cubicBezTo>
                  <a:lnTo>
                    <a:pt x="3449" y="3500"/>
                  </a:lnTo>
                  <a:lnTo>
                    <a:pt x="3449" y="17820"/>
                  </a:lnTo>
                  <a:cubicBezTo>
                    <a:pt x="3449" y="18842"/>
                    <a:pt x="3701" y="19081"/>
                    <a:pt x="4572" y="19081"/>
                  </a:cubicBezTo>
                  <a:lnTo>
                    <a:pt x="4572" y="19617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0" name="Freeform 77">
              <a:extLst>
                <a:ext uri="{FF2B5EF4-FFF2-40B4-BE49-F238E27FC236}">
                  <a16:creationId xmlns:a16="http://schemas.microsoft.com/office/drawing/2014/main" id="{AAF3901A-0C5F-FD01-6BB7-86CD4080492C}"/>
                </a:ext>
              </a:extLst>
            </p:cNvPr>
            <p:cNvSpPr/>
            <p:nvPr/>
          </p:nvSpPr>
          <p:spPr>
            <a:xfrm>
              <a:off x="8748836" y="3285052"/>
              <a:ext cx="19314" cy="19566"/>
            </a:xfrm>
            <a:custGeom>
              <a:avLst/>
              <a:gdLst>
                <a:gd name="connsiteX0" fmla="*/ 19 w 19314"/>
                <a:gd name="connsiteY0" fmla="*/ 0 h 19566"/>
                <a:gd name="connsiteX1" fmla="*/ 4925 w 19314"/>
                <a:gd name="connsiteY1" fmla="*/ 0 h 19566"/>
                <a:gd name="connsiteX2" fmla="*/ 4925 w 19314"/>
                <a:gd name="connsiteY2" fmla="*/ 536 h 19566"/>
                <a:gd name="connsiteX3" fmla="*/ 3966 w 19314"/>
                <a:gd name="connsiteY3" fmla="*/ 1286 h 19566"/>
                <a:gd name="connsiteX4" fmla="*/ 4427 w 19314"/>
                <a:gd name="connsiteY4" fmla="*/ 2491 h 19566"/>
                <a:gd name="connsiteX5" fmla="*/ 10329 w 19314"/>
                <a:gd name="connsiteY5" fmla="*/ 15966 h 19566"/>
                <a:gd name="connsiteX6" fmla="*/ 15733 w 19314"/>
                <a:gd name="connsiteY6" fmla="*/ 2138 h 19566"/>
                <a:gd name="connsiteX7" fmla="*/ 15985 w 19314"/>
                <a:gd name="connsiteY7" fmla="*/ 1198 h 19566"/>
                <a:gd name="connsiteX8" fmla="*/ 15071 w 19314"/>
                <a:gd name="connsiteY8" fmla="*/ 536 h 19566"/>
                <a:gd name="connsiteX9" fmla="*/ 15071 w 19314"/>
                <a:gd name="connsiteY9" fmla="*/ 0 h 19566"/>
                <a:gd name="connsiteX10" fmla="*/ 19314 w 19314"/>
                <a:gd name="connsiteY10" fmla="*/ 0 h 19566"/>
                <a:gd name="connsiteX11" fmla="*/ 19314 w 19314"/>
                <a:gd name="connsiteY11" fmla="*/ 536 h 19566"/>
                <a:gd name="connsiteX12" fmla="*/ 18482 w 19314"/>
                <a:gd name="connsiteY12" fmla="*/ 1249 h 19566"/>
                <a:gd name="connsiteX13" fmla="*/ 12126 w 19314"/>
                <a:gd name="connsiteY13" fmla="*/ 17385 h 19566"/>
                <a:gd name="connsiteX14" fmla="*/ 11792 w 19314"/>
                <a:gd name="connsiteY14" fmla="*/ 18457 h 19566"/>
                <a:gd name="connsiteX15" fmla="*/ 12706 w 19314"/>
                <a:gd name="connsiteY15" fmla="*/ 19031 h 19566"/>
                <a:gd name="connsiteX16" fmla="*/ 12706 w 19314"/>
                <a:gd name="connsiteY16" fmla="*/ 19567 h 19566"/>
                <a:gd name="connsiteX17" fmla="*/ 7882 w 19314"/>
                <a:gd name="connsiteY17" fmla="*/ 19567 h 19566"/>
                <a:gd name="connsiteX18" fmla="*/ 7882 w 19314"/>
                <a:gd name="connsiteY18" fmla="*/ 19031 h 19566"/>
                <a:gd name="connsiteX19" fmla="*/ 8633 w 19314"/>
                <a:gd name="connsiteY19" fmla="*/ 18633 h 19566"/>
                <a:gd name="connsiteX20" fmla="*/ 8002 w 19314"/>
                <a:gd name="connsiteY20" fmla="*/ 16855 h 19566"/>
                <a:gd name="connsiteX21" fmla="*/ 1261 w 19314"/>
                <a:gd name="connsiteY21" fmla="*/ 1425 h 19566"/>
                <a:gd name="connsiteX22" fmla="*/ 0 w 19314"/>
                <a:gd name="connsiteY22" fmla="*/ 536 h 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314" h="19566">
                  <a:moveTo>
                    <a:pt x="19" y="0"/>
                  </a:moveTo>
                  <a:lnTo>
                    <a:pt x="4925" y="0"/>
                  </a:lnTo>
                  <a:lnTo>
                    <a:pt x="4925" y="536"/>
                  </a:lnTo>
                  <a:cubicBezTo>
                    <a:pt x="4427" y="492"/>
                    <a:pt x="3966" y="713"/>
                    <a:pt x="3966" y="1286"/>
                  </a:cubicBezTo>
                  <a:cubicBezTo>
                    <a:pt x="4074" y="1704"/>
                    <a:pt x="4228" y="2108"/>
                    <a:pt x="4427" y="2491"/>
                  </a:cubicBezTo>
                  <a:lnTo>
                    <a:pt x="10329" y="15966"/>
                  </a:lnTo>
                  <a:lnTo>
                    <a:pt x="15733" y="2138"/>
                  </a:lnTo>
                  <a:cubicBezTo>
                    <a:pt x="15865" y="1839"/>
                    <a:pt x="15950" y="1522"/>
                    <a:pt x="15985" y="1198"/>
                  </a:cubicBezTo>
                  <a:cubicBezTo>
                    <a:pt x="15985" y="801"/>
                    <a:pt x="15733" y="536"/>
                    <a:pt x="15071" y="536"/>
                  </a:cubicBezTo>
                  <a:lnTo>
                    <a:pt x="15071" y="0"/>
                  </a:lnTo>
                  <a:lnTo>
                    <a:pt x="19314" y="0"/>
                  </a:lnTo>
                  <a:lnTo>
                    <a:pt x="19314" y="536"/>
                  </a:lnTo>
                  <a:cubicBezTo>
                    <a:pt x="18919" y="585"/>
                    <a:pt x="18591" y="865"/>
                    <a:pt x="18482" y="1249"/>
                  </a:cubicBezTo>
                  <a:lnTo>
                    <a:pt x="12126" y="17385"/>
                  </a:lnTo>
                  <a:cubicBezTo>
                    <a:pt x="11958" y="17722"/>
                    <a:pt x="11845" y="18084"/>
                    <a:pt x="11792" y="18457"/>
                  </a:cubicBezTo>
                  <a:cubicBezTo>
                    <a:pt x="11792" y="18810"/>
                    <a:pt x="12038" y="19087"/>
                    <a:pt x="12706" y="19031"/>
                  </a:cubicBezTo>
                  <a:lnTo>
                    <a:pt x="12706" y="19567"/>
                  </a:lnTo>
                  <a:lnTo>
                    <a:pt x="7882" y="19567"/>
                  </a:lnTo>
                  <a:lnTo>
                    <a:pt x="7882" y="19031"/>
                  </a:lnTo>
                  <a:cubicBezTo>
                    <a:pt x="8380" y="19031"/>
                    <a:pt x="8633" y="18942"/>
                    <a:pt x="8633" y="18633"/>
                  </a:cubicBezTo>
                  <a:cubicBezTo>
                    <a:pt x="8512" y="18013"/>
                    <a:pt x="8300" y="17413"/>
                    <a:pt x="8002" y="16855"/>
                  </a:cubicBezTo>
                  <a:lnTo>
                    <a:pt x="1261" y="1425"/>
                  </a:lnTo>
                  <a:cubicBezTo>
                    <a:pt x="1104" y="868"/>
                    <a:pt x="578" y="496"/>
                    <a:pt x="0" y="536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1" name="Freeform 78">
              <a:extLst>
                <a:ext uri="{FF2B5EF4-FFF2-40B4-BE49-F238E27FC236}">
                  <a16:creationId xmlns:a16="http://schemas.microsoft.com/office/drawing/2014/main" id="{028C1E82-8479-3C1B-7954-A25DA231D098}"/>
                </a:ext>
              </a:extLst>
            </p:cNvPr>
            <p:cNvSpPr/>
            <p:nvPr/>
          </p:nvSpPr>
          <p:spPr>
            <a:xfrm>
              <a:off x="8769468" y="3283968"/>
              <a:ext cx="18759" cy="21691"/>
            </a:xfrm>
            <a:custGeom>
              <a:avLst/>
              <a:gdLst>
                <a:gd name="connsiteX0" fmla="*/ 958 w 18759"/>
                <a:gd name="connsiteY0" fmla="*/ 2863 h 21691"/>
                <a:gd name="connsiteX1" fmla="*/ 0 w 18759"/>
                <a:gd name="connsiteY1" fmla="*/ 1602 h 21691"/>
                <a:gd name="connsiteX2" fmla="*/ 0 w 18759"/>
                <a:gd name="connsiteY2" fmla="*/ 1066 h 21691"/>
                <a:gd name="connsiteX3" fmla="*/ 16761 w 18759"/>
                <a:gd name="connsiteY3" fmla="*/ 1066 h 21691"/>
                <a:gd name="connsiteX4" fmla="*/ 17801 w 18759"/>
                <a:gd name="connsiteY4" fmla="*/ 0 h 21691"/>
                <a:gd name="connsiteX5" fmla="*/ 18299 w 18759"/>
                <a:gd name="connsiteY5" fmla="*/ 0 h 21691"/>
                <a:gd name="connsiteX6" fmla="*/ 18299 w 18759"/>
                <a:gd name="connsiteY6" fmla="*/ 4622 h 21691"/>
                <a:gd name="connsiteX7" fmla="*/ 17801 w 18759"/>
                <a:gd name="connsiteY7" fmla="*/ 4622 h 21691"/>
                <a:gd name="connsiteX8" fmla="*/ 16761 w 18759"/>
                <a:gd name="connsiteY8" fmla="*/ 3556 h 21691"/>
                <a:gd name="connsiteX9" fmla="*/ 3727 w 18759"/>
                <a:gd name="connsiteY9" fmla="*/ 3556 h 21691"/>
                <a:gd name="connsiteX10" fmla="*/ 3727 w 18759"/>
                <a:gd name="connsiteY10" fmla="*/ 9339 h 21691"/>
                <a:gd name="connsiteX11" fmla="*/ 12920 w 18759"/>
                <a:gd name="connsiteY11" fmla="*/ 9339 h 21691"/>
                <a:gd name="connsiteX12" fmla="*/ 13961 w 18759"/>
                <a:gd name="connsiteY12" fmla="*/ 8267 h 21691"/>
                <a:gd name="connsiteX13" fmla="*/ 14446 w 18759"/>
                <a:gd name="connsiteY13" fmla="*/ 8267 h 21691"/>
                <a:gd name="connsiteX14" fmla="*/ 14446 w 18759"/>
                <a:gd name="connsiteY14" fmla="*/ 12895 h 21691"/>
                <a:gd name="connsiteX15" fmla="*/ 13948 w 18759"/>
                <a:gd name="connsiteY15" fmla="*/ 12895 h 21691"/>
                <a:gd name="connsiteX16" fmla="*/ 12908 w 18759"/>
                <a:gd name="connsiteY16" fmla="*/ 11830 h 21691"/>
                <a:gd name="connsiteX17" fmla="*/ 3727 w 18759"/>
                <a:gd name="connsiteY17" fmla="*/ 11830 h 21691"/>
                <a:gd name="connsiteX18" fmla="*/ 3727 w 18759"/>
                <a:gd name="connsiteY18" fmla="*/ 18135 h 21691"/>
                <a:gd name="connsiteX19" fmla="*/ 17221 w 18759"/>
                <a:gd name="connsiteY19" fmla="*/ 18135 h 21691"/>
                <a:gd name="connsiteX20" fmla="*/ 18255 w 18759"/>
                <a:gd name="connsiteY20" fmla="*/ 17070 h 21691"/>
                <a:gd name="connsiteX21" fmla="*/ 18760 w 18759"/>
                <a:gd name="connsiteY21" fmla="*/ 17070 h 21691"/>
                <a:gd name="connsiteX22" fmla="*/ 18760 w 18759"/>
                <a:gd name="connsiteY22" fmla="*/ 21692 h 21691"/>
                <a:gd name="connsiteX23" fmla="*/ 18230 w 18759"/>
                <a:gd name="connsiteY23" fmla="*/ 21692 h 21691"/>
                <a:gd name="connsiteX24" fmla="*/ 17196 w 18759"/>
                <a:gd name="connsiteY24" fmla="*/ 20626 h 21691"/>
                <a:gd name="connsiteX25" fmla="*/ 0 w 18759"/>
                <a:gd name="connsiteY25" fmla="*/ 20626 h 21691"/>
                <a:gd name="connsiteX26" fmla="*/ 0 w 18759"/>
                <a:gd name="connsiteY26" fmla="*/ 20090 h 21691"/>
                <a:gd name="connsiteX27" fmla="*/ 958 w 18759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9" h="21691">
                  <a:moveTo>
                    <a:pt x="958" y="2863"/>
                  </a:moveTo>
                  <a:cubicBezTo>
                    <a:pt x="958" y="1841"/>
                    <a:pt x="794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27" y="3556"/>
                  </a:lnTo>
                  <a:lnTo>
                    <a:pt x="3727" y="9339"/>
                  </a:lnTo>
                  <a:lnTo>
                    <a:pt x="12920" y="9339"/>
                  </a:lnTo>
                  <a:cubicBezTo>
                    <a:pt x="13753" y="9339"/>
                    <a:pt x="13961" y="9024"/>
                    <a:pt x="13961" y="8267"/>
                  </a:cubicBezTo>
                  <a:lnTo>
                    <a:pt x="14446" y="8267"/>
                  </a:lnTo>
                  <a:lnTo>
                    <a:pt x="14446" y="12895"/>
                  </a:lnTo>
                  <a:lnTo>
                    <a:pt x="13948" y="12895"/>
                  </a:lnTo>
                  <a:cubicBezTo>
                    <a:pt x="13948" y="12139"/>
                    <a:pt x="13740" y="11830"/>
                    <a:pt x="12908" y="11830"/>
                  </a:cubicBezTo>
                  <a:lnTo>
                    <a:pt x="3727" y="11830"/>
                  </a:lnTo>
                  <a:lnTo>
                    <a:pt x="3727" y="18135"/>
                  </a:lnTo>
                  <a:lnTo>
                    <a:pt x="17221" y="18135"/>
                  </a:lnTo>
                  <a:cubicBezTo>
                    <a:pt x="18047" y="18135"/>
                    <a:pt x="18255" y="17826"/>
                    <a:pt x="18255" y="17070"/>
                  </a:cubicBezTo>
                  <a:lnTo>
                    <a:pt x="18760" y="17070"/>
                  </a:lnTo>
                  <a:lnTo>
                    <a:pt x="18760" y="21692"/>
                  </a:lnTo>
                  <a:lnTo>
                    <a:pt x="18230" y="21692"/>
                  </a:lnTo>
                  <a:cubicBezTo>
                    <a:pt x="18230" y="20935"/>
                    <a:pt x="18022" y="20626"/>
                    <a:pt x="17196" y="20626"/>
                  </a:cubicBezTo>
                  <a:lnTo>
                    <a:pt x="0" y="20626"/>
                  </a:lnTo>
                  <a:lnTo>
                    <a:pt x="0" y="20090"/>
                  </a:lnTo>
                  <a:cubicBezTo>
                    <a:pt x="794" y="20090"/>
                    <a:pt x="958" y="19869"/>
                    <a:pt x="958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2" name="Freeform 79">
              <a:extLst>
                <a:ext uri="{FF2B5EF4-FFF2-40B4-BE49-F238E27FC236}">
                  <a16:creationId xmlns:a16="http://schemas.microsoft.com/office/drawing/2014/main" id="{17226E1D-0193-88FC-E861-A57EB36DC7C0}"/>
                </a:ext>
              </a:extLst>
            </p:cNvPr>
            <p:cNvSpPr/>
            <p:nvPr/>
          </p:nvSpPr>
          <p:spPr>
            <a:xfrm>
              <a:off x="8789861" y="3284794"/>
              <a:ext cx="18374" cy="20077"/>
            </a:xfrm>
            <a:custGeom>
              <a:avLst/>
              <a:gdLst>
                <a:gd name="connsiteX0" fmla="*/ 1621 w 18374"/>
                <a:gd name="connsiteY0" fmla="*/ 14226 h 20077"/>
                <a:gd name="connsiteX1" fmla="*/ 2119 w 18374"/>
                <a:gd name="connsiteY1" fmla="*/ 14358 h 20077"/>
                <a:gd name="connsiteX2" fmla="*/ 2037 w 18374"/>
                <a:gd name="connsiteY2" fmla="*/ 14932 h 20077"/>
                <a:gd name="connsiteX3" fmla="*/ 9730 w 18374"/>
                <a:gd name="connsiteY3" fmla="*/ 17606 h 20077"/>
                <a:gd name="connsiteX4" fmla="*/ 15796 w 18374"/>
                <a:gd name="connsiteY4" fmla="*/ 14453 h 20077"/>
                <a:gd name="connsiteX5" fmla="*/ 870 w 18374"/>
                <a:gd name="connsiteY5" fmla="*/ 6180 h 20077"/>
                <a:gd name="connsiteX6" fmla="*/ 8727 w 18374"/>
                <a:gd name="connsiteY6" fmla="*/ 0 h 20077"/>
                <a:gd name="connsiteX7" fmla="*/ 15966 w 18374"/>
                <a:gd name="connsiteY7" fmla="*/ 1595 h 20077"/>
                <a:gd name="connsiteX8" fmla="*/ 16628 w 18374"/>
                <a:gd name="connsiteY8" fmla="*/ 965 h 20077"/>
                <a:gd name="connsiteX9" fmla="*/ 17170 w 18374"/>
                <a:gd name="connsiteY9" fmla="*/ 1185 h 20077"/>
                <a:gd name="connsiteX10" fmla="*/ 15632 w 18374"/>
                <a:gd name="connsiteY10" fmla="*/ 5543 h 20077"/>
                <a:gd name="connsiteX11" fmla="*/ 15134 w 18374"/>
                <a:gd name="connsiteY11" fmla="*/ 5322 h 20077"/>
                <a:gd name="connsiteX12" fmla="*/ 15216 w 18374"/>
                <a:gd name="connsiteY12" fmla="*/ 4786 h 20077"/>
                <a:gd name="connsiteX13" fmla="*/ 8607 w 18374"/>
                <a:gd name="connsiteY13" fmla="*/ 2478 h 20077"/>
                <a:gd name="connsiteX14" fmla="*/ 3449 w 18374"/>
                <a:gd name="connsiteY14" fmla="*/ 5814 h 20077"/>
                <a:gd name="connsiteX15" fmla="*/ 18375 w 18374"/>
                <a:gd name="connsiteY15" fmla="*/ 13772 h 20077"/>
                <a:gd name="connsiteX16" fmla="*/ 9314 w 18374"/>
                <a:gd name="connsiteY16" fmla="*/ 20077 h 20077"/>
                <a:gd name="connsiteX17" fmla="*/ 1242 w 18374"/>
                <a:gd name="connsiteY17" fmla="*/ 18186 h 20077"/>
                <a:gd name="connsiteX18" fmla="*/ 498 w 18374"/>
                <a:gd name="connsiteY18" fmla="*/ 18854 h 20077"/>
                <a:gd name="connsiteX19" fmla="*/ 0 w 18374"/>
                <a:gd name="connsiteY19" fmla="*/ 18678 h 2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374" h="20077">
                  <a:moveTo>
                    <a:pt x="1621" y="14226"/>
                  </a:moveTo>
                  <a:lnTo>
                    <a:pt x="2119" y="14358"/>
                  </a:lnTo>
                  <a:cubicBezTo>
                    <a:pt x="2070" y="14545"/>
                    <a:pt x="2042" y="14738"/>
                    <a:pt x="2037" y="14932"/>
                  </a:cubicBezTo>
                  <a:cubicBezTo>
                    <a:pt x="2037" y="15909"/>
                    <a:pt x="5738" y="17606"/>
                    <a:pt x="9730" y="17606"/>
                  </a:cubicBezTo>
                  <a:cubicBezTo>
                    <a:pt x="13469" y="17606"/>
                    <a:pt x="15796" y="16445"/>
                    <a:pt x="15796" y="14453"/>
                  </a:cubicBezTo>
                  <a:cubicBezTo>
                    <a:pt x="15796" y="8778"/>
                    <a:pt x="870" y="14409"/>
                    <a:pt x="870" y="6180"/>
                  </a:cubicBezTo>
                  <a:cubicBezTo>
                    <a:pt x="870" y="1690"/>
                    <a:pt x="4572" y="0"/>
                    <a:pt x="8727" y="0"/>
                  </a:cubicBezTo>
                  <a:cubicBezTo>
                    <a:pt x="13097" y="0"/>
                    <a:pt x="15298" y="1595"/>
                    <a:pt x="15966" y="1595"/>
                  </a:cubicBezTo>
                  <a:cubicBezTo>
                    <a:pt x="16212" y="1595"/>
                    <a:pt x="16382" y="1513"/>
                    <a:pt x="16628" y="965"/>
                  </a:cubicBezTo>
                  <a:lnTo>
                    <a:pt x="17170" y="1185"/>
                  </a:lnTo>
                  <a:lnTo>
                    <a:pt x="15632" y="5543"/>
                  </a:lnTo>
                  <a:lnTo>
                    <a:pt x="15134" y="5322"/>
                  </a:lnTo>
                  <a:cubicBezTo>
                    <a:pt x="15194" y="5150"/>
                    <a:pt x="15221" y="4968"/>
                    <a:pt x="15216" y="4786"/>
                  </a:cubicBezTo>
                  <a:cubicBezTo>
                    <a:pt x="15216" y="3853"/>
                    <a:pt x="11886" y="2478"/>
                    <a:pt x="8607" y="2478"/>
                  </a:cubicBezTo>
                  <a:cubicBezTo>
                    <a:pt x="4319" y="2478"/>
                    <a:pt x="3449" y="4168"/>
                    <a:pt x="3449" y="5814"/>
                  </a:cubicBezTo>
                  <a:cubicBezTo>
                    <a:pt x="3449" y="11104"/>
                    <a:pt x="18375" y="5770"/>
                    <a:pt x="18375" y="13772"/>
                  </a:cubicBezTo>
                  <a:cubicBezTo>
                    <a:pt x="18375" y="17952"/>
                    <a:pt x="15632" y="20077"/>
                    <a:pt x="9314" y="20077"/>
                  </a:cubicBezTo>
                  <a:cubicBezTo>
                    <a:pt x="5032" y="20077"/>
                    <a:pt x="2119" y="18186"/>
                    <a:pt x="1242" y="18186"/>
                  </a:cubicBezTo>
                  <a:cubicBezTo>
                    <a:pt x="871" y="18214"/>
                    <a:pt x="566" y="18488"/>
                    <a:pt x="498" y="18854"/>
                  </a:cubicBezTo>
                  <a:lnTo>
                    <a:pt x="0" y="18678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3" name="Freeform 80">
              <a:extLst>
                <a:ext uri="{FF2B5EF4-FFF2-40B4-BE49-F238E27FC236}">
                  <a16:creationId xmlns:a16="http://schemas.microsoft.com/office/drawing/2014/main" id="{F0A10753-1EB7-ADC7-8A19-DE4A6AE2A77E}"/>
                </a:ext>
              </a:extLst>
            </p:cNvPr>
            <p:cNvSpPr/>
            <p:nvPr/>
          </p:nvSpPr>
          <p:spPr>
            <a:xfrm>
              <a:off x="8808462" y="3283987"/>
              <a:ext cx="18715" cy="20651"/>
            </a:xfrm>
            <a:custGeom>
              <a:avLst/>
              <a:gdLst>
                <a:gd name="connsiteX0" fmla="*/ 18715 w 18715"/>
                <a:gd name="connsiteY0" fmla="*/ 4622 h 20651"/>
                <a:gd name="connsiteX1" fmla="*/ 18217 w 18715"/>
                <a:gd name="connsiteY1" fmla="*/ 4622 h 20651"/>
                <a:gd name="connsiteX2" fmla="*/ 17177 w 18715"/>
                <a:gd name="connsiteY2" fmla="*/ 3556 h 20651"/>
                <a:gd name="connsiteX3" fmla="*/ 10764 w 18715"/>
                <a:gd name="connsiteY3" fmla="*/ 3556 h 20651"/>
                <a:gd name="connsiteX4" fmla="*/ 10764 w 18715"/>
                <a:gd name="connsiteY4" fmla="*/ 18854 h 20651"/>
                <a:gd name="connsiteX5" fmla="*/ 11804 w 18715"/>
                <a:gd name="connsiteY5" fmla="*/ 20115 h 20651"/>
                <a:gd name="connsiteX6" fmla="*/ 11804 w 18715"/>
                <a:gd name="connsiteY6" fmla="*/ 20651 h 20651"/>
                <a:gd name="connsiteX7" fmla="*/ 6980 w 18715"/>
                <a:gd name="connsiteY7" fmla="*/ 20651 h 20651"/>
                <a:gd name="connsiteX8" fmla="*/ 6980 w 18715"/>
                <a:gd name="connsiteY8" fmla="*/ 20115 h 20651"/>
                <a:gd name="connsiteX9" fmla="*/ 8015 w 18715"/>
                <a:gd name="connsiteY9" fmla="*/ 18854 h 20651"/>
                <a:gd name="connsiteX10" fmla="*/ 8015 w 18715"/>
                <a:gd name="connsiteY10" fmla="*/ 3556 h 20651"/>
                <a:gd name="connsiteX11" fmla="*/ 1539 w 18715"/>
                <a:gd name="connsiteY11" fmla="*/ 3556 h 20651"/>
                <a:gd name="connsiteX12" fmla="*/ 504 w 18715"/>
                <a:gd name="connsiteY12" fmla="*/ 4622 h 20651"/>
                <a:gd name="connsiteX13" fmla="*/ 0 w 18715"/>
                <a:gd name="connsiteY13" fmla="*/ 4622 h 20651"/>
                <a:gd name="connsiteX14" fmla="*/ 0 w 18715"/>
                <a:gd name="connsiteY14" fmla="*/ 0 h 20651"/>
                <a:gd name="connsiteX15" fmla="*/ 504 w 18715"/>
                <a:gd name="connsiteY15" fmla="*/ 0 h 20651"/>
                <a:gd name="connsiteX16" fmla="*/ 1539 w 18715"/>
                <a:gd name="connsiteY16" fmla="*/ 1066 h 20651"/>
                <a:gd name="connsiteX17" fmla="*/ 17177 w 18715"/>
                <a:gd name="connsiteY17" fmla="*/ 1066 h 20651"/>
                <a:gd name="connsiteX18" fmla="*/ 18217 w 18715"/>
                <a:gd name="connsiteY18" fmla="*/ 0 h 20651"/>
                <a:gd name="connsiteX19" fmla="*/ 18715 w 18715"/>
                <a:gd name="connsiteY19" fmla="*/ 0 h 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715" h="20651">
                  <a:moveTo>
                    <a:pt x="18715" y="4622"/>
                  </a:moveTo>
                  <a:lnTo>
                    <a:pt x="18217" y="4622"/>
                  </a:lnTo>
                  <a:cubicBezTo>
                    <a:pt x="18217" y="3865"/>
                    <a:pt x="18009" y="3556"/>
                    <a:pt x="17177" y="3556"/>
                  </a:cubicBezTo>
                  <a:lnTo>
                    <a:pt x="10764" y="3556"/>
                  </a:lnTo>
                  <a:lnTo>
                    <a:pt x="10764" y="18854"/>
                  </a:lnTo>
                  <a:cubicBezTo>
                    <a:pt x="10764" y="19876"/>
                    <a:pt x="10928" y="20115"/>
                    <a:pt x="11804" y="20115"/>
                  </a:cubicBezTo>
                  <a:lnTo>
                    <a:pt x="11804" y="20651"/>
                  </a:lnTo>
                  <a:lnTo>
                    <a:pt x="6980" y="20651"/>
                  </a:lnTo>
                  <a:lnTo>
                    <a:pt x="6980" y="20115"/>
                  </a:lnTo>
                  <a:cubicBezTo>
                    <a:pt x="7851" y="20115"/>
                    <a:pt x="8015" y="19895"/>
                    <a:pt x="8015" y="18854"/>
                  </a:cubicBezTo>
                  <a:lnTo>
                    <a:pt x="8015" y="3556"/>
                  </a:lnTo>
                  <a:lnTo>
                    <a:pt x="1539" y="3556"/>
                  </a:lnTo>
                  <a:cubicBezTo>
                    <a:pt x="713" y="3556"/>
                    <a:pt x="504" y="3865"/>
                    <a:pt x="504" y="4622"/>
                  </a:cubicBezTo>
                  <a:lnTo>
                    <a:pt x="0" y="4622"/>
                  </a:lnTo>
                  <a:lnTo>
                    <a:pt x="0" y="0"/>
                  </a:lnTo>
                  <a:lnTo>
                    <a:pt x="504" y="0"/>
                  </a:lnTo>
                  <a:cubicBezTo>
                    <a:pt x="504" y="750"/>
                    <a:pt x="713" y="1066"/>
                    <a:pt x="1539" y="1066"/>
                  </a:cubicBezTo>
                  <a:lnTo>
                    <a:pt x="17177" y="1066"/>
                  </a:lnTo>
                  <a:cubicBezTo>
                    <a:pt x="18009" y="1066"/>
                    <a:pt x="18217" y="750"/>
                    <a:pt x="18217" y="0"/>
                  </a:cubicBezTo>
                  <a:lnTo>
                    <a:pt x="18715" y="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4" name="Freeform 81">
              <a:extLst>
                <a:ext uri="{FF2B5EF4-FFF2-40B4-BE49-F238E27FC236}">
                  <a16:creationId xmlns:a16="http://schemas.microsoft.com/office/drawing/2014/main" id="{AC04B509-60BA-91BB-A37F-AC7617FA32CA}"/>
                </a:ext>
              </a:extLst>
            </p:cNvPr>
            <p:cNvSpPr/>
            <p:nvPr/>
          </p:nvSpPr>
          <p:spPr>
            <a:xfrm>
              <a:off x="8829461" y="3285033"/>
              <a:ext cx="4653" cy="19604"/>
            </a:xfrm>
            <a:custGeom>
              <a:avLst/>
              <a:gdLst>
                <a:gd name="connsiteX0" fmla="*/ 0 w 4653"/>
                <a:gd name="connsiteY0" fmla="*/ 19586 h 19604"/>
                <a:gd name="connsiteX1" fmla="*/ 0 w 4653"/>
                <a:gd name="connsiteY1" fmla="*/ 19050 h 19604"/>
                <a:gd name="connsiteX2" fmla="*/ 1034 w 4653"/>
                <a:gd name="connsiteY2" fmla="*/ 17788 h 19604"/>
                <a:gd name="connsiteX3" fmla="*/ 1034 w 4653"/>
                <a:gd name="connsiteY3" fmla="*/ 1797 h 19604"/>
                <a:gd name="connsiteX4" fmla="*/ 0 w 4653"/>
                <a:gd name="connsiteY4" fmla="*/ 536 h 19604"/>
                <a:gd name="connsiteX5" fmla="*/ 0 w 4653"/>
                <a:gd name="connsiteY5" fmla="*/ 0 h 19604"/>
                <a:gd name="connsiteX6" fmla="*/ 4654 w 4653"/>
                <a:gd name="connsiteY6" fmla="*/ 0 h 19604"/>
                <a:gd name="connsiteX7" fmla="*/ 4654 w 4653"/>
                <a:gd name="connsiteY7" fmla="*/ 536 h 19604"/>
                <a:gd name="connsiteX8" fmla="*/ 3613 w 4653"/>
                <a:gd name="connsiteY8" fmla="*/ 1797 h 19604"/>
                <a:gd name="connsiteX9" fmla="*/ 3613 w 4653"/>
                <a:gd name="connsiteY9" fmla="*/ 17807 h 19604"/>
                <a:gd name="connsiteX10" fmla="*/ 4654 w 4653"/>
                <a:gd name="connsiteY10" fmla="*/ 19069 h 19604"/>
                <a:gd name="connsiteX11" fmla="*/ 4654 w 4653"/>
                <a:gd name="connsiteY11" fmla="*/ 19605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3" h="19604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034" y="18829"/>
                    <a:pt x="1034" y="17788"/>
                  </a:cubicBezTo>
                  <a:lnTo>
                    <a:pt x="1034" y="1797"/>
                  </a:lnTo>
                  <a:cubicBezTo>
                    <a:pt x="1034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4654" y="0"/>
                  </a:lnTo>
                  <a:lnTo>
                    <a:pt x="4654" y="536"/>
                  </a:lnTo>
                  <a:cubicBezTo>
                    <a:pt x="3783" y="536"/>
                    <a:pt x="3613" y="757"/>
                    <a:pt x="3613" y="1797"/>
                  </a:cubicBezTo>
                  <a:lnTo>
                    <a:pt x="3613" y="17807"/>
                  </a:lnTo>
                  <a:cubicBezTo>
                    <a:pt x="3613" y="18829"/>
                    <a:pt x="3783" y="19069"/>
                    <a:pt x="4654" y="19069"/>
                  </a:cubicBezTo>
                  <a:lnTo>
                    <a:pt x="4654" y="19605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5" name="Freeform 82">
              <a:extLst>
                <a:ext uri="{FF2B5EF4-FFF2-40B4-BE49-F238E27FC236}">
                  <a16:creationId xmlns:a16="http://schemas.microsoft.com/office/drawing/2014/main" id="{6702B935-801A-D8EF-789B-19244B1FEFB7}"/>
                </a:ext>
              </a:extLst>
            </p:cNvPr>
            <p:cNvSpPr/>
            <p:nvPr/>
          </p:nvSpPr>
          <p:spPr>
            <a:xfrm>
              <a:off x="8837645" y="3284806"/>
              <a:ext cx="20291" cy="20096"/>
            </a:xfrm>
            <a:custGeom>
              <a:avLst/>
              <a:gdLst>
                <a:gd name="connsiteX0" fmla="*/ 18217 w 20291"/>
                <a:gd name="connsiteY0" fmla="*/ 6293 h 20096"/>
                <a:gd name="connsiteX1" fmla="*/ 17713 w 20291"/>
                <a:gd name="connsiteY1" fmla="*/ 6072 h 20096"/>
                <a:gd name="connsiteX2" fmla="*/ 17801 w 20291"/>
                <a:gd name="connsiteY2" fmla="*/ 5581 h 20096"/>
                <a:gd name="connsiteX3" fmla="*/ 10442 w 20291"/>
                <a:gd name="connsiteY3" fmla="*/ 2472 h 20096"/>
                <a:gd name="connsiteX4" fmla="*/ 2749 w 20291"/>
                <a:gd name="connsiteY4" fmla="*/ 10386 h 20096"/>
                <a:gd name="connsiteX5" fmla="*/ 11022 w 20291"/>
                <a:gd name="connsiteY5" fmla="*/ 17593 h 20096"/>
                <a:gd name="connsiteX6" fmla="*/ 16969 w 20291"/>
                <a:gd name="connsiteY6" fmla="*/ 15897 h 20096"/>
                <a:gd name="connsiteX7" fmla="*/ 16969 w 20291"/>
                <a:gd name="connsiteY7" fmla="*/ 13229 h 20096"/>
                <a:gd name="connsiteX8" fmla="*/ 13185 w 20291"/>
                <a:gd name="connsiteY8" fmla="*/ 13229 h 20096"/>
                <a:gd name="connsiteX9" fmla="*/ 12145 w 20291"/>
                <a:gd name="connsiteY9" fmla="*/ 14301 h 20096"/>
                <a:gd name="connsiteX10" fmla="*/ 11647 w 20291"/>
                <a:gd name="connsiteY10" fmla="*/ 14301 h 20096"/>
                <a:gd name="connsiteX11" fmla="*/ 11647 w 20291"/>
                <a:gd name="connsiteY11" fmla="*/ 10032 h 20096"/>
                <a:gd name="connsiteX12" fmla="*/ 12145 w 20291"/>
                <a:gd name="connsiteY12" fmla="*/ 10032 h 20096"/>
                <a:gd name="connsiteX13" fmla="*/ 13185 w 20291"/>
                <a:gd name="connsiteY13" fmla="*/ 10739 h 20096"/>
                <a:gd name="connsiteX14" fmla="*/ 20292 w 20291"/>
                <a:gd name="connsiteY14" fmla="*/ 10739 h 20096"/>
                <a:gd name="connsiteX15" fmla="*/ 20292 w 20291"/>
                <a:gd name="connsiteY15" fmla="*/ 11294 h 20096"/>
                <a:gd name="connsiteX16" fmla="*/ 19712 w 20291"/>
                <a:gd name="connsiteY16" fmla="*/ 12094 h 20096"/>
                <a:gd name="connsiteX17" fmla="*/ 19712 w 20291"/>
                <a:gd name="connsiteY17" fmla="*/ 15077 h 20096"/>
                <a:gd name="connsiteX18" fmla="*/ 20292 w 20291"/>
                <a:gd name="connsiteY18" fmla="*/ 15827 h 20096"/>
                <a:gd name="connsiteX19" fmla="*/ 20292 w 20291"/>
                <a:gd name="connsiteY19" fmla="*/ 16275 h 20096"/>
                <a:gd name="connsiteX20" fmla="*/ 10650 w 20291"/>
                <a:gd name="connsiteY20" fmla="*/ 20096 h 20096"/>
                <a:gd name="connsiteX21" fmla="*/ 0 w 20291"/>
                <a:gd name="connsiteY21" fmla="*/ 9957 h 20096"/>
                <a:gd name="connsiteX22" fmla="*/ 10562 w 20291"/>
                <a:gd name="connsiteY22" fmla="*/ 0 h 20096"/>
                <a:gd name="connsiteX23" fmla="*/ 18797 w 20291"/>
                <a:gd name="connsiteY23" fmla="*/ 2491 h 20096"/>
                <a:gd name="connsiteX24" fmla="*/ 19295 w 20291"/>
                <a:gd name="connsiteY24" fmla="*/ 2175 h 20096"/>
                <a:gd name="connsiteX25" fmla="*/ 19794 w 20291"/>
                <a:gd name="connsiteY25" fmla="*/ 2402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91" h="20096">
                  <a:moveTo>
                    <a:pt x="18217" y="6293"/>
                  </a:moveTo>
                  <a:lnTo>
                    <a:pt x="17713" y="6072"/>
                  </a:lnTo>
                  <a:cubicBezTo>
                    <a:pt x="17768" y="5914"/>
                    <a:pt x="17798" y="5748"/>
                    <a:pt x="17801" y="5581"/>
                  </a:cubicBezTo>
                  <a:cubicBezTo>
                    <a:pt x="17801" y="5007"/>
                    <a:pt x="15184" y="2472"/>
                    <a:pt x="10442" y="2472"/>
                  </a:cubicBezTo>
                  <a:cubicBezTo>
                    <a:pt x="5864" y="2472"/>
                    <a:pt x="2749" y="5763"/>
                    <a:pt x="2749" y="10386"/>
                  </a:cubicBezTo>
                  <a:cubicBezTo>
                    <a:pt x="2749" y="14301"/>
                    <a:pt x="5492" y="17593"/>
                    <a:pt x="11022" y="17593"/>
                  </a:cubicBezTo>
                  <a:cubicBezTo>
                    <a:pt x="12725" y="17593"/>
                    <a:pt x="15594" y="17057"/>
                    <a:pt x="16969" y="15897"/>
                  </a:cubicBezTo>
                  <a:lnTo>
                    <a:pt x="16969" y="13229"/>
                  </a:lnTo>
                  <a:lnTo>
                    <a:pt x="13185" y="13229"/>
                  </a:lnTo>
                  <a:cubicBezTo>
                    <a:pt x="12353" y="13229"/>
                    <a:pt x="12145" y="13545"/>
                    <a:pt x="12145" y="14301"/>
                  </a:cubicBezTo>
                  <a:lnTo>
                    <a:pt x="11647" y="14301"/>
                  </a:lnTo>
                  <a:lnTo>
                    <a:pt x="11647" y="10032"/>
                  </a:lnTo>
                  <a:lnTo>
                    <a:pt x="12145" y="10032"/>
                  </a:lnTo>
                  <a:cubicBezTo>
                    <a:pt x="12145" y="10430"/>
                    <a:pt x="12353" y="10739"/>
                    <a:pt x="13185" y="10739"/>
                  </a:cubicBezTo>
                  <a:lnTo>
                    <a:pt x="20292" y="10739"/>
                  </a:lnTo>
                  <a:lnTo>
                    <a:pt x="20292" y="11294"/>
                  </a:lnTo>
                  <a:cubicBezTo>
                    <a:pt x="19876" y="11382"/>
                    <a:pt x="19712" y="11558"/>
                    <a:pt x="19712" y="12094"/>
                  </a:cubicBezTo>
                  <a:lnTo>
                    <a:pt x="19712" y="15077"/>
                  </a:lnTo>
                  <a:cubicBezTo>
                    <a:pt x="19712" y="15563"/>
                    <a:pt x="19876" y="15708"/>
                    <a:pt x="20292" y="15827"/>
                  </a:cubicBezTo>
                  <a:lnTo>
                    <a:pt x="20292" y="16275"/>
                  </a:lnTo>
                  <a:cubicBezTo>
                    <a:pt x="17713" y="18942"/>
                    <a:pt x="13728" y="20096"/>
                    <a:pt x="10650" y="20096"/>
                  </a:cubicBezTo>
                  <a:cubicBezTo>
                    <a:pt x="4534" y="20096"/>
                    <a:pt x="0" y="16452"/>
                    <a:pt x="0" y="9957"/>
                  </a:cubicBezTo>
                  <a:cubicBezTo>
                    <a:pt x="0" y="5202"/>
                    <a:pt x="3783" y="0"/>
                    <a:pt x="10562" y="0"/>
                  </a:cubicBezTo>
                  <a:cubicBezTo>
                    <a:pt x="15140" y="0"/>
                    <a:pt x="18381" y="2491"/>
                    <a:pt x="18797" y="2491"/>
                  </a:cubicBezTo>
                  <a:cubicBezTo>
                    <a:pt x="19009" y="2486"/>
                    <a:pt x="19200" y="2365"/>
                    <a:pt x="19295" y="2175"/>
                  </a:cubicBezTo>
                  <a:lnTo>
                    <a:pt x="19794" y="2402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6" name="Freeform 83">
              <a:extLst>
                <a:ext uri="{FF2B5EF4-FFF2-40B4-BE49-F238E27FC236}">
                  <a16:creationId xmlns:a16="http://schemas.microsoft.com/office/drawing/2014/main" id="{45EFF0E2-ACA7-A255-267F-94983A25B56E}"/>
                </a:ext>
              </a:extLst>
            </p:cNvPr>
            <p:cNvSpPr/>
            <p:nvPr/>
          </p:nvSpPr>
          <p:spPr>
            <a:xfrm>
              <a:off x="8858265" y="3285046"/>
              <a:ext cx="21496" cy="19573"/>
            </a:xfrm>
            <a:custGeom>
              <a:avLst/>
              <a:gdLst>
                <a:gd name="connsiteX0" fmla="*/ 0 w 21496"/>
                <a:gd name="connsiteY0" fmla="*/ 19573 h 19573"/>
                <a:gd name="connsiteX1" fmla="*/ 0 w 21496"/>
                <a:gd name="connsiteY1" fmla="*/ 19037 h 19573"/>
                <a:gd name="connsiteX2" fmla="*/ 1331 w 21496"/>
                <a:gd name="connsiteY2" fmla="*/ 17927 h 19573"/>
                <a:gd name="connsiteX3" fmla="*/ 7901 w 21496"/>
                <a:gd name="connsiteY3" fmla="*/ 1829 h 19573"/>
                <a:gd name="connsiteX4" fmla="*/ 8109 w 21496"/>
                <a:gd name="connsiteY4" fmla="*/ 1072 h 19573"/>
                <a:gd name="connsiteX5" fmla="*/ 7069 w 21496"/>
                <a:gd name="connsiteY5" fmla="*/ 441 h 19573"/>
                <a:gd name="connsiteX6" fmla="*/ 7069 w 21496"/>
                <a:gd name="connsiteY6" fmla="*/ 0 h 19573"/>
                <a:gd name="connsiteX7" fmla="*/ 13803 w 21496"/>
                <a:gd name="connsiteY7" fmla="*/ 0 h 19573"/>
                <a:gd name="connsiteX8" fmla="*/ 13803 w 21496"/>
                <a:gd name="connsiteY8" fmla="*/ 536 h 19573"/>
                <a:gd name="connsiteX9" fmla="*/ 12851 w 21496"/>
                <a:gd name="connsiteY9" fmla="*/ 1066 h 19573"/>
                <a:gd name="connsiteX10" fmla="*/ 13141 w 21496"/>
                <a:gd name="connsiteY10" fmla="*/ 1955 h 19573"/>
                <a:gd name="connsiteX11" fmla="*/ 20235 w 21496"/>
                <a:gd name="connsiteY11" fmla="*/ 18148 h 19573"/>
                <a:gd name="connsiteX12" fmla="*/ 21496 w 21496"/>
                <a:gd name="connsiteY12" fmla="*/ 19037 h 19573"/>
                <a:gd name="connsiteX13" fmla="*/ 21496 w 21496"/>
                <a:gd name="connsiteY13" fmla="*/ 19573 h 19573"/>
                <a:gd name="connsiteX14" fmla="*/ 16256 w 21496"/>
                <a:gd name="connsiteY14" fmla="*/ 19573 h 19573"/>
                <a:gd name="connsiteX15" fmla="*/ 16256 w 21496"/>
                <a:gd name="connsiteY15" fmla="*/ 19037 h 19573"/>
                <a:gd name="connsiteX16" fmla="*/ 17517 w 21496"/>
                <a:gd name="connsiteY16" fmla="*/ 18507 h 19573"/>
                <a:gd name="connsiteX17" fmla="*/ 17265 w 21496"/>
                <a:gd name="connsiteY17" fmla="*/ 17530 h 19573"/>
                <a:gd name="connsiteX18" fmla="*/ 15563 w 21496"/>
                <a:gd name="connsiteY18" fmla="*/ 13791 h 19573"/>
                <a:gd name="connsiteX19" fmla="*/ 5473 w 21496"/>
                <a:gd name="connsiteY19" fmla="*/ 13791 h 19573"/>
                <a:gd name="connsiteX20" fmla="*/ 4061 w 21496"/>
                <a:gd name="connsiteY20" fmla="*/ 17171 h 19573"/>
                <a:gd name="connsiteX21" fmla="*/ 3525 w 21496"/>
                <a:gd name="connsiteY21" fmla="*/ 18507 h 19573"/>
                <a:gd name="connsiteX22" fmla="*/ 4647 w 21496"/>
                <a:gd name="connsiteY22" fmla="*/ 19037 h 19573"/>
                <a:gd name="connsiteX23" fmla="*/ 4647 w 21496"/>
                <a:gd name="connsiteY23" fmla="*/ 19573 h 19573"/>
                <a:gd name="connsiteX24" fmla="*/ 10354 w 21496"/>
                <a:gd name="connsiteY24" fmla="*/ 1961 h 19573"/>
                <a:gd name="connsiteX25" fmla="*/ 6444 w 21496"/>
                <a:gd name="connsiteY25" fmla="*/ 11300 h 19573"/>
                <a:gd name="connsiteX26" fmla="*/ 14560 w 21496"/>
                <a:gd name="connsiteY26" fmla="*/ 11300 h 1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496" h="19573">
                  <a:moveTo>
                    <a:pt x="0" y="19573"/>
                  </a:moveTo>
                  <a:lnTo>
                    <a:pt x="0" y="19037"/>
                  </a:lnTo>
                  <a:cubicBezTo>
                    <a:pt x="877" y="19037"/>
                    <a:pt x="1085" y="18596"/>
                    <a:pt x="1331" y="17927"/>
                  </a:cubicBezTo>
                  <a:lnTo>
                    <a:pt x="7901" y="1829"/>
                  </a:lnTo>
                  <a:cubicBezTo>
                    <a:pt x="8025" y="1595"/>
                    <a:pt x="8097" y="1336"/>
                    <a:pt x="8109" y="1072"/>
                  </a:cubicBezTo>
                  <a:cubicBezTo>
                    <a:pt x="8109" y="807"/>
                    <a:pt x="7819" y="498"/>
                    <a:pt x="7069" y="441"/>
                  </a:cubicBezTo>
                  <a:lnTo>
                    <a:pt x="7069" y="0"/>
                  </a:lnTo>
                  <a:lnTo>
                    <a:pt x="13803" y="0"/>
                  </a:lnTo>
                  <a:lnTo>
                    <a:pt x="13803" y="536"/>
                  </a:lnTo>
                  <a:cubicBezTo>
                    <a:pt x="13387" y="536"/>
                    <a:pt x="12851" y="668"/>
                    <a:pt x="12851" y="1066"/>
                  </a:cubicBezTo>
                  <a:cubicBezTo>
                    <a:pt x="12889" y="1378"/>
                    <a:pt x="12987" y="1680"/>
                    <a:pt x="13141" y="1955"/>
                  </a:cubicBezTo>
                  <a:lnTo>
                    <a:pt x="20235" y="18148"/>
                  </a:lnTo>
                  <a:cubicBezTo>
                    <a:pt x="20392" y="18705"/>
                    <a:pt x="20919" y="19077"/>
                    <a:pt x="21496" y="19037"/>
                  </a:cubicBezTo>
                  <a:lnTo>
                    <a:pt x="21496" y="19573"/>
                  </a:lnTo>
                  <a:lnTo>
                    <a:pt x="16256" y="19573"/>
                  </a:lnTo>
                  <a:lnTo>
                    <a:pt x="16256" y="19037"/>
                  </a:lnTo>
                  <a:cubicBezTo>
                    <a:pt x="17252" y="19037"/>
                    <a:pt x="17517" y="18860"/>
                    <a:pt x="17517" y="18507"/>
                  </a:cubicBezTo>
                  <a:cubicBezTo>
                    <a:pt x="17505" y="18167"/>
                    <a:pt x="17419" y="17834"/>
                    <a:pt x="17265" y="17530"/>
                  </a:cubicBezTo>
                  <a:lnTo>
                    <a:pt x="15563" y="13791"/>
                  </a:lnTo>
                  <a:lnTo>
                    <a:pt x="5473" y="13791"/>
                  </a:lnTo>
                  <a:lnTo>
                    <a:pt x="4061" y="17171"/>
                  </a:lnTo>
                  <a:cubicBezTo>
                    <a:pt x="3841" y="17599"/>
                    <a:pt x="3662" y="18046"/>
                    <a:pt x="3525" y="18507"/>
                  </a:cubicBezTo>
                  <a:cubicBezTo>
                    <a:pt x="3525" y="18860"/>
                    <a:pt x="3815" y="19037"/>
                    <a:pt x="4647" y="19037"/>
                  </a:cubicBezTo>
                  <a:lnTo>
                    <a:pt x="4647" y="19573"/>
                  </a:lnTo>
                  <a:close/>
                  <a:moveTo>
                    <a:pt x="10354" y="1961"/>
                  </a:moveTo>
                  <a:lnTo>
                    <a:pt x="6444" y="11300"/>
                  </a:lnTo>
                  <a:lnTo>
                    <a:pt x="14560" y="1130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7" name="Freeform 84">
              <a:extLst>
                <a:ext uri="{FF2B5EF4-FFF2-40B4-BE49-F238E27FC236}">
                  <a16:creationId xmlns:a16="http://schemas.microsoft.com/office/drawing/2014/main" id="{96E283C2-9D84-5EE8-1C5F-6A0822B56713}"/>
                </a:ext>
              </a:extLst>
            </p:cNvPr>
            <p:cNvSpPr/>
            <p:nvPr/>
          </p:nvSpPr>
          <p:spPr>
            <a:xfrm>
              <a:off x="8879093" y="3284800"/>
              <a:ext cx="20001" cy="20096"/>
            </a:xfrm>
            <a:custGeom>
              <a:avLst/>
              <a:gdLst>
                <a:gd name="connsiteX0" fmla="*/ 17007 w 20001"/>
                <a:gd name="connsiteY0" fmla="*/ 6035 h 20096"/>
                <a:gd name="connsiteX1" fmla="*/ 16508 w 20001"/>
                <a:gd name="connsiteY1" fmla="*/ 5770 h 20096"/>
                <a:gd name="connsiteX2" fmla="*/ 16590 w 20001"/>
                <a:gd name="connsiteY2" fmla="*/ 5013 h 20096"/>
                <a:gd name="connsiteX3" fmla="*/ 10398 w 20001"/>
                <a:gd name="connsiteY3" fmla="*/ 2491 h 20096"/>
                <a:gd name="connsiteX4" fmla="*/ 2743 w 20001"/>
                <a:gd name="connsiteY4" fmla="*/ 10096 h 20096"/>
                <a:gd name="connsiteX5" fmla="*/ 9486 w 20001"/>
                <a:gd name="connsiteY5" fmla="*/ 17342 h 20096"/>
                <a:gd name="connsiteX6" fmla="*/ 10020 w 20001"/>
                <a:gd name="connsiteY6" fmla="*/ 17341 h 20096"/>
                <a:gd name="connsiteX7" fmla="*/ 16843 w 20001"/>
                <a:gd name="connsiteY7" fmla="*/ 14320 h 20096"/>
                <a:gd name="connsiteX8" fmla="*/ 16672 w 20001"/>
                <a:gd name="connsiteY8" fmla="*/ 13431 h 20096"/>
                <a:gd name="connsiteX9" fmla="*/ 17088 w 20001"/>
                <a:gd name="connsiteY9" fmla="*/ 13160 h 20096"/>
                <a:gd name="connsiteX10" fmla="*/ 20002 w 20001"/>
                <a:gd name="connsiteY10" fmla="*/ 17253 h 20096"/>
                <a:gd name="connsiteX11" fmla="*/ 19541 w 20001"/>
                <a:gd name="connsiteY11" fmla="*/ 17612 h 20096"/>
                <a:gd name="connsiteX12" fmla="*/ 18753 w 20001"/>
                <a:gd name="connsiteY12" fmla="*/ 17209 h 20096"/>
                <a:gd name="connsiteX13" fmla="*/ 10146 w 20001"/>
                <a:gd name="connsiteY13" fmla="*/ 20097 h 20096"/>
                <a:gd name="connsiteX14" fmla="*/ 0 w 20001"/>
                <a:gd name="connsiteY14" fmla="*/ 10096 h 20096"/>
                <a:gd name="connsiteX15" fmla="*/ 10316 w 20001"/>
                <a:gd name="connsiteY15" fmla="*/ 6 h 20096"/>
                <a:gd name="connsiteX16" fmla="*/ 15676 w 20001"/>
                <a:gd name="connsiteY16" fmla="*/ 940 h 20096"/>
                <a:gd name="connsiteX17" fmla="*/ 17883 w 20001"/>
                <a:gd name="connsiteY17" fmla="*/ 1785 h 20096"/>
                <a:gd name="connsiteX18" fmla="*/ 18545 w 20001"/>
                <a:gd name="connsiteY18" fmla="*/ 1293 h 20096"/>
                <a:gd name="connsiteX19" fmla="*/ 19043 w 20001"/>
                <a:gd name="connsiteY19" fmla="*/ 1469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001" h="20096">
                  <a:moveTo>
                    <a:pt x="17007" y="6035"/>
                  </a:moveTo>
                  <a:lnTo>
                    <a:pt x="16508" y="5770"/>
                  </a:lnTo>
                  <a:cubicBezTo>
                    <a:pt x="16576" y="5523"/>
                    <a:pt x="16604" y="5268"/>
                    <a:pt x="16590" y="5013"/>
                  </a:cubicBezTo>
                  <a:cubicBezTo>
                    <a:pt x="16590" y="4301"/>
                    <a:pt x="13393" y="2491"/>
                    <a:pt x="10398" y="2491"/>
                  </a:cubicBezTo>
                  <a:cubicBezTo>
                    <a:pt x="5612" y="2491"/>
                    <a:pt x="2743" y="5959"/>
                    <a:pt x="2743" y="10096"/>
                  </a:cubicBezTo>
                  <a:cubicBezTo>
                    <a:pt x="2604" y="13959"/>
                    <a:pt x="5623" y="17203"/>
                    <a:pt x="9486" y="17342"/>
                  </a:cubicBezTo>
                  <a:cubicBezTo>
                    <a:pt x="9664" y="17348"/>
                    <a:pt x="9842" y="17348"/>
                    <a:pt x="10020" y="17341"/>
                  </a:cubicBezTo>
                  <a:cubicBezTo>
                    <a:pt x="14390" y="17341"/>
                    <a:pt x="16843" y="15077"/>
                    <a:pt x="16843" y="14320"/>
                  </a:cubicBezTo>
                  <a:cubicBezTo>
                    <a:pt x="16838" y="14017"/>
                    <a:pt x="16780" y="13716"/>
                    <a:pt x="16672" y="13431"/>
                  </a:cubicBezTo>
                  <a:lnTo>
                    <a:pt x="17088" y="13160"/>
                  </a:lnTo>
                  <a:lnTo>
                    <a:pt x="20002" y="17253"/>
                  </a:lnTo>
                  <a:lnTo>
                    <a:pt x="19541" y="17612"/>
                  </a:lnTo>
                  <a:cubicBezTo>
                    <a:pt x="19132" y="17253"/>
                    <a:pt x="18911" y="17209"/>
                    <a:pt x="18753" y="17209"/>
                  </a:cubicBezTo>
                  <a:cubicBezTo>
                    <a:pt x="17757" y="17209"/>
                    <a:pt x="15424" y="20097"/>
                    <a:pt x="10146" y="20097"/>
                  </a:cubicBezTo>
                  <a:cubicBezTo>
                    <a:pt x="4471" y="20097"/>
                    <a:pt x="0" y="16496"/>
                    <a:pt x="0" y="10096"/>
                  </a:cubicBezTo>
                  <a:cubicBezTo>
                    <a:pt x="0" y="3695"/>
                    <a:pt x="4660" y="6"/>
                    <a:pt x="10316" y="6"/>
                  </a:cubicBezTo>
                  <a:cubicBezTo>
                    <a:pt x="12147" y="-50"/>
                    <a:pt x="13972" y="268"/>
                    <a:pt x="15676" y="940"/>
                  </a:cubicBezTo>
                  <a:cubicBezTo>
                    <a:pt x="16761" y="1337"/>
                    <a:pt x="17505" y="1785"/>
                    <a:pt x="17883" y="1785"/>
                  </a:cubicBezTo>
                  <a:cubicBezTo>
                    <a:pt x="18175" y="1748"/>
                    <a:pt x="18426" y="1561"/>
                    <a:pt x="18545" y="1293"/>
                  </a:cubicBezTo>
                  <a:lnTo>
                    <a:pt x="19043" y="1469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8" name="Freeform 85">
              <a:extLst>
                <a:ext uri="{FF2B5EF4-FFF2-40B4-BE49-F238E27FC236}">
                  <a16:creationId xmlns:a16="http://schemas.microsoft.com/office/drawing/2014/main" id="{D4DB4FDF-B6F8-A027-A678-AB7F4EF051DB}"/>
                </a:ext>
              </a:extLst>
            </p:cNvPr>
            <p:cNvSpPr/>
            <p:nvPr/>
          </p:nvSpPr>
          <p:spPr>
            <a:xfrm>
              <a:off x="8901630" y="3285033"/>
              <a:ext cx="4653" cy="19604"/>
            </a:xfrm>
            <a:custGeom>
              <a:avLst/>
              <a:gdLst>
                <a:gd name="connsiteX0" fmla="*/ 0 w 4653"/>
                <a:gd name="connsiteY0" fmla="*/ 19586 h 19604"/>
                <a:gd name="connsiteX1" fmla="*/ 0 w 4653"/>
                <a:gd name="connsiteY1" fmla="*/ 19050 h 19604"/>
                <a:gd name="connsiteX2" fmla="*/ 1034 w 4653"/>
                <a:gd name="connsiteY2" fmla="*/ 17788 h 19604"/>
                <a:gd name="connsiteX3" fmla="*/ 1034 w 4653"/>
                <a:gd name="connsiteY3" fmla="*/ 1797 h 19604"/>
                <a:gd name="connsiteX4" fmla="*/ 0 w 4653"/>
                <a:gd name="connsiteY4" fmla="*/ 536 h 19604"/>
                <a:gd name="connsiteX5" fmla="*/ 0 w 4653"/>
                <a:gd name="connsiteY5" fmla="*/ 0 h 19604"/>
                <a:gd name="connsiteX6" fmla="*/ 4654 w 4653"/>
                <a:gd name="connsiteY6" fmla="*/ 0 h 19604"/>
                <a:gd name="connsiteX7" fmla="*/ 4654 w 4653"/>
                <a:gd name="connsiteY7" fmla="*/ 536 h 19604"/>
                <a:gd name="connsiteX8" fmla="*/ 3613 w 4653"/>
                <a:gd name="connsiteY8" fmla="*/ 1797 h 19604"/>
                <a:gd name="connsiteX9" fmla="*/ 3613 w 4653"/>
                <a:gd name="connsiteY9" fmla="*/ 17807 h 19604"/>
                <a:gd name="connsiteX10" fmla="*/ 4654 w 4653"/>
                <a:gd name="connsiteY10" fmla="*/ 19069 h 19604"/>
                <a:gd name="connsiteX11" fmla="*/ 4654 w 4653"/>
                <a:gd name="connsiteY11" fmla="*/ 19605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3" h="19604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034" y="18829"/>
                    <a:pt x="1034" y="17788"/>
                  </a:cubicBezTo>
                  <a:lnTo>
                    <a:pt x="1034" y="1797"/>
                  </a:lnTo>
                  <a:cubicBezTo>
                    <a:pt x="1034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4654" y="0"/>
                  </a:lnTo>
                  <a:lnTo>
                    <a:pt x="4654" y="536"/>
                  </a:lnTo>
                  <a:cubicBezTo>
                    <a:pt x="3777" y="536"/>
                    <a:pt x="3613" y="757"/>
                    <a:pt x="3613" y="1797"/>
                  </a:cubicBezTo>
                  <a:lnTo>
                    <a:pt x="3613" y="17807"/>
                  </a:lnTo>
                  <a:cubicBezTo>
                    <a:pt x="3613" y="18829"/>
                    <a:pt x="3777" y="19069"/>
                    <a:pt x="4654" y="19069"/>
                  </a:cubicBezTo>
                  <a:lnTo>
                    <a:pt x="4654" y="19605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9" name="Freeform 86">
              <a:extLst>
                <a:ext uri="{FF2B5EF4-FFF2-40B4-BE49-F238E27FC236}">
                  <a16:creationId xmlns:a16="http://schemas.microsoft.com/office/drawing/2014/main" id="{13F2C1AA-031D-CAD1-2632-EB040AD15D4F}"/>
                </a:ext>
              </a:extLst>
            </p:cNvPr>
            <p:cNvSpPr/>
            <p:nvPr/>
          </p:nvSpPr>
          <p:spPr>
            <a:xfrm>
              <a:off x="8909814" y="3284787"/>
              <a:ext cx="20960" cy="20096"/>
            </a:xfrm>
            <a:custGeom>
              <a:avLst/>
              <a:gdLst>
                <a:gd name="connsiteX0" fmla="*/ 20960 w 20960"/>
                <a:gd name="connsiteY0" fmla="*/ 10051 h 20096"/>
                <a:gd name="connsiteX1" fmla="*/ 10480 w 20960"/>
                <a:gd name="connsiteY1" fmla="*/ 20096 h 20096"/>
                <a:gd name="connsiteX2" fmla="*/ 0 w 20960"/>
                <a:gd name="connsiteY2" fmla="*/ 10051 h 20096"/>
                <a:gd name="connsiteX3" fmla="*/ 10480 w 20960"/>
                <a:gd name="connsiteY3" fmla="*/ 0 h 20096"/>
                <a:gd name="connsiteX4" fmla="*/ 20960 w 20960"/>
                <a:gd name="connsiteY4" fmla="*/ 10051 h 20096"/>
                <a:gd name="connsiteX5" fmla="*/ 2737 w 20960"/>
                <a:gd name="connsiteY5" fmla="*/ 10001 h 20096"/>
                <a:gd name="connsiteX6" fmla="*/ 10474 w 20960"/>
                <a:gd name="connsiteY6" fmla="*/ 17612 h 20096"/>
                <a:gd name="connsiteX7" fmla="*/ 18205 w 20960"/>
                <a:gd name="connsiteY7" fmla="*/ 10001 h 20096"/>
                <a:gd name="connsiteX8" fmla="*/ 10480 w 20960"/>
                <a:gd name="connsiteY8" fmla="*/ 2484 h 20096"/>
                <a:gd name="connsiteX9" fmla="*/ 2737 w 20960"/>
                <a:gd name="connsiteY9" fmla="*/ 10001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60" h="20096">
                  <a:moveTo>
                    <a:pt x="20960" y="10051"/>
                  </a:moveTo>
                  <a:cubicBezTo>
                    <a:pt x="20960" y="15563"/>
                    <a:pt x="16880" y="20096"/>
                    <a:pt x="10480" y="20096"/>
                  </a:cubicBezTo>
                  <a:cubicBezTo>
                    <a:pt x="4080" y="20096"/>
                    <a:pt x="0" y="15563"/>
                    <a:pt x="0" y="10051"/>
                  </a:cubicBezTo>
                  <a:cubicBezTo>
                    <a:pt x="0" y="4540"/>
                    <a:pt x="4074" y="0"/>
                    <a:pt x="10480" y="0"/>
                  </a:cubicBezTo>
                  <a:cubicBezTo>
                    <a:pt x="16887" y="0"/>
                    <a:pt x="20960" y="4534"/>
                    <a:pt x="20960" y="10051"/>
                  </a:cubicBezTo>
                  <a:close/>
                  <a:moveTo>
                    <a:pt x="2737" y="10001"/>
                  </a:moveTo>
                  <a:cubicBezTo>
                    <a:pt x="2737" y="14232"/>
                    <a:pt x="5732" y="17612"/>
                    <a:pt x="10474" y="17612"/>
                  </a:cubicBezTo>
                  <a:cubicBezTo>
                    <a:pt x="15216" y="17612"/>
                    <a:pt x="18205" y="14232"/>
                    <a:pt x="18205" y="10001"/>
                  </a:cubicBezTo>
                  <a:cubicBezTo>
                    <a:pt x="18205" y="5770"/>
                    <a:pt x="15222" y="2484"/>
                    <a:pt x="10480" y="2484"/>
                  </a:cubicBezTo>
                  <a:cubicBezTo>
                    <a:pt x="5738" y="2484"/>
                    <a:pt x="2737" y="5826"/>
                    <a:pt x="2737" y="10001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0" name="Freeform 87">
              <a:extLst>
                <a:ext uri="{FF2B5EF4-FFF2-40B4-BE49-F238E27FC236}">
                  <a16:creationId xmlns:a16="http://schemas.microsoft.com/office/drawing/2014/main" id="{EA171FC6-709F-3BFA-601A-AE2DC2ED71BD}"/>
                </a:ext>
              </a:extLst>
            </p:cNvPr>
            <p:cNvSpPr/>
            <p:nvPr/>
          </p:nvSpPr>
          <p:spPr>
            <a:xfrm>
              <a:off x="8933467" y="3285033"/>
              <a:ext cx="20127" cy="19617"/>
            </a:xfrm>
            <a:custGeom>
              <a:avLst/>
              <a:gdLst>
                <a:gd name="connsiteX0" fmla="*/ 0 w 20127"/>
                <a:gd name="connsiteY0" fmla="*/ 19586 h 19617"/>
                <a:gd name="connsiteX1" fmla="*/ 0 w 20127"/>
                <a:gd name="connsiteY1" fmla="*/ 19050 h 19617"/>
                <a:gd name="connsiteX2" fmla="*/ 1122 w 20127"/>
                <a:gd name="connsiteY2" fmla="*/ 17788 h 19617"/>
                <a:gd name="connsiteX3" fmla="*/ 1122 w 20127"/>
                <a:gd name="connsiteY3" fmla="*/ 1797 h 19617"/>
                <a:gd name="connsiteX4" fmla="*/ 0 w 20127"/>
                <a:gd name="connsiteY4" fmla="*/ 536 h 19617"/>
                <a:gd name="connsiteX5" fmla="*/ 0 w 20127"/>
                <a:gd name="connsiteY5" fmla="*/ 0 h 19617"/>
                <a:gd name="connsiteX6" fmla="*/ 6072 w 20127"/>
                <a:gd name="connsiteY6" fmla="*/ 0 h 19617"/>
                <a:gd name="connsiteX7" fmla="*/ 6072 w 20127"/>
                <a:gd name="connsiteY7" fmla="*/ 536 h 19617"/>
                <a:gd name="connsiteX8" fmla="*/ 4950 w 20127"/>
                <a:gd name="connsiteY8" fmla="*/ 933 h 19617"/>
                <a:gd name="connsiteX9" fmla="*/ 5404 w 20127"/>
                <a:gd name="connsiteY9" fmla="*/ 1690 h 19617"/>
                <a:gd name="connsiteX10" fmla="*/ 16679 w 20127"/>
                <a:gd name="connsiteY10" fmla="*/ 15518 h 19617"/>
                <a:gd name="connsiteX11" fmla="*/ 16679 w 20127"/>
                <a:gd name="connsiteY11" fmla="*/ 1797 h 19617"/>
                <a:gd name="connsiteX12" fmla="*/ 15550 w 20127"/>
                <a:gd name="connsiteY12" fmla="*/ 536 h 19617"/>
                <a:gd name="connsiteX13" fmla="*/ 15550 w 20127"/>
                <a:gd name="connsiteY13" fmla="*/ 0 h 19617"/>
                <a:gd name="connsiteX14" fmla="*/ 20128 w 20127"/>
                <a:gd name="connsiteY14" fmla="*/ 0 h 19617"/>
                <a:gd name="connsiteX15" fmla="*/ 20128 w 20127"/>
                <a:gd name="connsiteY15" fmla="*/ 536 h 19617"/>
                <a:gd name="connsiteX16" fmla="*/ 19005 w 20127"/>
                <a:gd name="connsiteY16" fmla="*/ 1797 h 19617"/>
                <a:gd name="connsiteX17" fmla="*/ 19005 w 20127"/>
                <a:gd name="connsiteY17" fmla="*/ 17807 h 19617"/>
                <a:gd name="connsiteX18" fmla="*/ 20128 w 20127"/>
                <a:gd name="connsiteY18" fmla="*/ 19069 h 19617"/>
                <a:gd name="connsiteX19" fmla="*/ 20128 w 20127"/>
                <a:gd name="connsiteY19" fmla="*/ 19605 h 19617"/>
                <a:gd name="connsiteX20" fmla="*/ 14554 w 20127"/>
                <a:gd name="connsiteY20" fmla="*/ 19605 h 19617"/>
                <a:gd name="connsiteX21" fmla="*/ 14554 w 20127"/>
                <a:gd name="connsiteY21" fmla="*/ 19069 h 19617"/>
                <a:gd name="connsiteX22" fmla="*/ 15720 w 20127"/>
                <a:gd name="connsiteY22" fmla="*/ 18671 h 19617"/>
                <a:gd name="connsiteX23" fmla="*/ 15222 w 20127"/>
                <a:gd name="connsiteY23" fmla="*/ 17870 h 19617"/>
                <a:gd name="connsiteX24" fmla="*/ 3456 w 20127"/>
                <a:gd name="connsiteY24" fmla="*/ 3500 h 19617"/>
                <a:gd name="connsiteX25" fmla="*/ 3456 w 20127"/>
                <a:gd name="connsiteY25" fmla="*/ 17820 h 19617"/>
                <a:gd name="connsiteX26" fmla="*/ 4578 w 20127"/>
                <a:gd name="connsiteY26" fmla="*/ 19081 h 19617"/>
                <a:gd name="connsiteX27" fmla="*/ 4578 w 20127"/>
                <a:gd name="connsiteY27" fmla="*/ 19617 h 1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27" h="19617">
                  <a:moveTo>
                    <a:pt x="0" y="19586"/>
                  </a:moveTo>
                  <a:lnTo>
                    <a:pt x="0" y="19050"/>
                  </a:lnTo>
                  <a:cubicBezTo>
                    <a:pt x="877" y="19050"/>
                    <a:pt x="1122" y="18829"/>
                    <a:pt x="1122" y="17788"/>
                  </a:cubicBezTo>
                  <a:lnTo>
                    <a:pt x="1122" y="1797"/>
                  </a:lnTo>
                  <a:cubicBezTo>
                    <a:pt x="1122" y="776"/>
                    <a:pt x="877" y="536"/>
                    <a:pt x="0" y="536"/>
                  </a:cubicBezTo>
                  <a:lnTo>
                    <a:pt x="0" y="0"/>
                  </a:lnTo>
                  <a:lnTo>
                    <a:pt x="6072" y="0"/>
                  </a:lnTo>
                  <a:lnTo>
                    <a:pt x="6072" y="536"/>
                  </a:lnTo>
                  <a:cubicBezTo>
                    <a:pt x="5196" y="536"/>
                    <a:pt x="4950" y="713"/>
                    <a:pt x="4950" y="933"/>
                  </a:cubicBezTo>
                  <a:cubicBezTo>
                    <a:pt x="4950" y="1154"/>
                    <a:pt x="5114" y="1331"/>
                    <a:pt x="5404" y="1690"/>
                  </a:cubicBezTo>
                  <a:lnTo>
                    <a:pt x="16679" y="15518"/>
                  </a:lnTo>
                  <a:lnTo>
                    <a:pt x="16679" y="1797"/>
                  </a:lnTo>
                  <a:cubicBezTo>
                    <a:pt x="16679" y="776"/>
                    <a:pt x="16426" y="536"/>
                    <a:pt x="15550" y="536"/>
                  </a:cubicBezTo>
                  <a:lnTo>
                    <a:pt x="15550" y="0"/>
                  </a:lnTo>
                  <a:lnTo>
                    <a:pt x="20128" y="0"/>
                  </a:lnTo>
                  <a:lnTo>
                    <a:pt x="20128" y="536"/>
                  </a:lnTo>
                  <a:cubicBezTo>
                    <a:pt x="19258" y="536"/>
                    <a:pt x="19005" y="757"/>
                    <a:pt x="19005" y="1797"/>
                  </a:cubicBezTo>
                  <a:lnTo>
                    <a:pt x="19005" y="17807"/>
                  </a:lnTo>
                  <a:cubicBezTo>
                    <a:pt x="19005" y="18829"/>
                    <a:pt x="19258" y="19069"/>
                    <a:pt x="20128" y="19069"/>
                  </a:cubicBezTo>
                  <a:lnTo>
                    <a:pt x="20128" y="19605"/>
                  </a:lnTo>
                  <a:lnTo>
                    <a:pt x="14554" y="19605"/>
                  </a:lnTo>
                  <a:lnTo>
                    <a:pt x="14554" y="19069"/>
                  </a:lnTo>
                  <a:cubicBezTo>
                    <a:pt x="15638" y="19069"/>
                    <a:pt x="15720" y="18936"/>
                    <a:pt x="15720" y="18671"/>
                  </a:cubicBezTo>
                  <a:cubicBezTo>
                    <a:pt x="15720" y="18406"/>
                    <a:pt x="15512" y="18224"/>
                    <a:pt x="15222" y="17870"/>
                  </a:cubicBezTo>
                  <a:lnTo>
                    <a:pt x="3456" y="3500"/>
                  </a:lnTo>
                  <a:lnTo>
                    <a:pt x="3456" y="17820"/>
                  </a:lnTo>
                  <a:cubicBezTo>
                    <a:pt x="3456" y="18842"/>
                    <a:pt x="3701" y="19081"/>
                    <a:pt x="4578" y="19081"/>
                  </a:cubicBezTo>
                  <a:lnTo>
                    <a:pt x="4578" y="19617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1" name="Freeform 88">
              <a:extLst>
                <a:ext uri="{FF2B5EF4-FFF2-40B4-BE49-F238E27FC236}">
                  <a16:creationId xmlns:a16="http://schemas.microsoft.com/office/drawing/2014/main" id="{A7C77295-4B3B-542D-E937-5A4E7D0E196C}"/>
                </a:ext>
              </a:extLst>
            </p:cNvPr>
            <p:cNvSpPr/>
            <p:nvPr/>
          </p:nvSpPr>
          <p:spPr>
            <a:xfrm>
              <a:off x="8957952" y="3283968"/>
              <a:ext cx="18759" cy="21691"/>
            </a:xfrm>
            <a:custGeom>
              <a:avLst/>
              <a:gdLst>
                <a:gd name="connsiteX0" fmla="*/ 958 w 18759"/>
                <a:gd name="connsiteY0" fmla="*/ 2863 h 21691"/>
                <a:gd name="connsiteX1" fmla="*/ 0 w 18759"/>
                <a:gd name="connsiteY1" fmla="*/ 1602 h 21691"/>
                <a:gd name="connsiteX2" fmla="*/ 0 w 18759"/>
                <a:gd name="connsiteY2" fmla="*/ 1066 h 21691"/>
                <a:gd name="connsiteX3" fmla="*/ 16761 w 18759"/>
                <a:gd name="connsiteY3" fmla="*/ 1066 h 21691"/>
                <a:gd name="connsiteX4" fmla="*/ 17801 w 18759"/>
                <a:gd name="connsiteY4" fmla="*/ 0 h 21691"/>
                <a:gd name="connsiteX5" fmla="*/ 18299 w 18759"/>
                <a:gd name="connsiteY5" fmla="*/ 0 h 21691"/>
                <a:gd name="connsiteX6" fmla="*/ 18299 w 18759"/>
                <a:gd name="connsiteY6" fmla="*/ 4622 h 21691"/>
                <a:gd name="connsiteX7" fmla="*/ 17801 w 18759"/>
                <a:gd name="connsiteY7" fmla="*/ 4622 h 21691"/>
                <a:gd name="connsiteX8" fmla="*/ 16761 w 18759"/>
                <a:gd name="connsiteY8" fmla="*/ 3556 h 21691"/>
                <a:gd name="connsiteX9" fmla="*/ 3701 w 18759"/>
                <a:gd name="connsiteY9" fmla="*/ 3556 h 21691"/>
                <a:gd name="connsiteX10" fmla="*/ 3701 w 18759"/>
                <a:gd name="connsiteY10" fmla="*/ 9339 h 21691"/>
                <a:gd name="connsiteX11" fmla="*/ 12889 w 18759"/>
                <a:gd name="connsiteY11" fmla="*/ 9339 h 21691"/>
                <a:gd name="connsiteX12" fmla="*/ 13936 w 18759"/>
                <a:gd name="connsiteY12" fmla="*/ 8267 h 21691"/>
                <a:gd name="connsiteX13" fmla="*/ 14434 w 18759"/>
                <a:gd name="connsiteY13" fmla="*/ 8267 h 21691"/>
                <a:gd name="connsiteX14" fmla="*/ 14434 w 18759"/>
                <a:gd name="connsiteY14" fmla="*/ 12895 h 21691"/>
                <a:gd name="connsiteX15" fmla="*/ 13936 w 18759"/>
                <a:gd name="connsiteY15" fmla="*/ 12895 h 21691"/>
                <a:gd name="connsiteX16" fmla="*/ 12889 w 18759"/>
                <a:gd name="connsiteY16" fmla="*/ 11830 h 21691"/>
                <a:gd name="connsiteX17" fmla="*/ 3701 w 18759"/>
                <a:gd name="connsiteY17" fmla="*/ 11830 h 21691"/>
                <a:gd name="connsiteX18" fmla="*/ 3701 w 18759"/>
                <a:gd name="connsiteY18" fmla="*/ 18135 h 21691"/>
                <a:gd name="connsiteX19" fmla="*/ 17215 w 18759"/>
                <a:gd name="connsiteY19" fmla="*/ 18135 h 21691"/>
                <a:gd name="connsiteX20" fmla="*/ 18255 w 18759"/>
                <a:gd name="connsiteY20" fmla="*/ 17070 h 21691"/>
                <a:gd name="connsiteX21" fmla="*/ 18760 w 18759"/>
                <a:gd name="connsiteY21" fmla="*/ 17070 h 21691"/>
                <a:gd name="connsiteX22" fmla="*/ 18760 w 18759"/>
                <a:gd name="connsiteY22" fmla="*/ 21692 h 21691"/>
                <a:gd name="connsiteX23" fmla="*/ 18255 w 18759"/>
                <a:gd name="connsiteY23" fmla="*/ 21692 h 21691"/>
                <a:gd name="connsiteX24" fmla="*/ 17215 w 18759"/>
                <a:gd name="connsiteY24" fmla="*/ 20626 h 21691"/>
                <a:gd name="connsiteX25" fmla="*/ 0 w 18759"/>
                <a:gd name="connsiteY25" fmla="*/ 20626 h 21691"/>
                <a:gd name="connsiteX26" fmla="*/ 0 w 18759"/>
                <a:gd name="connsiteY26" fmla="*/ 20090 h 21691"/>
                <a:gd name="connsiteX27" fmla="*/ 958 w 18759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9" h="21691">
                  <a:moveTo>
                    <a:pt x="958" y="2863"/>
                  </a:moveTo>
                  <a:cubicBezTo>
                    <a:pt x="958" y="1841"/>
                    <a:pt x="795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01" y="3556"/>
                  </a:lnTo>
                  <a:lnTo>
                    <a:pt x="3701" y="9339"/>
                  </a:lnTo>
                  <a:lnTo>
                    <a:pt x="12889" y="9339"/>
                  </a:lnTo>
                  <a:cubicBezTo>
                    <a:pt x="13728" y="9339"/>
                    <a:pt x="13936" y="9024"/>
                    <a:pt x="13936" y="8267"/>
                  </a:cubicBezTo>
                  <a:lnTo>
                    <a:pt x="14434" y="8267"/>
                  </a:lnTo>
                  <a:lnTo>
                    <a:pt x="14434" y="12895"/>
                  </a:lnTo>
                  <a:lnTo>
                    <a:pt x="13936" y="12895"/>
                  </a:lnTo>
                  <a:cubicBezTo>
                    <a:pt x="13936" y="12139"/>
                    <a:pt x="13728" y="11830"/>
                    <a:pt x="12889" y="11830"/>
                  </a:cubicBezTo>
                  <a:lnTo>
                    <a:pt x="3701" y="11830"/>
                  </a:lnTo>
                  <a:lnTo>
                    <a:pt x="3701" y="18135"/>
                  </a:lnTo>
                  <a:lnTo>
                    <a:pt x="17215" y="18135"/>
                  </a:lnTo>
                  <a:cubicBezTo>
                    <a:pt x="18047" y="18135"/>
                    <a:pt x="18255" y="17826"/>
                    <a:pt x="18255" y="17070"/>
                  </a:cubicBezTo>
                  <a:lnTo>
                    <a:pt x="18760" y="17070"/>
                  </a:lnTo>
                  <a:lnTo>
                    <a:pt x="18760" y="21692"/>
                  </a:lnTo>
                  <a:lnTo>
                    <a:pt x="18255" y="21692"/>
                  </a:lnTo>
                  <a:cubicBezTo>
                    <a:pt x="18255" y="20935"/>
                    <a:pt x="18047" y="20626"/>
                    <a:pt x="17215" y="20626"/>
                  </a:cubicBezTo>
                  <a:lnTo>
                    <a:pt x="0" y="20626"/>
                  </a:lnTo>
                  <a:lnTo>
                    <a:pt x="0" y="20090"/>
                  </a:lnTo>
                  <a:cubicBezTo>
                    <a:pt x="795" y="20090"/>
                    <a:pt x="958" y="19869"/>
                    <a:pt x="958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2" name="Freeform 89">
              <a:extLst>
                <a:ext uri="{FF2B5EF4-FFF2-40B4-BE49-F238E27FC236}">
                  <a16:creationId xmlns:a16="http://schemas.microsoft.com/office/drawing/2014/main" id="{530148DD-1E16-393B-3B8B-74E8C431C239}"/>
                </a:ext>
              </a:extLst>
            </p:cNvPr>
            <p:cNvSpPr/>
            <p:nvPr/>
          </p:nvSpPr>
          <p:spPr>
            <a:xfrm>
              <a:off x="8978364" y="3284794"/>
              <a:ext cx="18381" cy="20077"/>
            </a:xfrm>
            <a:custGeom>
              <a:avLst/>
              <a:gdLst>
                <a:gd name="connsiteX0" fmla="*/ 1621 w 18381"/>
                <a:gd name="connsiteY0" fmla="*/ 14226 h 20077"/>
                <a:gd name="connsiteX1" fmla="*/ 2119 w 18381"/>
                <a:gd name="connsiteY1" fmla="*/ 14358 h 20077"/>
                <a:gd name="connsiteX2" fmla="*/ 2037 w 18381"/>
                <a:gd name="connsiteY2" fmla="*/ 14932 h 20077"/>
                <a:gd name="connsiteX3" fmla="*/ 9730 w 18381"/>
                <a:gd name="connsiteY3" fmla="*/ 17606 h 20077"/>
                <a:gd name="connsiteX4" fmla="*/ 15802 w 18381"/>
                <a:gd name="connsiteY4" fmla="*/ 14453 h 20077"/>
                <a:gd name="connsiteX5" fmla="*/ 870 w 18381"/>
                <a:gd name="connsiteY5" fmla="*/ 6180 h 20077"/>
                <a:gd name="connsiteX6" fmla="*/ 8733 w 18381"/>
                <a:gd name="connsiteY6" fmla="*/ 0 h 20077"/>
                <a:gd name="connsiteX7" fmla="*/ 15966 w 18381"/>
                <a:gd name="connsiteY7" fmla="*/ 1595 h 20077"/>
                <a:gd name="connsiteX8" fmla="*/ 16635 w 18381"/>
                <a:gd name="connsiteY8" fmla="*/ 965 h 20077"/>
                <a:gd name="connsiteX9" fmla="*/ 17170 w 18381"/>
                <a:gd name="connsiteY9" fmla="*/ 1185 h 20077"/>
                <a:gd name="connsiteX10" fmla="*/ 15638 w 18381"/>
                <a:gd name="connsiteY10" fmla="*/ 5543 h 20077"/>
                <a:gd name="connsiteX11" fmla="*/ 15140 w 18381"/>
                <a:gd name="connsiteY11" fmla="*/ 5322 h 20077"/>
                <a:gd name="connsiteX12" fmla="*/ 15222 w 18381"/>
                <a:gd name="connsiteY12" fmla="*/ 4786 h 20077"/>
                <a:gd name="connsiteX13" fmla="*/ 8607 w 18381"/>
                <a:gd name="connsiteY13" fmla="*/ 2478 h 20077"/>
                <a:gd name="connsiteX14" fmla="*/ 3449 w 18381"/>
                <a:gd name="connsiteY14" fmla="*/ 5814 h 20077"/>
                <a:gd name="connsiteX15" fmla="*/ 18381 w 18381"/>
                <a:gd name="connsiteY15" fmla="*/ 13772 h 20077"/>
                <a:gd name="connsiteX16" fmla="*/ 9314 w 18381"/>
                <a:gd name="connsiteY16" fmla="*/ 20077 h 20077"/>
                <a:gd name="connsiteX17" fmla="*/ 1249 w 18381"/>
                <a:gd name="connsiteY17" fmla="*/ 18186 h 20077"/>
                <a:gd name="connsiteX18" fmla="*/ 498 w 18381"/>
                <a:gd name="connsiteY18" fmla="*/ 18854 h 20077"/>
                <a:gd name="connsiteX19" fmla="*/ 0 w 18381"/>
                <a:gd name="connsiteY19" fmla="*/ 18678 h 2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381" h="20077">
                  <a:moveTo>
                    <a:pt x="1621" y="14226"/>
                  </a:moveTo>
                  <a:lnTo>
                    <a:pt x="2119" y="14358"/>
                  </a:lnTo>
                  <a:cubicBezTo>
                    <a:pt x="2075" y="14546"/>
                    <a:pt x="2043" y="14738"/>
                    <a:pt x="2037" y="14932"/>
                  </a:cubicBezTo>
                  <a:cubicBezTo>
                    <a:pt x="2037" y="15909"/>
                    <a:pt x="5738" y="17606"/>
                    <a:pt x="9730" y="17606"/>
                  </a:cubicBezTo>
                  <a:cubicBezTo>
                    <a:pt x="13475" y="17606"/>
                    <a:pt x="15802" y="16445"/>
                    <a:pt x="15802" y="14453"/>
                  </a:cubicBezTo>
                  <a:cubicBezTo>
                    <a:pt x="15802" y="8778"/>
                    <a:pt x="870" y="14409"/>
                    <a:pt x="870" y="6180"/>
                  </a:cubicBezTo>
                  <a:cubicBezTo>
                    <a:pt x="870" y="1690"/>
                    <a:pt x="4578" y="0"/>
                    <a:pt x="8733" y="0"/>
                  </a:cubicBezTo>
                  <a:cubicBezTo>
                    <a:pt x="13097" y="0"/>
                    <a:pt x="15304" y="1595"/>
                    <a:pt x="15966" y="1595"/>
                  </a:cubicBezTo>
                  <a:cubicBezTo>
                    <a:pt x="16218" y="1595"/>
                    <a:pt x="16382" y="1513"/>
                    <a:pt x="16635" y="965"/>
                  </a:cubicBezTo>
                  <a:lnTo>
                    <a:pt x="17170" y="1185"/>
                  </a:lnTo>
                  <a:lnTo>
                    <a:pt x="15638" y="5543"/>
                  </a:lnTo>
                  <a:lnTo>
                    <a:pt x="15140" y="5322"/>
                  </a:lnTo>
                  <a:cubicBezTo>
                    <a:pt x="15197" y="5149"/>
                    <a:pt x="15222" y="4968"/>
                    <a:pt x="15222" y="4786"/>
                  </a:cubicBezTo>
                  <a:cubicBezTo>
                    <a:pt x="15222" y="3853"/>
                    <a:pt x="11893" y="2478"/>
                    <a:pt x="8607" y="2478"/>
                  </a:cubicBezTo>
                  <a:cubicBezTo>
                    <a:pt x="4326" y="2478"/>
                    <a:pt x="3449" y="4168"/>
                    <a:pt x="3449" y="5814"/>
                  </a:cubicBezTo>
                  <a:cubicBezTo>
                    <a:pt x="3449" y="11104"/>
                    <a:pt x="18381" y="5770"/>
                    <a:pt x="18381" y="13772"/>
                  </a:cubicBezTo>
                  <a:cubicBezTo>
                    <a:pt x="18381" y="17952"/>
                    <a:pt x="15638" y="20077"/>
                    <a:pt x="9314" y="20077"/>
                  </a:cubicBezTo>
                  <a:cubicBezTo>
                    <a:pt x="5032" y="20077"/>
                    <a:pt x="2119" y="18186"/>
                    <a:pt x="1249" y="18186"/>
                  </a:cubicBezTo>
                  <a:cubicBezTo>
                    <a:pt x="877" y="18213"/>
                    <a:pt x="568" y="18487"/>
                    <a:pt x="498" y="18854"/>
                  </a:cubicBezTo>
                  <a:lnTo>
                    <a:pt x="0" y="18678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3" name="Freeform 90">
              <a:extLst>
                <a:ext uri="{FF2B5EF4-FFF2-40B4-BE49-F238E27FC236}">
                  <a16:creationId xmlns:a16="http://schemas.microsoft.com/office/drawing/2014/main" id="{79F50869-D7CA-1049-7667-376E66D5E94E}"/>
                </a:ext>
              </a:extLst>
            </p:cNvPr>
            <p:cNvSpPr/>
            <p:nvPr/>
          </p:nvSpPr>
          <p:spPr>
            <a:xfrm>
              <a:off x="9007793" y="3280960"/>
              <a:ext cx="24415" cy="23923"/>
            </a:xfrm>
            <a:custGeom>
              <a:avLst/>
              <a:gdLst>
                <a:gd name="connsiteX0" fmla="*/ 24416 w 24415"/>
                <a:gd name="connsiteY0" fmla="*/ 20103 h 23923"/>
                <a:gd name="connsiteX1" fmla="*/ 23873 w 24415"/>
                <a:gd name="connsiteY1" fmla="*/ 20500 h 23923"/>
                <a:gd name="connsiteX2" fmla="*/ 23243 w 24415"/>
                <a:gd name="connsiteY2" fmla="*/ 20191 h 23923"/>
                <a:gd name="connsiteX3" fmla="*/ 13097 w 24415"/>
                <a:gd name="connsiteY3" fmla="*/ 23924 h 23923"/>
                <a:gd name="connsiteX4" fmla="*/ 0 w 24415"/>
                <a:gd name="connsiteY4" fmla="*/ 11388 h 23923"/>
                <a:gd name="connsiteX5" fmla="*/ 12933 w 24415"/>
                <a:gd name="connsiteY5" fmla="*/ 0 h 23923"/>
                <a:gd name="connsiteX6" fmla="*/ 19459 w 24415"/>
                <a:gd name="connsiteY6" fmla="*/ 1204 h 23923"/>
                <a:gd name="connsiteX7" fmla="*/ 22492 w 24415"/>
                <a:gd name="connsiteY7" fmla="*/ 2402 h 23923"/>
                <a:gd name="connsiteX8" fmla="*/ 23123 w 24415"/>
                <a:gd name="connsiteY8" fmla="*/ 1999 h 23923"/>
                <a:gd name="connsiteX9" fmla="*/ 23621 w 24415"/>
                <a:gd name="connsiteY9" fmla="*/ 2358 h 23923"/>
                <a:gd name="connsiteX10" fmla="*/ 21049 w 24415"/>
                <a:gd name="connsiteY10" fmla="*/ 7119 h 23923"/>
                <a:gd name="connsiteX11" fmla="*/ 20506 w 24415"/>
                <a:gd name="connsiteY11" fmla="*/ 6848 h 23923"/>
                <a:gd name="connsiteX12" fmla="*/ 20714 w 24415"/>
                <a:gd name="connsiteY12" fmla="*/ 6268 h 23923"/>
                <a:gd name="connsiteX13" fmla="*/ 12731 w 24415"/>
                <a:gd name="connsiteY13" fmla="*/ 3027 h 23923"/>
                <a:gd name="connsiteX14" fmla="*/ 3418 w 24415"/>
                <a:gd name="connsiteY14" fmla="*/ 11855 h 23923"/>
                <a:gd name="connsiteX15" fmla="*/ 13507 w 24415"/>
                <a:gd name="connsiteY15" fmla="*/ 20929 h 23923"/>
                <a:gd name="connsiteX16" fmla="*/ 21036 w 24415"/>
                <a:gd name="connsiteY16" fmla="*/ 16836 h 23923"/>
                <a:gd name="connsiteX17" fmla="*/ 20828 w 24415"/>
                <a:gd name="connsiteY17" fmla="*/ 16206 h 23923"/>
                <a:gd name="connsiteX18" fmla="*/ 21370 w 24415"/>
                <a:gd name="connsiteY18" fmla="*/ 15853 h 2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15" h="23923">
                  <a:moveTo>
                    <a:pt x="24416" y="20103"/>
                  </a:moveTo>
                  <a:lnTo>
                    <a:pt x="23873" y="20500"/>
                  </a:lnTo>
                  <a:cubicBezTo>
                    <a:pt x="23728" y="20295"/>
                    <a:pt x="23495" y="20178"/>
                    <a:pt x="23243" y="20191"/>
                  </a:cubicBezTo>
                  <a:cubicBezTo>
                    <a:pt x="22663" y="20191"/>
                    <a:pt x="20040" y="23924"/>
                    <a:pt x="13097" y="23924"/>
                  </a:cubicBezTo>
                  <a:cubicBezTo>
                    <a:pt x="5322" y="23924"/>
                    <a:pt x="0" y="18545"/>
                    <a:pt x="0" y="11388"/>
                  </a:cubicBezTo>
                  <a:cubicBezTo>
                    <a:pt x="0" y="5379"/>
                    <a:pt x="4988" y="0"/>
                    <a:pt x="12933" y="0"/>
                  </a:cubicBezTo>
                  <a:cubicBezTo>
                    <a:pt x="15165" y="17"/>
                    <a:pt x="17372" y="425"/>
                    <a:pt x="19459" y="1204"/>
                  </a:cubicBezTo>
                  <a:cubicBezTo>
                    <a:pt x="21080" y="1778"/>
                    <a:pt x="22038" y="2402"/>
                    <a:pt x="22492" y="2402"/>
                  </a:cubicBezTo>
                  <a:cubicBezTo>
                    <a:pt x="22947" y="2402"/>
                    <a:pt x="22953" y="2226"/>
                    <a:pt x="23123" y="1999"/>
                  </a:cubicBezTo>
                  <a:lnTo>
                    <a:pt x="23621" y="2358"/>
                  </a:lnTo>
                  <a:lnTo>
                    <a:pt x="21049" y="7119"/>
                  </a:lnTo>
                  <a:lnTo>
                    <a:pt x="20506" y="6848"/>
                  </a:lnTo>
                  <a:cubicBezTo>
                    <a:pt x="20632" y="6680"/>
                    <a:pt x="20708" y="6478"/>
                    <a:pt x="20714" y="6268"/>
                  </a:cubicBezTo>
                  <a:cubicBezTo>
                    <a:pt x="20714" y="5291"/>
                    <a:pt x="17139" y="3027"/>
                    <a:pt x="12731" y="3027"/>
                  </a:cubicBezTo>
                  <a:cubicBezTo>
                    <a:pt x="8324" y="3027"/>
                    <a:pt x="3418" y="5694"/>
                    <a:pt x="3418" y="11855"/>
                  </a:cubicBezTo>
                  <a:cubicBezTo>
                    <a:pt x="3418" y="17234"/>
                    <a:pt x="8361" y="20929"/>
                    <a:pt x="13507" y="20929"/>
                  </a:cubicBezTo>
                  <a:cubicBezTo>
                    <a:pt x="17461" y="20929"/>
                    <a:pt x="21036" y="18034"/>
                    <a:pt x="21036" y="16836"/>
                  </a:cubicBezTo>
                  <a:cubicBezTo>
                    <a:pt x="21017" y="16612"/>
                    <a:pt x="20948" y="16396"/>
                    <a:pt x="20828" y="16206"/>
                  </a:cubicBezTo>
                  <a:lnTo>
                    <a:pt x="21370" y="15853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4" name="Freeform 91">
              <a:extLst>
                <a:ext uri="{FF2B5EF4-FFF2-40B4-BE49-F238E27FC236}">
                  <a16:creationId xmlns:a16="http://schemas.microsoft.com/office/drawing/2014/main" id="{66EC30C2-7C25-01FD-5270-301A17EC0D4F}"/>
                </a:ext>
              </a:extLst>
            </p:cNvPr>
            <p:cNvSpPr/>
            <p:nvPr/>
          </p:nvSpPr>
          <p:spPr>
            <a:xfrm>
              <a:off x="9036566" y="3285033"/>
              <a:ext cx="4653" cy="19604"/>
            </a:xfrm>
            <a:custGeom>
              <a:avLst/>
              <a:gdLst>
                <a:gd name="connsiteX0" fmla="*/ 0 w 4653"/>
                <a:gd name="connsiteY0" fmla="*/ 19586 h 19604"/>
                <a:gd name="connsiteX1" fmla="*/ 0 w 4653"/>
                <a:gd name="connsiteY1" fmla="*/ 19050 h 19604"/>
                <a:gd name="connsiteX2" fmla="*/ 1040 w 4653"/>
                <a:gd name="connsiteY2" fmla="*/ 17788 h 19604"/>
                <a:gd name="connsiteX3" fmla="*/ 1040 w 4653"/>
                <a:gd name="connsiteY3" fmla="*/ 1797 h 19604"/>
                <a:gd name="connsiteX4" fmla="*/ 0 w 4653"/>
                <a:gd name="connsiteY4" fmla="*/ 536 h 19604"/>
                <a:gd name="connsiteX5" fmla="*/ 0 w 4653"/>
                <a:gd name="connsiteY5" fmla="*/ 0 h 19604"/>
                <a:gd name="connsiteX6" fmla="*/ 4654 w 4653"/>
                <a:gd name="connsiteY6" fmla="*/ 0 h 19604"/>
                <a:gd name="connsiteX7" fmla="*/ 4654 w 4653"/>
                <a:gd name="connsiteY7" fmla="*/ 536 h 19604"/>
                <a:gd name="connsiteX8" fmla="*/ 3613 w 4653"/>
                <a:gd name="connsiteY8" fmla="*/ 1797 h 19604"/>
                <a:gd name="connsiteX9" fmla="*/ 3613 w 4653"/>
                <a:gd name="connsiteY9" fmla="*/ 17807 h 19604"/>
                <a:gd name="connsiteX10" fmla="*/ 4654 w 4653"/>
                <a:gd name="connsiteY10" fmla="*/ 19069 h 19604"/>
                <a:gd name="connsiteX11" fmla="*/ 4654 w 4653"/>
                <a:gd name="connsiteY11" fmla="*/ 19605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3" h="19604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040" y="18829"/>
                    <a:pt x="1040" y="17788"/>
                  </a:cubicBezTo>
                  <a:lnTo>
                    <a:pt x="1040" y="1797"/>
                  </a:lnTo>
                  <a:cubicBezTo>
                    <a:pt x="1040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4654" y="0"/>
                  </a:lnTo>
                  <a:lnTo>
                    <a:pt x="4654" y="536"/>
                  </a:lnTo>
                  <a:cubicBezTo>
                    <a:pt x="3783" y="536"/>
                    <a:pt x="3613" y="757"/>
                    <a:pt x="3613" y="1797"/>
                  </a:cubicBezTo>
                  <a:lnTo>
                    <a:pt x="3613" y="17807"/>
                  </a:lnTo>
                  <a:cubicBezTo>
                    <a:pt x="3613" y="18829"/>
                    <a:pt x="3783" y="19069"/>
                    <a:pt x="4654" y="19069"/>
                  </a:cubicBezTo>
                  <a:lnTo>
                    <a:pt x="4654" y="19605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5" name="Freeform 92">
              <a:extLst>
                <a:ext uri="{FF2B5EF4-FFF2-40B4-BE49-F238E27FC236}">
                  <a16:creationId xmlns:a16="http://schemas.microsoft.com/office/drawing/2014/main" id="{B59EC89C-A5E7-DD17-DA30-14211BFBF4F7}"/>
                </a:ext>
              </a:extLst>
            </p:cNvPr>
            <p:cNvSpPr/>
            <p:nvPr/>
          </p:nvSpPr>
          <p:spPr>
            <a:xfrm>
              <a:off x="9046415" y="3283968"/>
              <a:ext cx="18759" cy="21691"/>
            </a:xfrm>
            <a:custGeom>
              <a:avLst/>
              <a:gdLst>
                <a:gd name="connsiteX0" fmla="*/ 958 w 18759"/>
                <a:gd name="connsiteY0" fmla="*/ 2863 h 21691"/>
                <a:gd name="connsiteX1" fmla="*/ 0 w 18759"/>
                <a:gd name="connsiteY1" fmla="*/ 1602 h 21691"/>
                <a:gd name="connsiteX2" fmla="*/ 0 w 18759"/>
                <a:gd name="connsiteY2" fmla="*/ 1066 h 21691"/>
                <a:gd name="connsiteX3" fmla="*/ 16761 w 18759"/>
                <a:gd name="connsiteY3" fmla="*/ 1066 h 21691"/>
                <a:gd name="connsiteX4" fmla="*/ 17801 w 18759"/>
                <a:gd name="connsiteY4" fmla="*/ 0 h 21691"/>
                <a:gd name="connsiteX5" fmla="*/ 18299 w 18759"/>
                <a:gd name="connsiteY5" fmla="*/ 0 h 21691"/>
                <a:gd name="connsiteX6" fmla="*/ 18299 w 18759"/>
                <a:gd name="connsiteY6" fmla="*/ 4622 h 21691"/>
                <a:gd name="connsiteX7" fmla="*/ 17801 w 18759"/>
                <a:gd name="connsiteY7" fmla="*/ 4622 h 21691"/>
                <a:gd name="connsiteX8" fmla="*/ 16761 w 18759"/>
                <a:gd name="connsiteY8" fmla="*/ 3556 h 21691"/>
                <a:gd name="connsiteX9" fmla="*/ 3701 w 18759"/>
                <a:gd name="connsiteY9" fmla="*/ 3556 h 21691"/>
                <a:gd name="connsiteX10" fmla="*/ 3701 w 18759"/>
                <a:gd name="connsiteY10" fmla="*/ 9339 h 21691"/>
                <a:gd name="connsiteX11" fmla="*/ 12889 w 18759"/>
                <a:gd name="connsiteY11" fmla="*/ 9339 h 21691"/>
                <a:gd name="connsiteX12" fmla="*/ 13936 w 18759"/>
                <a:gd name="connsiteY12" fmla="*/ 8267 h 21691"/>
                <a:gd name="connsiteX13" fmla="*/ 14434 w 18759"/>
                <a:gd name="connsiteY13" fmla="*/ 8267 h 21691"/>
                <a:gd name="connsiteX14" fmla="*/ 14434 w 18759"/>
                <a:gd name="connsiteY14" fmla="*/ 12895 h 21691"/>
                <a:gd name="connsiteX15" fmla="*/ 13936 w 18759"/>
                <a:gd name="connsiteY15" fmla="*/ 12895 h 21691"/>
                <a:gd name="connsiteX16" fmla="*/ 12889 w 18759"/>
                <a:gd name="connsiteY16" fmla="*/ 11830 h 21691"/>
                <a:gd name="connsiteX17" fmla="*/ 3701 w 18759"/>
                <a:gd name="connsiteY17" fmla="*/ 11830 h 21691"/>
                <a:gd name="connsiteX18" fmla="*/ 3701 w 18759"/>
                <a:gd name="connsiteY18" fmla="*/ 18135 h 21691"/>
                <a:gd name="connsiteX19" fmla="*/ 17215 w 18759"/>
                <a:gd name="connsiteY19" fmla="*/ 18135 h 21691"/>
                <a:gd name="connsiteX20" fmla="*/ 18255 w 18759"/>
                <a:gd name="connsiteY20" fmla="*/ 17070 h 21691"/>
                <a:gd name="connsiteX21" fmla="*/ 18760 w 18759"/>
                <a:gd name="connsiteY21" fmla="*/ 17070 h 21691"/>
                <a:gd name="connsiteX22" fmla="*/ 18760 w 18759"/>
                <a:gd name="connsiteY22" fmla="*/ 21692 h 21691"/>
                <a:gd name="connsiteX23" fmla="*/ 18255 w 18759"/>
                <a:gd name="connsiteY23" fmla="*/ 21692 h 21691"/>
                <a:gd name="connsiteX24" fmla="*/ 17215 w 18759"/>
                <a:gd name="connsiteY24" fmla="*/ 20626 h 21691"/>
                <a:gd name="connsiteX25" fmla="*/ 0 w 18759"/>
                <a:gd name="connsiteY25" fmla="*/ 20626 h 21691"/>
                <a:gd name="connsiteX26" fmla="*/ 0 w 18759"/>
                <a:gd name="connsiteY26" fmla="*/ 20090 h 21691"/>
                <a:gd name="connsiteX27" fmla="*/ 958 w 18759"/>
                <a:gd name="connsiteY27" fmla="*/ 18829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9" h="21691">
                  <a:moveTo>
                    <a:pt x="958" y="2863"/>
                  </a:moveTo>
                  <a:cubicBezTo>
                    <a:pt x="958" y="1841"/>
                    <a:pt x="795" y="1602"/>
                    <a:pt x="0" y="1602"/>
                  </a:cubicBezTo>
                  <a:lnTo>
                    <a:pt x="0" y="1066"/>
                  </a:lnTo>
                  <a:lnTo>
                    <a:pt x="16761" y="1066"/>
                  </a:lnTo>
                  <a:cubicBezTo>
                    <a:pt x="17593" y="1066"/>
                    <a:pt x="17801" y="750"/>
                    <a:pt x="17801" y="0"/>
                  </a:cubicBezTo>
                  <a:lnTo>
                    <a:pt x="18299" y="0"/>
                  </a:lnTo>
                  <a:lnTo>
                    <a:pt x="18299" y="4622"/>
                  </a:lnTo>
                  <a:lnTo>
                    <a:pt x="17801" y="4622"/>
                  </a:lnTo>
                  <a:cubicBezTo>
                    <a:pt x="17801" y="3865"/>
                    <a:pt x="17593" y="3556"/>
                    <a:pt x="16761" y="3556"/>
                  </a:cubicBezTo>
                  <a:lnTo>
                    <a:pt x="3701" y="3556"/>
                  </a:lnTo>
                  <a:lnTo>
                    <a:pt x="3701" y="9339"/>
                  </a:lnTo>
                  <a:lnTo>
                    <a:pt x="12889" y="9339"/>
                  </a:lnTo>
                  <a:cubicBezTo>
                    <a:pt x="13728" y="9339"/>
                    <a:pt x="13936" y="9024"/>
                    <a:pt x="13936" y="8267"/>
                  </a:cubicBezTo>
                  <a:lnTo>
                    <a:pt x="14434" y="8267"/>
                  </a:lnTo>
                  <a:lnTo>
                    <a:pt x="14434" y="12895"/>
                  </a:lnTo>
                  <a:lnTo>
                    <a:pt x="13936" y="12895"/>
                  </a:lnTo>
                  <a:cubicBezTo>
                    <a:pt x="13936" y="12139"/>
                    <a:pt x="13728" y="11830"/>
                    <a:pt x="12889" y="11830"/>
                  </a:cubicBezTo>
                  <a:lnTo>
                    <a:pt x="3701" y="11830"/>
                  </a:lnTo>
                  <a:lnTo>
                    <a:pt x="3701" y="18135"/>
                  </a:lnTo>
                  <a:lnTo>
                    <a:pt x="17215" y="18135"/>
                  </a:lnTo>
                  <a:cubicBezTo>
                    <a:pt x="18047" y="18135"/>
                    <a:pt x="18255" y="17826"/>
                    <a:pt x="18255" y="17070"/>
                  </a:cubicBezTo>
                  <a:lnTo>
                    <a:pt x="18760" y="17070"/>
                  </a:lnTo>
                  <a:lnTo>
                    <a:pt x="18760" y="21692"/>
                  </a:lnTo>
                  <a:lnTo>
                    <a:pt x="18255" y="21692"/>
                  </a:lnTo>
                  <a:cubicBezTo>
                    <a:pt x="18255" y="20935"/>
                    <a:pt x="18047" y="20626"/>
                    <a:pt x="17215" y="20626"/>
                  </a:cubicBezTo>
                  <a:lnTo>
                    <a:pt x="0" y="20626"/>
                  </a:lnTo>
                  <a:lnTo>
                    <a:pt x="0" y="20090"/>
                  </a:lnTo>
                  <a:cubicBezTo>
                    <a:pt x="795" y="20090"/>
                    <a:pt x="958" y="19869"/>
                    <a:pt x="958" y="18829"/>
                  </a:cubicBez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6" name="Freeform 93">
              <a:extLst>
                <a:ext uri="{FF2B5EF4-FFF2-40B4-BE49-F238E27FC236}">
                  <a16:creationId xmlns:a16="http://schemas.microsoft.com/office/drawing/2014/main" id="{471F54B7-5FC7-10DA-F16B-194E9805E6F0}"/>
                </a:ext>
              </a:extLst>
            </p:cNvPr>
            <p:cNvSpPr/>
            <p:nvPr/>
          </p:nvSpPr>
          <p:spPr>
            <a:xfrm>
              <a:off x="9068410" y="3285033"/>
              <a:ext cx="20121" cy="19617"/>
            </a:xfrm>
            <a:custGeom>
              <a:avLst/>
              <a:gdLst>
                <a:gd name="connsiteX0" fmla="*/ 0 w 20121"/>
                <a:gd name="connsiteY0" fmla="*/ 19586 h 19617"/>
                <a:gd name="connsiteX1" fmla="*/ 0 w 20121"/>
                <a:gd name="connsiteY1" fmla="*/ 19050 h 19617"/>
                <a:gd name="connsiteX2" fmla="*/ 1122 w 20121"/>
                <a:gd name="connsiteY2" fmla="*/ 17788 h 19617"/>
                <a:gd name="connsiteX3" fmla="*/ 1122 w 20121"/>
                <a:gd name="connsiteY3" fmla="*/ 1797 h 19617"/>
                <a:gd name="connsiteX4" fmla="*/ 0 w 20121"/>
                <a:gd name="connsiteY4" fmla="*/ 536 h 19617"/>
                <a:gd name="connsiteX5" fmla="*/ 0 w 20121"/>
                <a:gd name="connsiteY5" fmla="*/ 0 h 19617"/>
                <a:gd name="connsiteX6" fmla="*/ 6072 w 20121"/>
                <a:gd name="connsiteY6" fmla="*/ 0 h 19617"/>
                <a:gd name="connsiteX7" fmla="*/ 6072 w 20121"/>
                <a:gd name="connsiteY7" fmla="*/ 536 h 19617"/>
                <a:gd name="connsiteX8" fmla="*/ 4944 w 20121"/>
                <a:gd name="connsiteY8" fmla="*/ 933 h 19617"/>
                <a:gd name="connsiteX9" fmla="*/ 5404 w 20121"/>
                <a:gd name="connsiteY9" fmla="*/ 1690 h 19617"/>
                <a:gd name="connsiteX10" fmla="*/ 16672 w 20121"/>
                <a:gd name="connsiteY10" fmla="*/ 15518 h 19617"/>
                <a:gd name="connsiteX11" fmla="*/ 16672 w 20121"/>
                <a:gd name="connsiteY11" fmla="*/ 1797 h 19617"/>
                <a:gd name="connsiteX12" fmla="*/ 15550 w 20121"/>
                <a:gd name="connsiteY12" fmla="*/ 536 h 19617"/>
                <a:gd name="connsiteX13" fmla="*/ 15550 w 20121"/>
                <a:gd name="connsiteY13" fmla="*/ 0 h 19617"/>
                <a:gd name="connsiteX14" fmla="*/ 20122 w 20121"/>
                <a:gd name="connsiteY14" fmla="*/ 0 h 19617"/>
                <a:gd name="connsiteX15" fmla="*/ 20122 w 20121"/>
                <a:gd name="connsiteY15" fmla="*/ 536 h 19617"/>
                <a:gd name="connsiteX16" fmla="*/ 18999 w 20121"/>
                <a:gd name="connsiteY16" fmla="*/ 1797 h 19617"/>
                <a:gd name="connsiteX17" fmla="*/ 18999 w 20121"/>
                <a:gd name="connsiteY17" fmla="*/ 17807 h 19617"/>
                <a:gd name="connsiteX18" fmla="*/ 20122 w 20121"/>
                <a:gd name="connsiteY18" fmla="*/ 19069 h 19617"/>
                <a:gd name="connsiteX19" fmla="*/ 20122 w 20121"/>
                <a:gd name="connsiteY19" fmla="*/ 19605 h 19617"/>
                <a:gd name="connsiteX20" fmla="*/ 14554 w 20121"/>
                <a:gd name="connsiteY20" fmla="*/ 19605 h 19617"/>
                <a:gd name="connsiteX21" fmla="*/ 14554 w 20121"/>
                <a:gd name="connsiteY21" fmla="*/ 19069 h 19617"/>
                <a:gd name="connsiteX22" fmla="*/ 15714 w 20121"/>
                <a:gd name="connsiteY22" fmla="*/ 18671 h 19617"/>
                <a:gd name="connsiteX23" fmla="*/ 15216 w 20121"/>
                <a:gd name="connsiteY23" fmla="*/ 17870 h 19617"/>
                <a:gd name="connsiteX24" fmla="*/ 3449 w 20121"/>
                <a:gd name="connsiteY24" fmla="*/ 3500 h 19617"/>
                <a:gd name="connsiteX25" fmla="*/ 3449 w 20121"/>
                <a:gd name="connsiteY25" fmla="*/ 17820 h 19617"/>
                <a:gd name="connsiteX26" fmla="*/ 4572 w 20121"/>
                <a:gd name="connsiteY26" fmla="*/ 19081 h 19617"/>
                <a:gd name="connsiteX27" fmla="*/ 4572 w 20121"/>
                <a:gd name="connsiteY27" fmla="*/ 19617 h 1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21" h="19617">
                  <a:moveTo>
                    <a:pt x="0" y="19586"/>
                  </a:moveTo>
                  <a:lnTo>
                    <a:pt x="0" y="19050"/>
                  </a:lnTo>
                  <a:cubicBezTo>
                    <a:pt x="870" y="19050"/>
                    <a:pt x="1122" y="18829"/>
                    <a:pt x="1122" y="17788"/>
                  </a:cubicBezTo>
                  <a:lnTo>
                    <a:pt x="1122" y="1797"/>
                  </a:lnTo>
                  <a:cubicBezTo>
                    <a:pt x="1122" y="776"/>
                    <a:pt x="870" y="536"/>
                    <a:pt x="0" y="536"/>
                  </a:cubicBezTo>
                  <a:lnTo>
                    <a:pt x="0" y="0"/>
                  </a:lnTo>
                  <a:lnTo>
                    <a:pt x="6072" y="0"/>
                  </a:lnTo>
                  <a:lnTo>
                    <a:pt x="6072" y="536"/>
                  </a:lnTo>
                  <a:cubicBezTo>
                    <a:pt x="5196" y="536"/>
                    <a:pt x="4944" y="713"/>
                    <a:pt x="4944" y="933"/>
                  </a:cubicBezTo>
                  <a:cubicBezTo>
                    <a:pt x="4944" y="1154"/>
                    <a:pt x="5114" y="1331"/>
                    <a:pt x="5404" y="1690"/>
                  </a:cubicBezTo>
                  <a:lnTo>
                    <a:pt x="16672" y="15518"/>
                  </a:lnTo>
                  <a:lnTo>
                    <a:pt x="16672" y="1797"/>
                  </a:lnTo>
                  <a:cubicBezTo>
                    <a:pt x="16672" y="776"/>
                    <a:pt x="16426" y="536"/>
                    <a:pt x="15550" y="536"/>
                  </a:cubicBezTo>
                  <a:lnTo>
                    <a:pt x="15550" y="0"/>
                  </a:lnTo>
                  <a:lnTo>
                    <a:pt x="20122" y="0"/>
                  </a:lnTo>
                  <a:lnTo>
                    <a:pt x="20122" y="536"/>
                  </a:lnTo>
                  <a:cubicBezTo>
                    <a:pt x="19251" y="536"/>
                    <a:pt x="18999" y="757"/>
                    <a:pt x="18999" y="1797"/>
                  </a:cubicBezTo>
                  <a:lnTo>
                    <a:pt x="18999" y="17807"/>
                  </a:lnTo>
                  <a:cubicBezTo>
                    <a:pt x="18999" y="18829"/>
                    <a:pt x="19251" y="19069"/>
                    <a:pt x="20122" y="19069"/>
                  </a:cubicBezTo>
                  <a:lnTo>
                    <a:pt x="20122" y="19605"/>
                  </a:lnTo>
                  <a:lnTo>
                    <a:pt x="14554" y="19605"/>
                  </a:lnTo>
                  <a:lnTo>
                    <a:pt x="14554" y="19069"/>
                  </a:lnTo>
                  <a:cubicBezTo>
                    <a:pt x="15632" y="19069"/>
                    <a:pt x="15714" y="18936"/>
                    <a:pt x="15714" y="18671"/>
                  </a:cubicBezTo>
                  <a:cubicBezTo>
                    <a:pt x="15714" y="18406"/>
                    <a:pt x="15506" y="18224"/>
                    <a:pt x="15216" y="17870"/>
                  </a:cubicBezTo>
                  <a:lnTo>
                    <a:pt x="3449" y="3500"/>
                  </a:lnTo>
                  <a:lnTo>
                    <a:pt x="3449" y="17820"/>
                  </a:lnTo>
                  <a:cubicBezTo>
                    <a:pt x="3449" y="18842"/>
                    <a:pt x="3701" y="19081"/>
                    <a:pt x="4572" y="19081"/>
                  </a:cubicBezTo>
                  <a:lnTo>
                    <a:pt x="4572" y="19617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7" name="Freeform 94">
              <a:extLst>
                <a:ext uri="{FF2B5EF4-FFF2-40B4-BE49-F238E27FC236}">
                  <a16:creationId xmlns:a16="http://schemas.microsoft.com/office/drawing/2014/main" id="{520A5926-21C9-7E61-69AC-8733AAA07237}"/>
                </a:ext>
              </a:extLst>
            </p:cNvPr>
            <p:cNvSpPr/>
            <p:nvPr/>
          </p:nvSpPr>
          <p:spPr>
            <a:xfrm>
              <a:off x="9090026" y="3283987"/>
              <a:ext cx="18709" cy="20651"/>
            </a:xfrm>
            <a:custGeom>
              <a:avLst/>
              <a:gdLst>
                <a:gd name="connsiteX0" fmla="*/ 18709 w 18709"/>
                <a:gd name="connsiteY0" fmla="*/ 4622 h 20651"/>
                <a:gd name="connsiteX1" fmla="*/ 18211 w 18709"/>
                <a:gd name="connsiteY1" fmla="*/ 4622 h 20651"/>
                <a:gd name="connsiteX2" fmla="*/ 17171 w 18709"/>
                <a:gd name="connsiteY2" fmla="*/ 3556 h 20651"/>
                <a:gd name="connsiteX3" fmla="*/ 10726 w 18709"/>
                <a:gd name="connsiteY3" fmla="*/ 3556 h 20651"/>
                <a:gd name="connsiteX4" fmla="*/ 10726 w 18709"/>
                <a:gd name="connsiteY4" fmla="*/ 18854 h 20651"/>
                <a:gd name="connsiteX5" fmla="*/ 11767 w 18709"/>
                <a:gd name="connsiteY5" fmla="*/ 20115 h 20651"/>
                <a:gd name="connsiteX6" fmla="*/ 11767 w 18709"/>
                <a:gd name="connsiteY6" fmla="*/ 20651 h 20651"/>
                <a:gd name="connsiteX7" fmla="*/ 6943 w 18709"/>
                <a:gd name="connsiteY7" fmla="*/ 20651 h 20651"/>
                <a:gd name="connsiteX8" fmla="*/ 6943 w 18709"/>
                <a:gd name="connsiteY8" fmla="*/ 20115 h 20651"/>
                <a:gd name="connsiteX9" fmla="*/ 7983 w 18709"/>
                <a:gd name="connsiteY9" fmla="*/ 18854 h 20651"/>
                <a:gd name="connsiteX10" fmla="*/ 7983 w 18709"/>
                <a:gd name="connsiteY10" fmla="*/ 3556 h 20651"/>
                <a:gd name="connsiteX11" fmla="*/ 1539 w 18709"/>
                <a:gd name="connsiteY11" fmla="*/ 3556 h 20651"/>
                <a:gd name="connsiteX12" fmla="*/ 498 w 18709"/>
                <a:gd name="connsiteY12" fmla="*/ 4622 h 20651"/>
                <a:gd name="connsiteX13" fmla="*/ 0 w 18709"/>
                <a:gd name="connsiteY13" fmla="*/ 4622 h 20651"/>
                <a:gd name="connsiteX14" fmla="*/ 0 w 18709"/>
                <a:gd name="connsiteY14" fmla="*/ 0 h 20651"/>
                <a:gd name="connsiteX15" fmla="*/ 498 w 18709"/>
                <a:gd name="connsiteY15" fmla="*/ 0 h 20651"/>
                <a:gd name="connsiteX16" fmla="*/ 1539 w 18709"/>
                <a:gd name="connsiteY16" fmla="*/ 1066 h 20651"/>
                <a:gd name="connsiteX17" fmla="*/ 17171 w 18709"/>
                <a:gd name="connsiteY17" fmla="*/ 1066 h 20651"/>
                <a:gd name="connsiteX18" fmla="*/ 18211 w 18709"/>
                <a:gd name="connsiteY18" fmla="*/ 0 h 20651"/>
                <a:gd name="connsiteX19" fmla="*/ 18709 w 18709"/>
                <a:gd name="connsiteY19" fmla="*/ 0 h 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709" h="20651">
                  <a:moveTo>
                    <a:pt x="18709" y="4622"/>
                  </a:moveTo>
                  <a:lnTo>
                    <a:pt x="18211" y="4622"/>
                  </a:lnTo>
                  <a:cubicBezTo>
                    <a:pt x="18211" y="3865"/>
                    <a:pt x="18003" y="3556"/>
                    <a:pt x="17171" y="3556"/>
                  </a:cubicBezTo>
                  <a:lnTo>
                    <a:pt x="10726" y="3556"/>
                  </a:lnTo>
                  <a:lnTo>
                    <a:pt x="10726" y="18854"/>
                  </a:lnTo>
                  <a:cubicBezTo>
                    <a:pt x="10726" y="19876"/>
                    <a:pt x="10890" y="20115"/>
                    <a:pt x="11767" y="20115"/>
                  </a:cubicBezTo>
                  <a:lnTo>
                    <a:pt x="11767" y="20651"/>
                  </a:lnTo>
                  <a:lnTo>
                    <a:pt x="6943" y="20651"/>
                  </a:lnTo>
                  <a:lnTo>
                    <a:pt x="6943" y="20115"/>
                  </a:lnTo>
                  <a:cubicBezTo>
                    <a:pt x="7813" y="20115"/>
                    <a:pt x="7983" y="19895"/>
                    <a:pt x="7983" y="18854"/>
                  </a:cubicBezTo>
                  <a:lnTo>
                    <a:pt x="7983" y="3556"/>
                  </a:lnTo>
                  <a:lnTo>
                    <a:pt x="1539" y="3556"/>
                  </a:lnTo>
                  <a:cubicBezTo>
                    <a:pt x="706" y="3556"/>
                    <a:pt x="498" y="3865"/>
                    <a:pt x="498" y="4622"/>
                  </a:cubicBezTo>
                  <a:lnTo>
                    <a:pt x="0" y="4622"/>
                  </a:lnTo>
                  <a:lnTo>
                    <a:pt x="0" y="0"/>
                  </a:lnTo>
                  <a:lnTo>
                    <a:pt x="498" y="0"/>
                  </a:lnTo>
                  <a:cubicBezTo>
                    <a:pt x="498" y="750"/>
                    <a:pt x="706" y="1066"/>
                    <a:pt x="1539" y="1066"/>
                  </a:cubicBezTo>
                  <a:lnTo>
                    <a:pt x="17171" y="1066"/>
                  </a:lnTo>
                  <a:cubicBezTo>
                    <a:pt x="18003" y="1066"/>
                    <a:pt x="18211" y="750"/>
                    <a:pt x="18211" y="0"/>
                  </a:cubicBezTo>
                  <a:lnTo>
                    <a:pt x="18709" y="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8" name="Freeform 95">
              <a:extLst>
                <a:ext uri="{FF2B5EF4-FFF2-40B4-BE49-F238E27FC236}">
                  <a16:creationId xmlns:a16="http://schemas.microsoft.com/office/drawing/2014/main" id="{B3B8CB4D-D63B-70C7-6F37-B7BFA5CF8611}"/>
                </a:ext>
              </a:extLst>
            </p:cNvPr>
            <p:cNvSpPr/>
            <p:nvPr/>
          </p:nvSpPr>
          <p:spPr>
            <a:xfrm>
              <a:off x="9110771" y="3276514"/>
              <a:ext cx="7812" cy="28123"/>
            </a:xfrm>
            <a:custGeom>
              <a:avLst/>
              <a:gdLst>
                <a:gd name="connsiteX0" fmla="*/ 2119 w 7812"/>
                <a:gd name="connsiteY0" fmla="*/ 6135 h 28123"/>
                <a:gd name="connsiteX1" fmla="*/ 0 w 7812"/>
                <a:gd name="connsiteY1" fmla="*/ 6135 h 28123"/>
                <a:gd name="connsiteX2" fmla="*/ 4610 w 7812"/>
                <a:gd name="connsiteY2" fmla="*/ 0 h 28123"/>
                <a:gd name="connsiteX3" fmla="*/ 7813 w 7812"/>
                <a:gd name="connsiteY3" fmla="*/ 0 h 28123"/>
                <a:gd name="connsiteX4" fmla="*/ 227 w 7812"/>
                <a:gd name="connsiteY4" fmla="*/ 28105 h 28123"/>
                <a:gd name="connsiteX5" fmla="*/ 227 w 7812"/>
                <a:gd name="connsiteY5" fmla="*/ 27569 h 28123"/>
                <a:gd name="connsiteX6" fmla="*/ 1267 w 7812"/>
                <a:gd name="connsiteY6" fmla="*/ 26308 h 28123"/>
                <a:gd name="connsiteX7" fmla="*/ 1267 w 7812"/>
                <a:gd name="connsiteY7" fmla="*/ 10316 h 28123"/>
                <a:gd name="connsiteX8" fmla="*/ 227 w 7812"/>
                <a:gd name="connsiteY8" fmla="*/ 9055 h 28123"/>
                <a:gd name="connsiteX9" fmla="*/ 227 w 7812"/>
                <a:gd name="connsiteY9" fmla="*/ 8519 h 28123"/>
                <a:gd name="connsiteX10" fmla="*/ 4881 w 7812"/>
                <a:gd name="connsiteY10" fmla="*/ 8519 h 28123"/>
                <a:gd name="connsiteX11" fmla="*/ 4881 w 7812"/>
                <a:gd name="connsiteY11" fmla="*/ 9055 h 28123"/>
                <a:gd name="connsiteX12" fmla="*/ 3846 w 7812"/>
                <a:gd name="connsiteY12" fmla="*/ 10316 h 28123"/>
                <a:gd name="connsiteX13" fmla="*/ 3846 w 7812"/>
                <a:gd name="connsiteY13" fmla="*/ 26326 h 28123"/>
                <a:gd name="connsiteX14" fmla="*/ 4881 w 7812"/>
                <a:gd name="connsiteY14" fmla="*/ 27588 h 28123"/>
                <a:gd name="connsiteX15" fmla="*/ 4881 w 7812"/>
                <a:gd name="connsiteY15" fmla="*/ 28124 h 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2" h="28123">
                  <a:moveTo>
                    <a:pt x="2119" y="6135"/>
                  </a:moveTo>
                  <a:lnTo>
                    <a:pt x="0" y="6135"/>
                  </a:lnTo>
                  <a:lnTo>
                    <a:pt x="4610" y="0"/>
                  </a:lnTo>
                  <a:lnTo>
                    <a:pt x="7813" y="0"/>
                  </a:lnTo>
                  <a:close/>
                  <a:moveTo>
                    <a:pt x="227" y="28105"/>
                  </a:moveTo>
                  <a:lnTo>
                    <a:pt x="227" y="27569"/>
                  </a:lnTo>
                  <a:cubicBezTo>
                    <a:pt x="1097" y="27569"/>
                    <a:pt x="1267" y="27348"/>
                    <a:pt x="1267" y="26308"/>
                  </a:cubicBezTo>
                  <a:lnTo>
                    <a:pt x="1267" y="10316"/>
                  </a:lnTo>
                  <a:cubicBezTo>
                    <a:pt x="1267" y="9295"/>
                    <a:pt x="1097" y="9055"/>
                    <a:pt x="227" y="9055"/>
                  </a:cubicBezTo>
                  <a:lnTo>
                    <a:pt x="227" y="8519"/>
                  </a:lnTo>
                  <a:lnTo>
                    <a:pt x="4881" y="8519"/>
                  </a:lnTo>
                  <a:lnTo>
                    <a:pt x="4881" y="9055"/>
                  </a:lnTo>
                  <a:cubicBezTo>
                    <a:pt x="4010" y="9055"/>
                    <a:pt x="3846" y="9276"/>
                    <a:pt x="3846" y="10316"/>
                  </a:cubicBezTo>
                  <a:lnTo>
                    <a:pt x="3846" y="26326"/>
                  </a:lnTo>
                  <a:cubicBezTo>
                    <a:pt x="3846" y="27348"/>
                    <a:pt x="4010" y="27588"/>
                    <a:pt x="4881" y="27588"/>
                  </a:cubicBezTo>
                  <a:lnTo>
                    <a:pt x="4881" y="28124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9" name="Freeform 96">
              <a:extLst>
                <a:ext uri="{FF2B5EF4-FFF2-40B4-BE49-F238E27FC236}">
                  <a16:creationId xmlns:a16="http://schemas.microsoft.com/office/drawing/2014/main" id="{AA0CFAEE-FA73-18C4-4E11-0478EE585665}"/>
                </a:ext>
              </a:extLst>
            </p:cNvPr>
            <p:cNvSpPr/>
            <p:nvPr/>
          </p:nvSpPr>
          <p:spPr>
            <a:xfrm>
              <a:off x="9120867" y="3283968"/>
              <a:ext cx="17466" cy="20670"/>
            </a:xfrm>
            <a:custGeom>
              <a:avLst/>
              <a:gdLst>
                <a:gd name="connsiteX0" fmla="*/ 17467 w 17466"/>
                <a:gd name="connsiteY0" fmla="*/ 4641 h 20670"/>
                <a:gd name="connsiteX1" fmla="*/ 16969 w 17466"/>
                <a:gd name="connsiteY1" fmla="*/ 4641 h 20670"/>
                <a:gd name="connsiteX2" fmla="*/ 15928 w 17466"/>
                <a:gd name="connsiteY2" fmla="*/ 3575 h 20670"/>
                <a:gd name="connsiteX3" fmla="*/ 3701 w 17466"/>
                <a:gd name="connsiteY3" fmla="*/ 3575 h 20670"/>
                <a:gd name="connsiteX4" fmla="*/ 3701 w 17466"/>
                <a:gd name="connsiteY4" fmla="*/ 9534 h 20670"/>
                <a:gd name="connsiteX5" fmla="*/ 11899 w 17466"/>
                <a:gd name="connsiteY5" fmla="*/ 9534 h 20670"/>
                <a:gd name="connsiteX6" fmla="*/ 12933 w 17466"/>
                <a:gd name="connsiteY6" fmla="*/ 8557 h 20670"/>
                <a:gd name="connsiteX7" fmla="*/ 13438 w 17466"/>
                <a:gd name="connsiteY7" fmla="*/ 8557 h 20670"/>
                <a:gd name="connsiteX8" fmla="*/ 13438 w 17466"/>
                <a:gd name="connsiteY8" fmla="*/ 12914 h 20670"/>
                <a:gd name="connsiteX9" fmla="*/ 12933 w 17466"/>
                <a:gd name="connsiteY9" fmla="*/ 12914 h 20670"/>
                <a:gd name="connsiteX10" fmla="*/ 11899 w 17466"/>
                <a:gd name="connsiteY10" fmla="*/ 12025 h 20670"/>
                <a:gd name="connsiteX11" fmla="*/ 3701 w 17466"/>
                <a:gd name="connsiteY11" fmla="*/ 12025 h 20670"/>
                <a:gd name="connsiteX12" fmla="*/ 3701 w 17466"/>
                <a:gd name="connsiteY12" fmla="*/ 18873 h 20670"/>
                <a:gd name="connsiteX13" fmla="*/ 4824 w 17466"/>
                <a:gd name="connsiteY13" fmla="*/ 20134 h 20670"/>
                <a:gd name="connsiteX14" fmla="*/ 4824 w 17466"/>
                <a:gd name="connsiteY14" fmla="*/ 20670 h 20670"/>
                <a:gd name="connsiteX15" fmla="*/ 0 w 17466"/>
                <a:gd name="connsiteY15" fmla="*/ 20670 h 20670"/>
                <a:gd name="connsiteX16" fmla="*/ 0 w 17466"/>
                <a:gd name="connsiteY16" fmla="*/ 20134 h 20670"/>
                <a:gd name="connsiteX17" fmla="*/ 1129 w 17466"/>
                <a:gd name="connsiteY17" fmla="*/ 18873 h 20670"/>
                <a:gd name="connsiteX18" fmla="*/ 1129 w 17466"/>
                <a:gd name="connsiteY18" fmla="*/ 2863 h 20670"/>
                <a:gd name="connsiteX19" fmla="*/ 88 w 17466"/>
                <a:gd name="connsiteY19" fmla="*/ 1602 h 20670"/>
                <a:gd name="connsiteX20" fmla="*/ 88 w 17466"/>
                <a:gd name="connsiteY20" fmla="*/ 1066 h 20670"/>
                <a:gd name="connsiteX21" fmla="*/ 15928 w 17466"/>
                <a:gd name="connsiteY21" fmla="*/ 1066 h 20670"/>
                <a:gd name="connsiteX22" fmla="*/ 16969 w 17466"/>
                <a:gd name="connsiteY22" fmla="*/ 0 h 20670"/>
                <a:gd name="connsiteX23" fmla="*/ 17467 w 17466"/>
                <a:gd name="connsiteY23" fmla="*/ 0 h 2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466" h="20670">
                  <a:moveTo>
                    <a:pt x="17467" y="4641"/>
                  </a:moveTo>
                  <a:lnTo>
                    <a:pt x="16969" y="4641"/>
                  </a:lnTo>
                  <a:cubicBezTo>
                    <a:pt x="16969" y="3884"/>
                    <a:pt x="16761" y="3575"/>
                    <a:pt x="15928" y="3575"/>
                  </a:cubicBezTo>
                  <a:lnTo>
                    <a:pt x="3701" y="3575"/>
                  </a:lnTo>
                  <a:lnTo>
                    <a:pt x="3701" y="9534"/>
                  </a:lnTo>
                  <a:lnTo>
                    <a:pt x="11899" y="9534"/>
                  </a:lnTo>
                  <a:cubicBezTo>
                    <a:pt x="12725" y="9534"/>
                    <a:pt x="12933" y="9225"/>
                    <a:pt x="12933" y="8557"/>
                  </a:cubicBezTo>
                  <a:lnTo>
                    <a:pt x="13438" y="8557"/>
                  </a:lnTo>
                  <a:lnTo>
                    <a:pt x="13438" y="12914"/>
                  </a:lnTo>
                  <a:lnTo>
                    <a:pt x="12933" y="12914"/>
                  </a:lnTo>
                  <a:cubicBezTo>
                    <a:pt x="12933" y="12334"/>
                    <a:pt x="12725" y="12025"/>
                    <a:pt x="11899" y="12025"/>
                  </a:cubicBezTo>
                  <a:lnTo>
                    <a:pt x="3701" y="12025"/>
                  </a:lnTo>
                  <a:lnTo>
                    <a:pt x="3701" y="18873"/>
                  </a:lnTo>
                  <a:cubicBezTo>
                    <a:pt x="3701" y="19895"/>
                    <a:pt x="3872" y="20134"/>
                    <a:pt x="4824" y="20134"/>
                  </a:cubicBezTo>
                  <a:lnTo>
                    <a:pt x="4824" y="20670"/>
                  </a:lnTo>
                  <a:lnTo>
                    <a:pt x="0" y="20670"/>
                  </a:lnTo>
                  <a:lnTo>
                    <a:pt x="0" y="20134"/>
                  </a:lnTo>
                  <a:cubicBezTo>
                    <a:pt x="958" y="20134"/>
                    <a:pt x="1129" y="19914"/>
                    <a:pt x="1129" y="18873"/>
                  </a:cubicBezTo>
                  <a:lnTo>
                    <a:pt x="1129" y="2863"/>
                  </a:lnTo>
                  <a:cubicBezTo>
                    <a:pt x="1129" y="1841"/>
                    <a:pt x="958" y="1602"/>
                    <a:pt x="88" y="1602"/>
                  </a:cubicBezTo>
                  <a:lnTo>
                    <a:pt x="88" y="1066"/>
                  </a:lnTo>
                  <a:lnTo>
                    <a:pt x="15928" y="1066"/>
                  </a:lnTo>
                  <a:cubicBezTo>
                    <a:pt x="16761" y="1066"/>
                    <a:pt x="16969" y="750"/>
                    <a:pt x="16969" y="0"/>
                  </a:cubicBezTo>
                  <a:lnTo>
                    <a:pt x="17467" y="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0" name="Freeform 97">
              <a:extLst>
                <a:ext uri="{FF2B5EF4-FFF2-40B4-BE49-F238E27FC236}">
                  <a16:creationId xmlns:a16="http://schemas.microsoft.com/office/drawing/2014/main" id="{006E5644-DE5E-8D00-2E21-554B1FA3EFC9}"/>
                </a:ext>
              </a:extLst>
            </p:cNvPr>
            <p:cNvSpPr/>
            <p:nvPr/>
          </p:nvSpPr>
          <p:spPr>
            <a:xfrm>
              <a:off x="9141323" y="3285033"/>
              <a:ext cx="4659" cy="19604"/>
            </a:xfrm>
            <a:custGeom>
              <a:avLst/>
              <a:gdLst>
                <a:gd name="connsiteX0" fmla="*/ 0 w 4659"/>
                <a:gd name="connsiteY0" fmla="*/ 19586 h 19604"/>
                <a:gd name="connsiteX1" fmla="*/ 0 w 4659"/>
                <a:gd name="connsiteY1" fmla="*/ 19050 h 19604"/>
                <a:gd name="connsiteX2" fmla="*/ 1040 w 4659"/>
                <a:gd name="connsiteY2" fmla="*/ 17788 h 19604"/>
                <a:gd name="connsiteX3" fmla="*/ 1040 w 4659"/>
                <a:gd name="connsiteY3" fmla="*/ 1797 h 19604"/>
                <a:gd name="connsiteX4" fmla="*/ 0 w 4659"/>
                <a:gd name="connsiteY4" fmla="*/ 536 h 19604"/>
                <a:gd name="connsiteX5" fmla="*/ 0 w 4659"/>
                <a:gd name="connsiteY5" fmla="*/ 0 h 19604"/>
                <a:gd name="connsiteX6" fmla="*/ 4660 w 4659"/>
                <a:gd name="connsiteY6" fmla="*/ 0 h 19604"/>
                <a:gd name="connsiteX7" fmla="*/ 4660 w 4659"/>
                <a:gd name="connsiteY7" fmla="*/ 536 h 19604"/>
                <a:gd name="connsiteX8" fmla="*/ 3619 w 4659"/>
                <a:gd name="connsiteY8" fmla="*/ 1797 h 19604"/>
                <a:gd name="connsiteX9" fmla="*/ 3619 w 4659"/>
                <a:gd name="connsiteY9" fmla="*/ 17807 h 19604"/>
                <a:gd name="connsiteX10" fmla="*/ 4660 w 4659"/>
                <a:gd name="connsiteY10" fmla="*/ 19069 h 19604"/>
                <a:gd name="connsiteX11" fmla="*/ 4660 w 4659"/>
                <a:gd name="connsiteY11" fmla="*/ 19605 h 1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9" h="19604">
                  <a:moveTo>
                    <a:pt x="0" y="19586"/>
                  </a:moveTo>
                  <a:lnTo>
                    <a:pt x="0" y="19050"/>
                  </a:lnTo>
                  <a:cubicBezTo>
                    <a:pt x="876" y="19050"/>
                    <a:pt x="1040" y="18829"/>
                    <a:pt x="1040" y="17788"/>
                  </a:cubicBezTo>
                  <a:lnTo>
                    <a:pt x="1040" y="1797"/>
                  </a:lnTo>
                  <a:cubicBezTo>
                    <a:pt x="1040" y="776"/>
                    <a:pt x="876" y="536"/>
                    <a:pt x="0" y="536"/>
                  </a:cubicBezTo>
                  <a:lnTo>
                    <a:pt x="0" y="0"/>
                  </a:lnTo>
                  <a:lnTo>
                    <a:pt x="4660" y="0"/>
                  </a:lnTo>
                  <a:lnTo>
                    <a:pt x="4660" y="536"/>
                  </a:lnTo>
                  <a:cubicBezTo>
                    <a:pt x="3783" y="536"/>
                    <a:pt x="3619" y="757"/>
                    <a:pt x="3619" y="1797"/>
                  </a:cubicBezTo>
                  <a:lnTo>
                    <a:pt x="3619" y="17807"/>
                  </a:lnTo>
                  <a:cubicBezTo>
                    <a:pt x="3619" y="18829"/>
                    <a:pt x="3783" y="19069"/>
                    <a:pt x="4660" y="19069"/>
                  </a:cubicBezTo>
                  <a:lnTo>
                    <a:pt x="4660" y="19605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1" name="Freeform 98">
              <a:extLst>
                <a:ext uri="{FF2B5EF4-FFF2-40B4-BE49-F238E27FC236}">
                  <a16:creationId xmlns:a16="http://schemas.microsoft.com/office/drawing/2014/main" id="{C04E7F42-F9AA-668B-ADCE-EEAFCEDE75A5}"/>
                </a:ext>
              </a:extLst>
            </p:cNvPr>
            <p:cNvSpPr/>
            <p:nvPr/>
          </p:nvSpPr>
          <p:spPr>
            <a:xfrm>
              <a:off x="9149085" y="3284787"/>
              <a:ext cx="19995" cy="20096"/>
            </a:xfrm>
            <a:custGeom>
              <a:avLst/>
              <a:gdLst>
                <a:gd name="connsiteX0" fmla="*/ 17019 w 19995"/>
                <a:gd name="connsiteY0" fmla="*/ 6047 h 20096"/>
                <a:gd name="connsiteX1" fmla="*/ 16521 w 19995"/>
                <a:gd name="connsiteY1" fmla="*/ 5783 h 20096"/>
                <a:gd name="connsiteX2" fmla="*/ 16603 w 19995"/>
                <a:gd name="connsiteY2" fmla="*/ 5026 h 20096"/>
                <a:gd name="connsiteX3" fmla="*/ 10404 w 19995"/>
                <a:gd name="connsiteY3" fmla="*/ 2504 h 20096"/>
                <a:gd name="connsiteX4" fmla="*/ 2756 w 19995"/>
                <a:gd name="connsiteY4" fmla="*/ 10108 h 20096"/>
                <a:gd name="connsiteX5" fmla="*/ 9496 w 19995"/>
                <a:gd name="connsiteY5" fmla="*/ 17342 h 20096"/>
                <a:gd name="connsiteX6" fmla="*/ 10020 w 19995"/>
                <a:gd name="connsiteY6" fmla="*/ 17341 h 20096"/>
                <a:gd name="connsiteX7" fmla="*/ 16836 w 19995"/>
                <a:gd name="connsiteY7" fmla="*/ 14321 h 20096"/>
                <a:gd name="connsiteX8" fmla="*/ 16672 w 19995"/>
                <a:gd name="connsiteY8" fmla="*/ 13431 h 20096"/>
                <a:gd name="connsiteX9" fmla="*/ 17088 w 19995"/>
                <a:gd name="connsiteY9" fmla="*/ 13160 h 20096"/>
                <a:gd name="connsiteX10" fmla="*/ 19995 w 19995"/>
                <a:gd name="connsiteY10" fmla="*/ 17253 h 20096"/>
                <a:gd name="connsiteX11" fmla="*/ 19541 w 19995"/>
                <a:gd name="connsiteY11" fmla="*/ 17612 h 20096"/>
                <a:gd name="connsiteX12" fmla="*/ 18753 w 19995"/>
                <a:gd name="connsiteY12" fmla="*/ 17209 h 20096"/>
                <a:gd name="connsiteX13" fmla="*/ 10146 w 19995"/>
                <a:gd name="connsiteY13" fmla="*/ 20097 h 20096"/>
                <a:gd name="connsiteX14" fmla="*/ 0 w 19995"/>
                <a:gd name="connsiteY14" fmla="*/ 10096 h 20096"/>
                <a:gd name="connsiteX15" fmla="*/ 10310 w 19995"/>
                <a:gd name="connsiteY15" fmla="*/ 7 h 20096"/>
                <a:gd name="connsiteX16" fmla="*/ 15676 w 19995"/>
                <a:gd name="connsiteY16" fmla="*/ 940 h 20096"/>
                <a:gd name="connsiteX17" fmla="*/ 17877 w 19995"/>
                <a:gd name="connsiteY17" fmla="*/ 1785 h 20096"/>
                <a:gd name="connsiteX18" fmla="*/ 18545 w 19995"/>
                <a:gd name="connsiteY18" fmla="*/ 1293 h 20096"/>
                <a:gd name="connsiteX19" fmla="*/ 19043 w 19995"/>
                <a:gd name="connsiteY19" fmla="*/ 1470 h 2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995" h="20096">
                  <a:moveTo>
                    <a:pt x="17019" y="6047"/>
                  </a:moveTo>
                  <a:lnTo>
                    <a:pt x="16521" y="5783"/>
                  </a:lnTo>
                  <a:cubicBezTo>
                    <a:pt x="16590" y="5536"/>
                    <a:pt x="16616" y="5281"/>
                    <a:pt x="16603" y="5026"/>
                  </a:cubicBezTo>
                  <a:cubicBezTo>
                    <a:pt x="16603" y="4313"/>
                    <a:pt x="13400" y="2504"/>
                    <a:pt x="10404" y="2504"/>
                  </a:cubicBezTo>
                  <a:cubicBezTo>
                    <a:pt x="5625" y="2504"/>
                    <a:pt x="2756" y="5972"/>
                    <a:pt x="2756" y="10108"/>
                  </a:cubicBezTo>
                  <a:cubicBezTo>
                    <a:pt x="2623" y="13968"/>
                    <a:pt x="5637" y="17207"/>
                    <a:pt x="9496" y="17342"/>
                  </a:cubicBezTo>
                  <a:cubicBezTo>
                    <a:pt x="9673" y="17348"/>
                    <a:pt x="9843" y="17348"/>
                    <a:pt x="10020" y="17341"/>
                  </a:cubicBezTo>
                  <a:cubicBezTo>
                    <a:pt x="14383" y="17341"/>
                    <a:pt x="16836" y="15077"/>
                    <a:pt x="16836" y="14321"/>
                  </a:cubicBezTo>
                  <a:cubicBezTo>
                    <a:pt x="16830" y="14017"/>
                    <a:pt x="16773" y="13717"/>
                    <a:pt x="16672" y="13431"/>
                  </a:cubicBezTo>
                  <a:lnTo>
                    <a:pt x="17088" y="13160"/>
                  </a:lnTo>
                  <a:lnTo>
                    <a:pt x="19995" y="17253"/>
                  </a:lnTo>
                  <a:lnTo>
                    <a:pt x="19541" y="17612"/>
                  </a:lnTo>
                  <a:cubicBezTo>
                    <a:pt x="19125" y="17253"/>
                    <a:pt x="18911" y="17209"/>
                    <a:pt x="18753" y="17209"/>
                  </a:cubicBezTo>
                  <a:cubicBezTo>
                    <a:pt x="17751" y="17209"/>
                    <a:pt x="15424" y="20097"/>
                    <a:pt x="10146" y="20097"/>
                  </a:cubicBezTo>
                  <a:cubicBezTo>
                    <a:pt x="4471" y="20097"/>
                    <a:pt x="0" y="16496"/>
                    <a:pt x="0" y="10096"/>
                  </a:cubicBezTo>
                  <a:cubicBezTo>
                    <a:pt x="0" y="3695"/>
                    <a:pt x="4654" y="7"/>
                    <a:pt x="10310" y="7"/>
                  </a:cubicBezTo>
                  <a:cubicBezTo>
                    <a:pt x="12145" y="-51"/>
                    <a:pt x="13967" y="267"/>
                    <a:pt x="15676" y="940"/>
                  </a:cubicBezTo>
                  <a:cubicBezTo>
                    <a:pt x="16389" y="1280"/>
                    <a:pt x="17120" y="1562"/>
                    <a:pt x="17877" y="1785"/>
                  </a:cubicBezTo>
                  <a:cubicBezTo>
                    <a:pt x="18167" y="1747"/>
                    <a:pt x="18419" y="1561"/>
                    <a:pt x="18545" y="1293"/>
                  </a:cubicBezTo>
                  <a:lnTo>
                    <a:pt x="19043" y="147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2" name="Freeform 99">
              <a:extLst>
                <a:ext uri="{FF2B5EF4-FFF2-40B4-BE49-F238E27FC236}">
                  <a16:creationId xmlns:a16="http://schemas.microsoft.com/office/drawing/2014/main" id="{3EDA8061-147F-8BCC-F665-A9224040FE31}"/>
                </a:ext>
              </a:extLst>
            </p:cNvPr>
            <p:cNvSpPr/>
            <p:nvPr/>
          </p:nvSpPr>
          <p:spPr>
            <a:xfrm>
              <a:off x="9167845" y="3285046"/>
              <a:ext cx="21527" cy="19573"/>
            </a:xfrm>
            <a:custGeom>
              <a:avLst/>
              <a:gdLst>
                <a:gd name="connsiteX0" fmla="*/ 0 w 21527"/>
                <a:gd name="connsiteY0" fmla="*/ 19573 h 19573"/>
                <a:gd name="connsiteX1" fmla="*/ 0 w 21527"/>
                <a:gd name="connsiteY1" fmla="*/ 19037 h 19573"/>
                <a:gd name="connsiteX2" fmla="*/ 1330 w 21527"/>
                <a:gd name="connsiteY2" fmla="*/ 17927 h 19573"/>
                <a:gd name="connsiteX3" fmla="*/ 7901 w 21527"/>
                <a:gd name="connsiteY3" fmla="*/ 1829 h 19573"/>
                <a:gd name="connsiteX4" fmla="*/ 8109 w 21527"/>
                <a:gd name="connsiteY4" fmla="*/ 1072 h 19573"/>
                <a:gd name="connsiteX5" fmla="*/ 7069 w 21527"/>
                <a:gd name="connsiteY5" fmla="*/ 441 h 19573"/>
                <a:gd name="connsiteX6" fmla="*/ 7069 w 21527"/>
                <a:gd name="connsiteY6" fmla="*/ 0 h 19573"/>
                <a:gd name="connsiteX7" fmla="*/ 13803 w 21527"/>
                <a:gd name="connsiteY7" fmla="*/ 0 h 19573"/>
                <a:gd name="connsiteX8" fmla="*/ 13803 w 21527"/>
                <a:gd name="connsiteY8" fmla="*/ 536 h 19573"/>
                <a:gd name="connsiteX9" fmla="*/ 12845 w 21527"/>
                <a:gd name="connsiteY9" fmla="*/ 1066 h 19573"/>
                <a:gd name="connsiteX10" fmla="*/ 13141 w 21527"/>
                <a:gd name="connsiteY10" fmla="*/ 1955 h 19573"/>
                <a:gd name="connsiteX11" fmla="*/ 20267 w 21527"/>
                <a:gd name="connsiteY11" fmla="*/ 18148 h 19573"/>
                <a:gd name="connsiteX12" fmla="*/ 21528 w 21527"/>
                <a:gd name="connsiteY12" fmla="*/ 19037 h 19573"/>
                <a:gd name="connsiteX13" fmla="*/ 21528 w 21527"/>
                <a:gd name="connsiteY13" fmla="*/ 19573 h 19573"/>
                <a:gd name="connsiteX14" fmla="*/ 16288 w 21527"/>
                <a:gd name="connsiteY14" fmla="*/ 19573 h 19573"/>
                <a:gd name="connsiteX15" fmla="*/ 16288 w 21527"/>
                <a:gd name="connsiteY15" fmla="*/ 19037 h 19573"/>
                <a:gd name="connsiteX16" fmla="*/ 17549 w 21527"/>
                <a:gd name="connsiteY16" fmla="*/ 18507 h 19573"/>
                <a:gd name="connsiteX17" fmla="*/ 17297 w 21527"/>
                <a:gd name="connsiteY17" fmla="*/ 17530 h 19573"/>
                <a:gd name="connsiteX18" fmla="*/ 15594 w 21527"/>
                <a:gd name="connsiteY18" fmla="*/ 13791 h 19573"/>
                <a:gd name="connsiteX19" fmla="*/ 5505 w 21527"/>
                <a:gd name="connsiteY19" fmla="*/ 13791 h 19573"/>
                <a:gd name="connsiteX20" fmla="*/ 4092 w 21527"/>
                <a:gd name="connsiteY20" fmla="*/ 17171 h 19573"/>
                <a:gd name="connsiteX21" fmla="*/ 3550 w 21527"/>
                <a:gd name="connsiteY21" fmla="*/ 18507 h 19573"/>
                <a:gd name="connsiteX22" fmla="*/ 4673 w 21527"/>
                <a:gd name="connsiteY22" fmla="*/ 19037 h 19573"/>
                <a:gd name="connsiteX23" fmla="*/ 4673 w 21527"/>
                <a:gd name="connsiteY23" fmla="*/ 19573 h 19573"/>
                <a:gd name="connsiteX24" fmla="*/ 10354 w 21527"/>
                <a:gd name="connsiteY24" fmla="*/ 1961 h 19573"/>
                <a:gd name="connsiteX25" fmla="*/ 6444 w 21527"/>
                <a:gd name="connsiteY25" fmla="*/ 11300 h 19573"/>
                <a:gd name="connsiteX26" fmla="*/ 14554 w 21527"/>
                <a:gd name="connsiteY26" fmla="*/ 11300 h 1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527" h="19573">
                  <a:moveTo>
                    <a:pt x="0" y="19573"/>
                  </a:moveTo>
                  <a:lnTo>
                    <a:pt x="0" y="19037"/>
                  </a:lnTo>
                  <a:cubicBezTo>
                    <a:pt x="870" y="19037"/>
                    <a:pt x="1078" y="18596"/>
                    <a:pt x="1330" y="17927"/>
                  </a:cubicBezTo>
                  <a:lnTo>
                    <a:pt x="7901" y="1829"/>
                  </a:lnTo>
                  <a:cubicBezTo>
                    <a:pt x="8027" y="1595"/>
                    <a:pt x="8097" y="1336"/>
                    <a:pt x="8109" y="1072"/>
                  </a:cubicBezTo>
                  <a:cubicBezTo>
                    <a:pt x="8109" y="807"/>
                    <a:pt x="7819" y="498"/>
                    <a:pt x="7069" y="441"/>
                  </a:cubicBezTo>
                  <a:lnTo>
                    <a:pt x="7069" y="0"/>
                  </a:lnTo>
                  <a:lnTo>
                    <a:pt x="13803" y="0"/>
                  </a:lnTo>
                  <a:lnTo>
                    <a:pt x="13803" y="536"/>
                  </a:lnTo>
                  <a:cubicBezTo>
                    <a:pt x="13387" y="536"/>
                    <a:pt x="12845" y="668"/>
                    <a:pt x="12845" y="1066"/>
                  </a:cubicBezTo>
                  <a:cubicBezTo>
                    <a:pt x="12883" y="1378"/>
                    <a:pt x="12983" y="1680"/>
                    <a:pt x="13141" y="1955"/>
                  </a:cubicBezTo>
                  <a:lnTo>
                    <a:pt x="20267" y="18148"/>
                  </a:lnTo>
                  <a:cubicBezTo>
                    <a:pt x="20437" y="18697"/>
                    <a:pt x="20954" y="19062"/>
                    <a:pt x="21528" y="19037"/>
                  </a:cubicBezTo>
                  <a:lnTo>
                    <a:pt x="21528" y="19573"/>
                  </a:lnTo>
                  <a:lnTo>
                    <a:pt x="16288" y="19573"/>
                  </a:lnTo>
                  <a:lnTo>
                    <a:pt x="16288" y="19037"/>
                  </a:lnTo>
                  <a:cubicBezTo>
                    <a:pt x="17284" y="19037"/>
                    <a:pt x="17549" y="18860"/>
                    <a:pt x="17549" y="18507"/>
                  </a:cubicBezTo>
                  <a:cubicBezTo>
                    <a:pt x="17536" y="18167"/>
                    <a:pt x="17448" y="17834"/>
                    <a:pt x="17297" y="17530"/>
                  </a:cubicBezTo>
                  <a:lnTo>
                    <a:pt x="15594" y="13791"/>
                  </a:lnTo>
                  <a:lnTo>
                    <a:pt x="5505" y="13791"/>
                  </a:lnTo>
                  <a:lnTo>
                    <a:pt x="4092" y="17171"/>
                  </a:lnTo>
                  <a:cubicBezTo>
                    <a:pt x="3872" y="17597"/>
                    <a:pt x="3689" y="18045"/>
                    <a:pt x="3550" y="18507"/>
                  </a:cubicBezTo>
                  <a:cubicBezTo>
                    <a:pt x="3550" y="18860"/>
                    <a:pt x="3846" y="19037"/>
                    <a:pt x="4673" y="19037"/>
                  </a:cubicBezTo>
                  <a:lnTo>
                    <a:pt x="4673" y="19573"/>
                  </a:lnTo>
                  <a:close/>
                  <a:moveTo>
                    <a:pt x="10354" y="1961"/>
                  </a:moveTo>
                  <a:lnTo>
                    <a:pt x="6444" y="11300"/>
                  </a:lnTo>
                  <a:lnTo>
                    <a:pt x="14554" y="11300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3" name="Freeform 100">
              <a:extLst>
                <a:ext uri="{FF2B5EF4-FFF2-40B4-BE49-F238E27FC236}">
                  <a16:creationId xmlns:a16="http://schemas.microsoft.com/office/drawing/2014/main" id="{8C465C3A-AFEF-1AFD-D1D6-2EE2F5D045D9}"/>
                </a:ext>
              </a:extLst>
            </p:cNvPr>
            <p:cNvSpPr/>
            <p:nvPr/>
          </p:nvSpPr>
          <p:spPr>
            <a:xfrm>
              <a:off x="9189089" y="3284794"/>
              <a:ext cx="18381" cy="20077"/>
            </a:xfrm>
            <a:custGeom>
              <a:avLst/>
              <a:gdLst>
                <a:gd name="connsiteX0" fmla="*/ 1621 w 18381"/>
                <a:gd name="connsiteY0" fmla="*/ 14226 h 20077"/>
                <a:gd name="connsiteX1" fmla="*/ 2119 w 18381"/>
                <a:gd name="connsiteY1" fmla="*/ 14358 h 20077"/>
                <a:gd name="connsiteX2" fmla="*/ 2037 w 18381"/>
                <a:gd name="connsiteY2" fmla="*/ 14932 h 20077"/>
                <a:gd name="connsiteX3" fmla="*/ 9730 w 18381"/>
                <a:gd name="connsiteY3" fmla="*/ 17606 h 20077"/>
                <a:gd name="connsiteX4" fmla="*/ 15802 w 18381"/>
                <a:gd name="connsiteY4" fmla="*/ 14453 h 20077"/>
                <a:gd name="connsiteX5" fmla="*/ 870 w 18381"/>
                <a:gd name="connsiteY5" fmla="*/ 6180 h 20077"/>
                <a:gd name="connsiteX6" fmla="*/ 8733 w 18381"/>
                <a:gd name="connsiteY6" fmla="*/ 0 h 20077"/>
                <a:gd name="connsiteX7" fmla="*/ 15966 w 18381"/>
                <a:gd name="connsiteY7" fmla="*/ 1595 h 20077"/>
                <a:gd name="connsiteX8" fmla="*/ 16628 w 18381"/>
                <a:gd name="connsiteY8" fmla="*/ 965 h 20077"/>
                <a:gd name="connsiteX9" fmla="*/ 17170 w 18381"/>
                <a:gd name="connsiteY9" fmla="*/ 1185 h 20077"/>
                <a:gd name="connsiteX10" fmla="*/ 15632 w 18381"/>
                <a:gd name="connsiteY10" fmla="*/ 5543 h 20077"/>
                <a:gd name="connsiteX11" fmla="*/ 15134 w 18381"/>
                <a:gd name="connsiteY11" fmla="*/ 5322 h 20077"/>
                <a:gd name="connsiteX12" fmla="*/ 15216 w 18381"/>
                <a:gd name="connsiteY12" fmla="*/ 4786 h 20077"/>
                <a:gd name="connsiteX13" fmla="*/ 8607 w 18381"/>
                <a:gd name="connsiteY13" fmla="*/ 2478 h 20077"/>
                <a:gd name="connsiteX14" fmla="*/ 3449 w 18381"/>
                <a:gd name="connsiteY14" fmla="*/ 5814 h 20077"/>
                <a:gd name="connsiteX15" fmla="*/ 18381 w 18381"/>
                <a:gd name="connsiteY15" fmla="*/ 13772 h 20077"/>
                <a:gd name="connsiteX16" fmla="*/ 9313 w 18381"/>
                <a:gd name="connsiteY16" fmla="*/ 20077 h 20077"/>
                <a:gd name="connsiteX17" fmla="*/ 1242 w 18381"/>
                <a:gd name="connsiteY17" fmla="*/ 18186 h 20077"/>
                <a:gd name="connsiteX18" fmla="*/ 498 w 18381"/>
                <a:gd name="connsiteY18" fmla="*/ 18854 h 20077"/>
                <a:gd name="connsiteX19" fmla="*/ 0 w 18381"/>
                <a:gd name="connsiteY19" fmla="*/ 18678 h 2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381" h="20077">
                  <a:moveTo>
                    <a:pt x="1621" y="14226"/>
                  </a:moveTo>
                  <a:lnTo>
                    <a:pt x="2119" y="14358"/>
                  </a:lnTo>
                  <a:cubicBezTo>
                    <a:pt x="2075" y="14546"/>
                    <a:pt x="2043" y="14738"/>
                    <a:pt x="2037" y="14932"/>
                  </a:cubicBezTo>
                  <a:cubicBezTo>
                    <a:pt x="2037" y="15909"/>
                    <a:pt x="5738" y="17606"/>
                    <a:pt x="9730" y="17606"/>
                  </a:cubicBezTo>
                  <a:cubicBezTo>
                    <a:pt x="13469" y="17606"/>
                    <a:pt x="15802" y="16445"/>
                    <a:pt x="15802" y="14453"/>
                  </a:cubicBezTo>
                  <a:cubicBezTo>
                    <a:pt x="15802" y="8778"/>
                    <a:pt x="870" y="14409"/>
                    <a:pt x="870" y="6180"/>
                  </a:cubicBezTo>
                  <a:cubicBezTo>
                    <a:pt x="870" y="1690"/>
                    <a:pt x="4572" y="0"/>
                    <a:pt x="8733" y="0"/>
                  </a:cubicBezTo>
                  <a:cubicBezTo>
                    <a:pt x="13097" y="0"/>
                    <a:pt x="15304" y="1595"/>
                    <a:pt x="15966" y="1595"/>
                  </a:cubicBezTo>
                  <a:cubicBezTo>
                    <a:pt x="16218" y="1595"/>
                    <a:pt x="16382" y="1513"/>
                    <a:pt x="16628" y="965"/>
                  </a:cubicBezTo>
                  <a:lnTo>
                    <a:pt x="17170" y="1185"/>
                  </a:lnTo>
                  <a:lnTo>
                    <a:pt x="15632" y="5543"/>
                  </a:lnTo>
                  <a:lnTo>
                    <a:pt x="15134" y="5322"/>
                  </a:lnTo>
                  <a:cubicBezTo>
                    <a:pt x="15197" y="5150"/>
                    <a:pt x="15222" y="4968"/>
                    <a:pt x="15216" y="4786"/>
                  </a:cubicBezTo>
                  <a:cubicBezTo>
                    <a:pt x="15216" y="3853"/>
                    <a:pt x="11893" y="2478"/>
                    <a:pt x="8607" y="2478"/>
                  </a:cubicBezTo>
                  <a:cubicBezTo>
                    <a:pt x="4319" y="2478"/>
                    <a:pt x="3449" y="4168"/>
                    <a:pt x="3449" y="5814"/>
                  </a:cubicBezTo>
                  <a:cubicBezTo>
                    <a:pt x="3449" y="11104"/>
                    <a:pt x="18381" y="5770"/>
                    <a:pt x="18381" y="13772"/>
                  </a:cubicBezTo>
                  <a:cubicBezTo>
                    <a:pt x="18381" y="17952"/>
                    <a:pt x="15632" y="20077"/>
                    <a:pt x="9313" y="20077"/>
                  </a:cubicBezTo>
                  <a:cubicBezTo>
                    <a:pt x="5032" y="20077"/>
                    <a:pt x="2119" y="18186"/>
                    <a:pt x="1242" y="18186"/>
                  </a:cubicBezTo>
                  <a:cubicBezTo>
                    <a:pt x="870" y="18216"/>
                    <a:pt x="567" y="18490"/>
                    <a:pt x="498" y="18854"/>
                  </a:cubicBezTo>
                  <a:lnTo>
                    <a:pt x="0" y="18678"/>
                  </a:lnTo>
                  <a:close/>
                </a:path>
              </a:pathLst>
            </a:custGeom>
            <a:solidFill>
              <a:srgbClr val="1D1D1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4" name="Freeform 101">
              <a:extLst>
                <a:ext uri="{FF2B5EF4-FFF2-40B4-BE49-F238E27FC236}">
                  <a16:creationId xmlns:a16="http://schemas.microsoft.com/office/drawing/2014/main" id="{D691A287-C753-BA70-E11F-1AF33A93F0EE}"/>
                </a:ext>
              </a:extLst>
            </p:cNvPr>
            <p:cNvSpPr/>
            <p:nvPr/>
          </p:nvSpPr>
          <p:spPr>
            <a:xfrm>
              <a:off x="8507478" y="3086750"/>
              <a:ext cx="189827" cy="171686"/>
            </a:xfrm>
            <a:custGeom>
              <a:avLst/>
              <a:gdLst>
                <a:gd name="connsiteX0" fmla="*/ 189828 w 189827"/>
                <a:gd name="connsiteY0" fmla="*/ 144225 h 171686"/>
                <a:gd name="connsiteX1" fmla="*/ 187305 w 189827"/>
                <a:gd name="connsiteY1" fmla="*/ 146779 h 171686"/>
                <a:gd name="connsiteX2" fmla="*/ 183793 w 189827"/>
                <a:gd name="connsiteY2" fmla="*/ 146463 h 171686"/>
                <a:gd name="connsiteX3" fmla="*/ 102109 w 189827"/>
                <a:gd name="connsiteY3" fmla="*/ 171686 h 171686"/>
                <a:gd name="connsiteX4" fmla="*/ 0 w 189827"/>
                <a:gd name="connsiteY4" fmla="*/ 85846 h 171686"/>
                <a:gd name="connsiteX5" fmla="*/ 102077 w 189827"/>
                <a:gd name="connsiteY5" fmla="*/ 0 h 171686"/>
                <a:gd name="connsiteX6" fmla="*/ 154724 w 189827"/>
                <a:gd name="connsiteY6" fmla="*/ 7977 h 171686"/>
                <a:gd name="connsiteX7" fmla="*/ 177380 w 189827"/>
                <a:gd name="connsiteY7" fmla="*/ 15954 h 171686"/>
                <a:gd name="connsiteX8" fmla="*/ 181851 w 189827"/>
                <a:gd name="connsiteY8" fmla="*/ 11804 h 171686"/>
                <a:gd name="connsiteX9" fmla="*/ 186637 w 189827"/>
                <a:gd name="connsiteY9" fmla="*/ 15638 h 171686"/>
                <a:gd name="connsiteX10" fmla="*/ 161748 w 189827"/>
                <a:gd name="connsiteY10" fmla="*/ 54229 h 171686"/>
                <a:gd name="connsiteX11" fmla="*/ 158557 w 189827"/>
                <a:gd name="connsiteY11" fmla="*/ 51991 h 171686"/>
                <a:gd name="connsiteX12" fmla="*/ 157927 w 189827"/>
                <a:gd name="connsiteY12" fmla="*/ 47842 h 171686"/>
                <a:gd name="connsiteX13" fmla="*/ 102090 w 189827"/>
                <a:gd name="connsiteY13" fmla="*/ 27424 h 171686"/>
                <a:gd name="connsiteX14" fmla="*/ 35079 w 189827"/>
                <a:gd name="connsiteY14" fmla="*/ 84856 h 171686"/>
                <a:gd name="connsiteX15" fmla="*/ 102090 w 189827"/>
                <a:gd name="connsiteY15" fmla="*/ 142295 h 171686"/>
                <a:gd name="connsiteX16" fmla="*/ 165588 w 189827"/>
                <a:gd name="connsiteY16" fmla="*/ 116770 h 171686"/>
                <a:gd name="connsiteX17" fmla="*/ 164327 w 189827"/>
                <a:gd name="connsiteY17" fmla="*/ 112936 h 171686"/>
                <a:gd name="connsiteX18" fmla="*/ 168798 w 189827"/>
                <a:gd name="connsiteY18" fmla="*/ 110413 h 171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827" h="171686">
                  <a:moveTo>
                    <a:pt x="189828" y="144225"/>
                  </a:moveTo>
                  <a:lnTo>
                    <a:pt x="187305" y="146779"/>
                  </a:lnTo>
                  <a:cubicBezTo>
                    <a:pt x="186044" y="146779"/>
                    <a:pt x="185073" y="146463"/>
                    <a:pt x="183793" y="146463"/>
                  </a:cubicBezTo>
                  <a:cubicBezTo>
                    <a:pt x="179007" y="146463"/>
                    <a:pt x="143272" y="171686"/>
                    <a:pt x="102109" y="171686"/>
                  </a:cubicBezTo>
                  <a:cubicBezTo>
                    <a:pt x="48182" y="171686"/>
                    <a:pt x="0" y="142327"/>
                    <a:pt x="0" y="85846"/>
                  </a:cubicBezTo>
                  <a:cubicBezTo>
                    <a:pt x="0" y="29366"/>
                    <a:pt x="48169" y="0"/>
                    <a:pt x="102077" y="0"/>
                  </a:cubicBezTo>
                  <a:cubicBezTo>
                    <a:pt x="123453" y="0"/>
                    <a:pt x="141645" y="4149"/>
                    <a:pt x="154724" y="7977"/>
                  </a:cubicBezTo>
                  <a:cubicBezTo>
                    <a:pt x="167802" y="11804"/>
                    <a:pt x="175785" y="15954"/>
                    <a:pt x="177380" y="15954"/>
                  </a:cubicBezTo>
                  <a:cubicBezTo>
                    <a:pt x="179272" y="15954"/>
                    <a:pt x="180892" y="13084"/>
                    <a:pt x="181851" y="11804"/>
                  </a:cubicBezTo>
                  <a:lnTo>
                    <a:pt x="186637" y="15638"/>
                  </a:lnTo>
                  <a:lnTo>
                    <a:pt x="161748" y="54229"/>
                  </a:lnTo>
                  <a:lnTo>
                    <a:pt x="158557" y="51991"/>
                  </a:lnTo>
                  <a:cubicBezTo>
                    <a:pt x="158481" y="50591"/>
                    <a:pt x="158270" y="49201"/>
                    <a:pt x="157927" y="47842"/>
                  </a:cubicBezTo>
                  <a:cubicBezTo>
                    <a:pt x="156035" y="38270"/>
                    <a:pt x="123151" y="27424"/>
                    <a:pt x="102090" y="27424"/>
                  </a:cubicBezTo>
                  <a:cubicBezTo>
                    <a:pt x="66034" y="27424"/>
                    <a:pt x="35079" y="48163"/>
                    <a:pt x="35079" y="84856"/>
                  </a:cubicBezTo>
                  <a:cubicBezTo>
                    <a:pt x="35079" y="121549"/>
                    <a:pt x="66034" y="142295"/>
                    <a:pt x="102090" y="142295"/>
                  </a:cubicBezTo>
                  <a:cubicBezTo>
                    <a:pt x="128895" y="142295"/>
                    <a:pt x="165588" y="128574"/>
                    <a:pt x="165588" y="116770"/>
                  </a:cubicBezTo>
                  <a:cubicBezTo>
                    <a:pt x="165513" y="115403"/>
                    <a:pt x="165078" y="114080"/>
                    <a:pt x="164327" y="112936"/>
                  </a:cubicBezTo>
                  <a:lnTo>
                    <a:pt x="168798" y="110413"/>
                  </a:lnTo>
                  <a:close/>
                </a:path>
              </a:pathLst>
            </a:custGeom>
            <a:solidFill>
              <a:srgbClr val="AE0E16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5" name="Freeform 102">
              <a:extLst>
                <a:ext uri="{FF2B5EF4-FFF2-40B4-BE49-F238E27FC236}">
                  <a16:creationId xmlns:a16="http://schemas.microsoft.com/office/drawing/2014/main" id="{911077E6-A959-854E-EF01-98FB6285F9D5}"/>
                </a:ext>
              </a:extLst>
            </p:cNvPr>
            <p:cNvSpPr/>
            <p:nvPr/>
          </p:nvSpPr>
          <p:spPr>
            <a:xfrm>
              <a:off x="8730171" y="3086750"/>
              <a:ext cx="167877" cy="171648"/>
            </a:xfrm>
            <a:custGeom>
              <a:avLst/>
              <a:gdLst>
                <a:gd name="connsiteX0" fmla="*/ 0 w 167877"/>
                <a:gd name="connsiteY0" fmla="*/ 155714 h 171648"/>
                <a:gd name="connsiteX1" fmla="*/ 17555 w 167877"/>
                <a:gd name="connsiteY1" fmla="*/ 117104 h 171648"/>
                <a:gd name="connsiteX2" fmla="*/ 20746 w 167877"/>
                <a:gd name="connsiteY2" fmla="*/ 118699 h 171648"/>
                <a:gd name="connsiteX3" fmla="*/ 22007 w 167877"/>
                <a:gd name="connsiteY3" fmla="*/ 123807 h 171648"/>
                <a:gd name="connsiteX4" fmla="*/ 80083 w 167877"/>
                <a:gd name="connsiteY4" fmla="*/ 144225 h 171648"/>
                <a:gd name="connsiteX5" fmla="*/ 131455 w 167877"/>
                <a:gd name="connsiteY5" fmla="*/ 121253 h 171648"/>
                <a:gd name="connsiteX6" fmla="*/ 1917 w 167877"/>
                <a:gd name="connsiteY6" fmla="*/ 52968 h 171648"/>
                <a:gd name="connsiteX7" fmla="*/ 79477 w 167877"/>
                <a:gd name="connsiteY7" fmla="*/ 0 h 171648"/>
                <a:gd name="connsiteX8" fmla="*/ 156035 w 167877"/>
                <a:gd name="connsiteY8" fmla="*/ 15954 h 171648"/>
                <a:gd name="connsiteX9" fmla="*/ 162417 w 167877"/>
                <a:gd name="connsiteY9" fmla="*/ 14062 h 171648"/>
                <a:gd name="connsiteX10" fmla="*/ 166250 w 167877"/>
                <a:gd name="connsiteY10" fmla="*/ 16584 h 171648"/>
                <a:gd name="connsiteX11" fmla="*/ 144231 w 167877"/>
                <a:gd name="connsiteY11" fmla="*/ 56480 h 171648"/>
                <a:gd name="connsiteX12" fmla="*/ 141040 w 167877"/>
                <a:gd name="connsiteY12" fmla="*/ 55219 h 171648"/>
                <a:gd name="connsiteX13" fmla="*/ 138486 w 167877"/>
                <a:gd name="connsiteY13" fmla="*/ 47879 h 171648"/>
                <a:gd name="connsiteX14" fmla="*/ 80411 w 167877"/>
                <a:gd name="connsiteY14" fmla="*/ 27461 h 171648"/>
                <a:gd name="connsiteX15" fmla="*/ 38295 w 167877"/>
                <a:gd name="connsiteY15" fmla="*/ 46927 h 171648"/>
                <a:gd name="connsiteX16" fmla="*/ 167877 w 167877"/>
                <a:gd name="connsiteY16" fmla="*/ 116789 h 171648"/>
                <a:gd name="connsiteX17" fmla="*/ 80764 w 167877"/>
                <a:gd name="connsiteY17" fmla="*/ 171648 h 171648"/>
                <a:gd name="connsiteX18" fmla="*/ 8651 w 167877"/>
                <a:gd name="connsiteY18" fmla="*/ 155689 h 171648"/>
                <a:gd name="connsiteX19" fmla="*/ 4502 w 167877"/>
                <a:gd name="connsiteY19" fmla="*/ 158242 h 17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7877" h="171648">
                  <a:moveTo>
                    <a:pt x="0" y="155714"/>
                  </a:moveTo>
                  <a:lnTo>
                    <a:pt x="17555" y="117104"/>
                  </a:lnTo>
                  <a:lnTo>
                    <a:pt x="20746" y="118699"/>
                  </a:lnTo>
                  <a:cubicBezTo>
                    <a:pt x="20669" y="120487"/>
                    <a:pt x="21107" y="122260"/>
                    <a:pt x="22007" y="123807"/>
                  </a:cubicBezTo>
                  <a:cubicBezTo>
                    <a:pt x="28388" y="134337"/>
                    <a:pt x="59980" y="144225"/>
                    <a:pt x="80083" y="144225"/>
                  </a:cubicBezTo>
                  <a:cubicBezTo>
                    <a:pt x="94119" y="144225"/>
                    <a:pt x="131455" y="140719"/>
                    <a:pt x="131455" y="121253"/>
                  </a:cubicBezTo>
                  <a:cubicBezTo>
                    <a:pt x="131468" y="82321"/>
                    <a:pt x="1917" y="131159"/>
                    <a:pt x="1917" y="52968"/>
                  </a:cubicBezTo>
                  <a:cubicBezTo>
                    <a:pt x="1917" y="26484"/>
                    <a:pt x="26509" y="0"/>
                    <a:pt x="79477" y="0"/>
                  </a:cubicBezTo>
                  <a:cubicBezTo>
                    <a:pt x="123807" y="0"/>
                    <a:pt x="145177" y="15954"/>
                    <a:pt x="156035" y="15954"/>
                  </a:cubicBezTo>
                  <a:cubicBezTo>
                    <a:pt x="159226" y="15954"/>
                    <a:pt x="161143" y="15323"/>
                    <a:pt x="162417" y="14062"/>
                  </a:cubicBezTo>
                  <a:lnTo>
                    <a:pt x="166250" y="16584"/>
                  </a:lnTo>
                  <a:lnTo>
                    <a:pt x="144231" y="56480"/>
                  </a:lnTo>
                  <a:lnTo>
                    <a:pt x="141040" y="55219"/>
                  </a:lnTo>
                  <a:cubicBezTo>
                    <a:pt x="140778" y="52606"/>
                    <a:pt x="139903" y="50091"/>
                    <a:pt x="138486" y="47879"/>
                  </a:cubicBezTo>
                  <a:cubicBezTo>
                    <a:pt x="131783" y="37992"/>
                    <a:pt x="104984" y="27461"/>
                    <a:pt x="80411" y="27461"/>
                  </a:cubicBezTo>
                  <a:cubicBezTo>
                    <a:pt x="61588" y="27461"/>
                    <a:pt x="38295" y="32884"/>
                    <a:pt x="38295" y="46927"/>
                  </a:cubicBezTo>
                  <a:cubicBezTo>
                    <a:pt x="38295" y="87429"/>
                    <a:pt x="167877" y="40205"/>
                    <a:pt x="167877" y="116789"/>
                  </a:cubicBezTo>
                  <a:cubicBezTo>
                    <a:pt x="167877" y="160821"/>
                    <a:pt x="115224" y="171648"/>
                    <a:pt x="80764" y="171648"/>
                  </a:cubicBezTo>
                  <a:cubicBezTo>
                    <a:pt x="31623" y="171648"/>
                    <a:pt x="18224" y="155689"/>
                    <a:pt x="8651" y="155689"/>
                  </a:cubicBezTo>
                  <a:cubicBezTo>
                    <a:pt x="7056" y="155689"/>
                    <a:pt x="5461" y="156950"/>
                    <a:pt x="4502" y="158242"/>
                  </a:cubicBezTo>
                  <a:close/>
                </a:path>
              </a:pathLst>
            </a:custGeom>
            <a:solidFill>
              <a:srgbClr val="AE0E16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6" name="Freeform 103">
              <a:extLst>
                <a:ext uri="{FF2B5EF4-FFF2-40B4-BE49-F238E27FC236}">
                  <a16:creationId xmlns:a16="http://schemas.microsoft.com/office/drawing/2014/main" id="{67C55911-6164-FA45-F85D-A138FABD2698}"/>
                </a:ext>
              </a:extLst>
            </p:cNvPr>
            <p:cNvSpPr/>
            <p:nvPr/>
          </p:nvSpPr>
          <p:spPr>
            <a:xfrm>
              <a:off x="8934394" y="3088641"/>
              <a:ext cx="52968" cy="167871"/>
            </a:xfrm>
            <a:custGeom>
              <a:avLst/>
              <a:gdLst>
                <a:gd name="connsiteX0" fmla="*/ 0 w 52968"/>
                <a:gd name="connsiteY0" fmla="*/ 167865 h 167871"/>
                <a:gd name="connsiteX1" fmla="*/ 0 w 52968"/>
                <a:gd name="connsiteY1" fmla="*/ 162120 h 167871"/>
                <a:gd name="connsiteX2" fmla="*/ 8298 w 52968"/>
                <a:gd name="connsiteY2" fmla="*/ 156376 h 167871"/>
                <a:gd name="connsiteX3" fmla="*/ 8298 w 52968"/>
                <a:gd name="connsiteY3" fmla="*/ 11508 h 167871"/>
                <a:gd name="connsiteX4" fmla="*/ 0 w 52968"/>
                <a:gd name="connsiteY4" fmla="*/ 5763 h 167871"/>
                <a:gd name="connsiteX5" fmla="*/ 0 w 52968"/>
                <a:gd name="connsiteY5" fmla="*/ 0 h 167871"/>
                <a:gd name="connsiteX6" fmla="*/ 52968 w 52968"/>
                <a:gd name="connsiteY6" fmla="*/ 0 h 167871"/>
                <a:gd name="connsiteX7" fmla="*/ 52968 w 52968"/>
                <a:gd name="connsiteY7" fmla="*/ 5745 h 167871"/>
                <a:gd name="connsiteX8" fmla="*/ 44670 w 52968"/>
                <a:gd name="connsiteY8" fmla="*/ 11489 h 167871"/>
                <a:gd name="connsiteX9" fmla="*/ 44670 w 52968"/>
                <a:gd name="connsiteY9" fmla="*/ 156382 h 167871"/>
                <a:gd name="connsiteX10" fmla="*/ 52968 w 52968"/>
                <a:gd name="connsiteY10" fmla="*/ 162127 h 167871"/>
                <a:gd name="connsiteX11" fmla="*/ 52968 w 52968"/>
                <a:gd name="connsiteY11" fmla="*/ 167871 h 16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968" h="167871">
                  <a:moveTo>
                    <a:pt x="0" y="167865"/>
                  </a:moveTo>
                  <a:lnTo>
                    <a:pt x="0" y="162120"/>
                  </a:lnTo>
                  <a:cubicBezTo>
                    <a:pt x="5423" y="162120"/>
                    <a:pt x="8298" y="160229"/>
                    <a:pt x="8298" y="156376"/>
                  </a:cubicBezTo>
                  <a:lnTo>
                    <a:pt x="8298" y="11508"/>
                  </a:lnTo>
                  <a:cubicBezTo>
                    <a:pt x="8298" y="7680"/>
                    <a:pt x="5423" y="5763"/>
                    <a:pt x="0" y="5763"/>
                  </a:cubicBezTo>
                  <a:lnTo>
                    <a:pt x="0" y="0"/>
                  </a:lnTo>
                  <a:lnTo>
                    <a:pt x="52968" y="0"/>
                  </a:lnTo>
                  <a:lnTo>
                    <a:pt x="52968" y="5745"/>
                  </a:lnTo>
                  <a:cubicBezTo>
                    <a:pt x="47545" y="5745"/>
                    <a:pt x="44670" y="7636"/>
                    <a:pt x="44670" y="11489"/>
                  </a:cubicBezTo>
                  <a:lnTo>
                    <a:pt x="44670" y="156382"/>
                  </a:lnTo>
                  <a:cubicBezTo>
                    <a:pt x="44670" y="160210"/>
                    <a:pt x="47545" y="162127"/>
                    <a:pt x="52968" y="162127"/>
                  </a:cubicBezTo>
                  <a:lnTo>
                    <a:pt x="52968" y="167871"/>
                  </a:lnTo>
                  <a:close/>
                </a:path>
              </a:pathLst>
            </a:custGeom>
            <a:solidFill>
              <a:srgbClr val="AE0E16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97" name="Freeform 104">
              <a:extLst>
                <a:ext uri="{FF2B5EF4-FFF2-40B4-BE49-F238E27FC236}">
                  <a16:creationId xmlns:a16="http://schemas.microsoft.com/office/drawing/2014/main" id="{30D6D647-99A2-D813-E76B-DD0316A4395D}"/>
                </a:ext>
              </a:extLst>
            </p:cNvPr>
            <p:cNvSpPr/>
            <p:nvPr/>
          </p:nvSpPr>
          <p:spPr>
            <a:xfrm>
              <a:off x="9018664" y="3086750"/>
              <a:ext cx="189827" cy="171686"/>
            </a:xfrm>
            <a:custGeom>
              <a:avLst/>
              <a:gdLst>
                <a:gd name="connsiteX0" fmla="*/ 189827 w 189827"/>
                <a:gd name="connsiteY0" fmla="*/ 144225 h 171686"/>
                <a:gd name="connsiteX1" fmla="*/ 187305 w 189827"/>
                <a:gd name="connsiteY1" fmla="*/ 146779 h 171686"/>
                <a:gd name="connsiteX2" fmla="*/ 183793 w 189827"/>
                <a:gd name="connsiteY2" fmla="*/ 146463 h 171686"/>
                <a:gd name="connsiteX3" fmla="*/ 102109 w 189827"/>
                <a:gd name="connsiteY3" fmla="*/ 171686 h 171686"/>
                <a:gd name="connsiteX4" fmla="*/ 0 w 189827"/>
                <a:gd name="connsiteY4" fmla="*/ 85846 h 171686"/>
                <a:gd name="connsiteX5" fmla="*/ 102083 w 189827"/>
                <a:gd name="connsiteY5" fmla="*/ 0 h 171686"/>
                <a:gd name="connsiteX6" fmla="*/ 154730 w 189827"/>
                <a:gd name="connsiteY6" fmla="*/ 7977 h 171686"/>
                <a:gd name="connsiteX7" fmla="*/ 177386 w 189827"/>
                <a:gd name="connsiteY7" fmla="*/ 15954 h 171686"/>
                <a:gd name="connsiteX8" fmla="*/ 181851 w 189827"/>
                <a:gd name="connsiteY8" fmla="*/ 11804 h 171686"/>
                <a:gd name="connsiteX9" fmla="*/ 186637 w 189827"/>
                <a:gd name="connsiteY9" fmla="*/ 15638 h 171686"/>
                <a:gd name="connsiteX10" fmla="*/ 161748 w 189827"/>
                <a:gd name="connsiteY10" fmla="*/ 54229 h 171686"/>
                <a:gd name="connsiteX11" fmla="*/ 158557 w 189827"/>
                <a:gd name="connsiteY11" fmla="*/ 51991 h 171686"/>
                <a:gd name="connsiteX12" fmla="*/ 157927 w 189827"/>
                <a:gd name="connsiteY12" fmla="*/ 47842 h 171686"/>
                <a:gd name="connsiteX13" fmla="*/ 102090 w 189827"/>
                <a:gd name="connsiteY13" fmla="*/ 27424 h 171686"/>
                <a:gd name="connsiteX14" fmla="*/ 35079 w 189827"/>
                <a:gd name="connsiteY14" fmla="*/ 84856 h 171686"/>
                <a:gd name="connsiteX15" fmla="*/ 102090 w 189827"/>
                <a:gd name="connsiteY15" fmla="*/ 142295 h 171686"/>
                <a:gd name="connsiteX16" fmla="*/ 165588 w 189827"/>
                <a:gd name="connsiteY16" fmla="*/ 116770 h 171686"/>
                <a:gd name="connsiteX17" fmla="*/ 164327 w 189827"/>
                <a:gd name="connsiteY17" fmla="*/ 112936 h 171686"/>
                <a:gd name="connsiteX18" fmla="*/ 168798 w 189827"/>
                <a:gd name="connsiteY18" fmla="*/ 110413 h 171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827" h="171686">
                  <a:moveTo>
                    <a:pt x="189827" y="144225"/>
                  </a:moveTo>
                  <a:lnTo>
                    <a:pt x="187305" y="146779"/>
                  </a:lnTo>
                  <a:cubicBezTo>
                    <a:pt x="186044" y="146779"/>
                    <a:pt x="185067" y="146463"/>
                    <a:pt x="183793" y="146463"/>
                  </a:cubicBezTo>
                  <a:cubicBezTo>
                    <a:pt x="179007" y="146463"/>
                    <a:pt x="143266" y="171686"/>
                    <a:pt x="102109" y="171686"/>
                  </a:cubicBezTo>
                  <a:cubicBezTo>
                    <a:pt x="48182" y="171686"/>
                    <a:pt x="0" y="142327"/>
                    <a:pt x="0" y="85846"/>
                  </a:cubicBezTo>
                  <a:cubicBezTo>
                    <a:pt x="0" y="29366"/>
                    <a:pt x="48157" y="0"/>
                    <a:pt x="102083" y="0"/>
                  </a:cubicBezTo>
                  <a:cubicBezTo>
                    <a:pt x="123460" y="0"/>
                    <a:pt x="141645" y="4149"/>
                    <a:pt x="154730" y="7977"/>
                  </a:cubicBezTo>
                  <a:cubicBezTo>
                    <a:pt x="167814" y="11804"/>
                    <a:pt x="175791" y="15954"/>
                    <a:pt x="177386" y="15954"/>
                  </a:cubicBezTo>
                  <a:cubicBezTo>
                    <a:pt x="179278" y="15954"/>
                    <a:pt x="180899" y="13084"/>
                    <a:pt x="181851" y="11804"/>
                  </a:cubicBezTo>
                  <a:lnTo>
                    <a:pt x="186637" y="15638"/>
                  </a:lnTo>
                  <a:lnTo>
                    <a:pt x="161748" y="54229"/>
                  </a:lnTo>
                  <a:lnTo>
                    <a:pt x="158557" y="51991"/>
                  </a:lnTo>
                  <a:cubicBezTo>
                    <a:pt x="158482" y="50591"/>
                    <a:pt x="158267" y="49201"/>
                    <a:pt x="157927" y="47842"/>
                  </a:cubicBezTo>
                  <a:cubicBezTo>
                    <a:pt x="156035" y="38270"/>
                    <a:pt x="123144" y="27424"/>
                    <a:pt x="102090" y="27424"/>
                  </a:cubicBezTo>
                  <a:cubicBezTo>
                    <a:pt x="66027" y="27424"/>
                    <a:pt x="35079" y="48163"/>
                    <a:pt x="35079" y="84856"/>
                  </a:cubicBezTo>
                  <a:cubicBezTo>
                    <a:pt x="35079" y="121549"/>
                    <a:pt x="66027" y="142295"/>
                    <a:pt x="102090" y="142295"/>
                  </a:cubicBezTo>
                  <a:cubicBezTo>
                    <a:pt x="128889" y="142295"/>
                    <a:pt x="165588" y="128574"/>
                    <a:pt x="165588" y="116770"/>
                  </a:cubicBezTo>
                  <a:cubicBezTo>
                    <a:pt x="165513" y="115404"/>
                    <a:pt x="165077" y="114082"/>
                    <a:pt x="164327" y="112936"/>
                  </a:cubicBezTo>
                  <a:lnTo>
                    <a:pt x="168798" y="110413"/>
                  </a:lnTo>
                  <a:close/>
                </a:path>
              </a:pathLst>
            </a:custGeom>
            <a:solidFill>
              <a:srgbClr val="AE0E16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8" name="Freeform 105">
              <a:extLst>
                <a:ext uri="{FF2B5EF4-FFF2-40B4-BE49-F238E27FC236}">
                  <a16:creationId xmlns:a16="http://schemas.microsoft.com/office/drawing/2014/main" id="{0851B82C-7D71-94BE-45E7-2393A2EB3A1E}"/>
                </a:ext>
              </a:extLst>
            </p:cNvPr>
            <p:cNvSpPr/>
            <p:nvPr/>
          </p:nvSpPr>
          <p:spPr>
            <a:xfrm>
              <a:off x="8314769" y="3087658"/>
              <a:ext cx="144760" cy="168890"/>
            </a:xfrm>
            <a:custGeom>
              <a:avLst/>
              <a:gdLst>
                <a:gd name="connsiteX0" fmla="*/ 133410 w 144760"/>
                <a:gd name="connsiteY0" fmla="*/ 154131 h 168890"/>
                <a:gd name="connsiteX1" fmla="*/ 135932 w 144760"/>
                <a:gd name="connsiteY1" fmla="*/ 153456 h 168890"/>
                <a:gd name="connsiteX2" fmla="*/ 129148 w 144760"/>
                <a:gd name="connsiteY2" fmla="*/ 144906 h 168890"/>
                <a:gd name="connsiteX3" fmla="*/ 126625 w 144760"/>
                <a:gd name="connsiteY3" fmla="*/ 146091 h 168890"/>
                <a:gd name="connsiteX4" fmla="*/ 133442 w 144760"/>
                <a:gd name="connsiteY4" fmla="*/ 154131 h 168890"/>
                <a:gd name="connsiteX5" fmla="*/ 98514 w 144760"/>
                <a:gd name="connsiteY5" fmla="*/ 153702 h 168890"/>
                <a:gd name="connsiteX6" fmla="*/ 100715 w 144760"/>
                <a:gd name="connsiteY6" fmla="*/ 161963 h 168890"/>
                <a:gd name="connsiteX7" fmla="*/ 134634 w 144760"/>
                <a:gd name="connsiteY7" fmla="*/ 162694 h 168890"/>
                <a:gd name="connsiteX8" fmla="*/ 136361 w 144760"/>
                <a:gd name="connsiteY8" fmla="*/ 155878 h 168890"/>
                <a:gd name="connsiteX9" fmla="*/ 98527 w 144760"/>
                <a:gd name="connsiteY9" fmla="*/ 153702 h 168890"/>
                <a:gd name="connsiteX10" fmla="*/ 12561 w 144760"/>
                <a:gd name="connsiteY10" fmla="*/ 155682 h 168890"/>
                <a:gd name="connsiteX11" fmla="*/ 15676 w 144760"/>
                <a:gd name="connsiteY11" fmla="*/ 163401 h 168890"/>
                <a:gd name="connsiteX12" fmla="*/ 47728 w 144760"/>
                <a:gd name="connsiteY12" fmla="*/ 162398 h 168890"/>
                <a:gd name="connsiteX13" fmla="*/ 50433 w 144760"/>
                <a:gd name="connsiteY13" fmla="*/ 153444 h 168890"/>
                <a:gd name="connsiteX14" fmla="*/ 12561 w 144760"/>
                <a:gd name="connsiteY14" fmla="*/ 155682 h 168890"/>
                <a:gd name="connsiteX15" fmla="*/ 99290 w 144760"/>
                <a:gd name="connsiteY15" fmla="*/ 151432 h 168890"/>
                <a:gd name="connsiteX16" fmla="*/ 102663 w 144760"/>
                <a:gd name="connsiteY16" fmla="*/ 152662 h 168890"/>
                <a:gd name="connsiteX17" fmla="*/ 103092 w 144760"/>
                <a:gd name="connsiteY17" fmla="*/ 146438 h 168890"/>
                <a:gd name="connsiteX18" fmla="*/ 99309 w 144760"/>
                <a:gd name="connsiteY18" fmla="*/ 151432 h 168890"/>
                <a:gd name="connsiteX19" fmla="*/ 45710 w 144760"/>
                <a:gd name="connsiteY19" fmla="*/ 145883 h 168890"/>
                <a:gd name="connsiteX20" fmla="*/ 45635 w 144760"/>
                <a:gd name="connsiteY20" fmla="*/ 152920 h 168890"/>
                <a:gd name="connsiteX21" fmla="*/ 50049 w 144760"/>
                <a:gd name="connsiteY21" fmla="*/ 150890 h 168890"/>
                <a:gd name="connsiteX22" fmla="*/ 45685 w 144760"/>
                <a:gd name="connsiteY22" fmla="*/ 145883 h 168890"/>
                <a:gd name="connsiteX23" fmla="*/ 18810 w 144760"/>
                <a:gd name="connsiteY23" fmla="*/ 143689 h 168890"/>
                <a:gd name="connsiteX24" fmla="*/ 12416 w 144760"/>
                <a:gd name="connsiteY24" fmla="*/ 152946 h 168890"/>
                <a:gd name="connsiteX25" fmla="*/ 16925 w 144760"/>
                <a:gd name="connsiteY25" fmla="*/ 154144 h 168890"/>
                <a:gd name="connsiteX26" fmla="*/ 23319 w 144760"/>
                <a:gd name="connsiteY26" fmla="*/ 146388 h 168890"/>
                <a:gd name="connsiteX27" fmla="*/ 18810 w 144760"/>
                <a:gd name="connsiteY27" fmla="*/ 143689 h 168890"/>
                <a:gd name="connsiteX28" fmla="*/ 46662 w 144760"/>
                <a:gd name="connsiteY28" fmla="*/ 142774 h 168890"/>
                <a:gd name="connsiteX29" fmla="*/ 51511 w 144760"/>
                <a:gd name="connsiteY29" fmla="*/ 148778 h 168890"/>
                <a:gd name="connsiteX30" fmla="*/ 52773 w 144760"/>
                <a:gd name="connsiteY30" fmla="*/ 153980 h 168890"/>
                <a:gd name="connsiteX31" fmla="*/ 96282 w 144760"/>
                <a:gd name="connsiteY31" fmla="*/ 154995 h 168890"/>
                <a:gd name="connsiteX32" fmla="*/ 101875 w 144760"/>
                <a:gd name="connsiteY32" fmla="*/ 144370 h 168890"/>
                <a:gd name="connsiteX33" fmla="*/ 100513 w 144760"/>
                <a:gd name="connsiteY33" fmla="*/ 142478 h 168890"/>
                <a:gd name="connsiteX34" fmla="*/ 74376 w 144760"/>
                <a:gd name="connsiteY34" fmla="*/ 149723 h 168890"/>
                <a:gd name="connsiteX35" fmla="*/ 46662 w 144760"/>
                <a:gd name="connsiteY35" fmla="*/ 142787 h 168890"/>
                <a:gd name="connsiteX36" fmla="*/ 127849 w 144760"/>
                <a:gd name="connsiteY36" fmla="*/ 135756 h 168890"/>
                <a:gd name="connsiteX37" fmla="*/ 125131 w 144760"/>
                <a:gd name="connsiteY37" fmla="*/ 144370 h 168890"/>
                <a:gd name="connsiteX38" fmla="*/ 140265 w 144760"/>
                <a:gd name="connsiteY38" fmla="*/ 141286 h 168890"/>
                <a:gd name="connsiteX39" fmla="*/ 140555 w 144760"/>
                <a:gd name="connsiteY39" fmla="*/ 135832 h 168890"/>
                <a:gd name="connsiteX40" fmla="*/ 127849 w 144760"/>
                <a:gd name="connsiteY40" fmla="*/ 135756 h 168890"/>
                <a:gd name="connsiteX41" fmla="*/ 7844 w 144760"/>
                <a:gd name="connsiteY41" fmla="*/ 135340 h 168890"/>
                <a:gd name="connsiteX42" fmla="*/ 7939 w 144760"/>
                <a:gd name="connsiteY42" fmla="*/ 141116 h 168890"/>
                <a:gd name="connsiteX43" fmla="*/ 23602 w 144760"/>
                <a:gd name="connsiteY43" fmla="*/ 143746 h 168890"/>
                <a:gd name="connsiteX44" fmla="*/ 23136 w 144760"/>
                <a:gd name="connsiteY44" fmla="*/ 137888 h 168890"/>
                <a:gd name="connsiteX45" fmla="*/ 7844 w 144760"/>
                <a:gd name="connsiteY45" fmla="*/ 135365 h 168890"/>
                <a:gd name="connsiteX46" fmla="*/ 62862 w 144760"/>
                <a:gd name="connsiteY46" fmla="*/ 118214 h 168890"/>
                <a:gd name="connsiteX47" fmla="*/ 62862 w 144760"/>
                <a:gd name="connsiteY47" fmla="*/ 120736 h 168890"/>
                <a:gd name="connsiteX48" fmla="*/ 79887 w 144760"/>
                <a:gd name="connsiteY48" fmla="*/ 127458 h 168890"/>
                <a:gd name="connsiteX49" fmla="*/ 84427 w 144760"/>
                <a:gd name="connsiteY49" fmla="*/ 131386 h 168890"/>
                <a:gd name="connsiteX50" fmla="*/ 62843 w 144760"/>
                <a:gd name="connsiteY50" fmla="*/ 118188 h 168890"/>
                <a:gd name="connsiteX51" fmla="*/ 64735 w 144760"/>
                <a:gd name="connsiteY51" fmla="*/ 115143 h 168890"/>
                <a:gd name="connsiteX52" fmla="*/ 63877 w 144760"/>
                <a:gd name="connsiteY52" fmla="*/ 116051 h 168890"/>
                <a:gd name="connsiteX53" fmla="*/ 64735 w 144760"/>
                <a:gd name="connsiteY53" fmla="*/ 116732 h 168890"/>
                <a:gd name="connsiteX54" fmla="*/ 64735 w 144760"/>
                <a:gd name="connsiteY54" fmla="*/ 115117 h 168890"/>
                <a:gd name="connsiteX55" fmla="*/ 48630 w 144760"/>
                <a:gd name="connsiteY55" fmla="*/ 98584 h 168890"/>
                <a:gd name="connsiteX56" fmla="*/ 50629 w 144760"/>
                <a:gd name="connsiteY56" fmla="*/ 103950 h 168890"/>
                <a:gd name="connsiteX57" fmla="*/ 34795 w 144760"/>
                <a:gd name="connsiteY57" fmla="*/ 120534 h 168890"/>
                <a:gd name="connsiteX58" fmla="*/ 32014 w 144760"/>
                <a:gd name="connsiteY58" fmla="*/ 128196 h 168890"/>
                <a:gd name="connsiteX59" fmla="*/ 37153 w 144760"/>
                <a:gd name="connsiteY59" fmla="*/ 132181 h 168890"/>
                <a:gd name="connsiteX60" fmla="*/ 44878 w 144760"/>
                <a:gd name="connsiteY60" fmla="*/ 128795 h 168890"/>
                <a:gd name="connsiteX61" fmla="*/ 43705 w 144760"/>
                <a:gd name="connsiteY61" fmla="*/ 125459 h 168890"/>
                <a:gd name="connsiteX62" fmla="*/ 35955 w 144760"/>
                <a:gd name="connsiteY62" fmla="*/ 128795 h 168890"/>
                <a:gd name="connsiteX63" fmla="*/ 33988 w 144760"/>
                <a:gd name="connsiteY63" fmla="*/ 126651 h 168890"/>
                <a:gd name="connsiteX64" fmla="*/ 50206 w 144760"/>
                <a:gd name="connsiteY64" fmla="*/ 114209 h 168890"/>
                <a:gd name="connsiteX65" fmla="*/ 52798 w 144760"/>
                <a:gd name="connsiteY65" fmla="*/ 103717 h 168890"/>
                <a:gd name="connsiteX66" fmla="*/ 48630 w 144760"/>
                <a:gd name="connsiteY66" fmla="*/ 98584 h 168890"/>
                <a:gd name="connsiteX67" fmla="*/ 36378 w 144760"/>
                <a:gd name="connsiteY67" fmla="*/ 96446 h 168890"/>
                <a:gd name="connsiteX68" fmla="*/ 33988 w 144760"/>
                <a:gd name="connsiteY68" fmla="*/ 104707 h 168890"/>
                <a:gd name="connsiteX69" fmla="*/ 36554 w 144760"/>
                <a:gd name="connsiteY69" fmla="*/ 108257 h 168890"/>
                <a:gd name="connsiteX70" fmla="*/ 37752 w 144760"/>
                <a:gd name="connsiteY70" fmla="*/ 97979 h 168890"/>
                <a:gd name="connsiteX71" fmla="*/ 40729 w 144760"/>
                <a:gd name="connsiteY71" fmla="*/ 94674 h 168890"/>
                <a:gd name="connsiteX72" fmla="*/ 36378 w 144760"/>
                <a:gd name="connsiteY72" fmla="*/ 96446 h 168890"/>
                <a:gd name="connsiteX73" fmla="*/ 109808 w 144760"/>
                <a:gd name="connsiteY73" fmla="*/ 94088 h 168890"/>
                <a:gd name="connsiteX74" fmla="*/ 85443 w 144760"/>
                <a:gd name="connsiteY74" fmla="*/ 97619 h 168890"/>
                <a:gd name="connsiteX75" fmla="*/ 86653 w 144760"/>
                <a:gd name="connsiteY75" fmla="*/ 101169 h 168890"/>
                <a:gd name="connsiteX76" fmla="*/ 112160 w 144760"/>
                <a:gd name="connsiteY76" fmla="*/ 97979 h 168890"/>
                <a:gd name="connsiteX77" fmla="*/ 113730 w 144760"/>
                <a:gd name="connsiteY77" fmla="*/ 100167 h 168890"/>
                <a:gd name="connsiteX78" fmla="*/ 102890 w 144760"/>
                <a:gd name="connsiteY78" fmla="*/ 106472 h 168890"/>
                <a:gd name="connsiteX79" fmla="*/ 103817 w 144760"/>
                <a:gd name="connsiteY79" fmla="*/ 108099 h 168890"/>
                <a:gd name="connsiteX80" fmla="*/ 112753 w 144760"/>
                <a:gd name="connsiteY80" fmla="*/ 105123 h 168890"/>
                <a:gd name="connsiteX81" fmla="*/ 117097 w 144760"/>
                <a:gd name="connsiteY81" fmla="*/ 96774 h 168890"/>
                <a:gd name="connsiteX82" fmla="*/ 109808 w 144760"/>
                <a:gd name="connsiteY82" fmla="*/ 94088 h 168890"/>
                <a:gd name="connsiteX83" fmla="*/ 84856 w 144760"/>
                <a:gd name="connsiteY83" fmla="*/ 93224 h 168890"/>
                <a:gd name="connsiteX84" fmla="*/ 87019 w 144760"/>
                <a:gd name="connsiteY84" fmla="*/ 95431 h 168890"/>
                <a:gd name="connsiteX85" fmla="*/ 100097 w 144760"/>
                <a:gd name="connsiteY85" fmla="*/ 93810 h 168890"/>
                <a:gd name="connsiteX86" fmla="*/ 84856 w 144760"/>
                <a:gd name="connsiteY86" fmla="*/ 93224 h 168890"/>
                <a:gd name="connsiteX87" fmla="*/ 41498 w 144760"/>
                <a:gd name="connsiteY87" fmla="*/ 84560 h 168890"/>
                <a:gd name="connsiteX88" fmla="*/ 43882 w 144760"/>
                <a:gd name="connsiteY88" fmla="*/ 85771 h 168890"/>
                <a:gd name="connsiteX89" fmla="*/ 44878 w 144760"/>
                <a:gd name="connsiteY89" fmla="*/ 84396 h 168890"/>
                <a:gd name="connsiteX90" fmla="*/ 41498 w 144760"/>
                <a:gd name="connsiteY90" fmla="*/ 84560 h 168890"/>
                <a:gd name="connsiteX91" fmla="*/ 63467 w 144760"/>
                <a:gd name="connsiteY91" fmla="*/ 80865 h 168890"/>
                <a:gd name="connsiteX92" fmla="*/ 63877 w 144760"/>
                <a:gd name="connsiteY92" fmla="*/ 87543 h 168890"/>
                <a:gd name="connsiteX93" fmla="*/ 82876 w 144760"/>
                <a:gd name="connsiteY93" fmla="*/ 100154 h 168890"/>
                <a:gd name="connsiteX94" fmla="*/ 83469 w 144760"/>
                <a:gd name="connsiteY94" fmla="*/ 98571 h 168890"/>
                <a:gd name="connsiteX95" fmla="*/ 63467 w 144760"/>
                <a:gd name="connsiteY95" fmla="*/ 80852 h 168890"/>
                <a:gd name="connsiteX96" fmla="*/ 104807 w 144760"/>
                <a:gd name="connsiteY96" fmla="*/ 80266 h 168890"/>
                <a:gd name="connsiteX97" fmla="*/ 102449 w 144760"/>
                <a:gd name="connsiteY97" fmla="*/ 82038 h 168890"/>
                <a:gd name="connsiteX98" fmla="*/ 112753 w 144760"/>
                <a:gd name="connsiteY98" fmla="*/ 85563 h 168890"/>
                <a:gd name="connsiteX99" fmla="*/ 116883 w 144760"/>
                <a:gd name="connsiteY99" fmla="*/ 84547 h 168890"/>
                <a:gd name="connsiteX100" fmla="*/ 104807 w 144760"/>
                <a:gd name="connsiteY100" fmla="*/ 80266 h 168890"/>
                <a:gd name="connsiteX101" fmla="*/ 36378 w 144760"/>
                <a:gd name="connsiteY101" fmla="*/ 80852 h 168890"/>
                <a:gd name="connsiteX102" fmla="*/ 36378 w 144760"/>
                <a:gd name="connsiteY102" fmla="*/ 83961 h 168890"/>
                <a:gd name="connsiteX103" fmla="*/ 39928 w 144760"/>
                <a:gd name="connsiteY103" fmla="*/ 92032 h 168890"/>
                <a:gd name="connsiteX104" fmla="*/ 49626 w 144760"/>
                <a:gd name="connsiteY104" fmla="*/ 90525 h 168890"/>
                <a:gd name="connsiteX105" fmla="*/ 46650 w 144760"/>
                <a:gd name="connsiteY105" fmla="*/ 86193 h 168890"/>
                <a:gd name="connsiteX106" fmla="*/ 37153 w 144760"/>
                <a:gd name="connsiteY106" fmla="*/ 84005 h 168890"/>
                <a:gd name="connsiteX107" fmla="*/ 38364 w 144760"/>
                <a:gd name="connsiteY107" fmla="*/ 83425 h 168890"/>
                <a:gd name="connsiteX108" fmla="*/ 41113 w 144760"/>
                <a:gd name="connsiteY108" fmla="*/ 80903 h 168890"/>
                <a:gd name="connsiteX109" fmla="*/ 36378 w 144760"/>
                <a:gd name="connsiteY109" fmla="*/ 80903 h 168890"/>
                <a:gd name="connsiteX110" fmla="*/ 86193 w 144760"/>
                <a:gd name="connsiteY110" fmla="*/ 79307 h 168890"/>
                <a:gd name="connsiteX111" fmla="*/ 83456 w 144760"/>
                <a:gd name="connsiteY111" fmla="*/ 82838 h 168890"/>
                <a:gd name="connsiteX112" fmla="*/ 89762 w 144760"/>
                <a:gd name="connsiteY112" fmla="*/ 79307 h 168890"/>
                <a:gd name="connsiteX113" fmla="*/ 86174 w 144760"/>
                <a:gd name="connsiteY113" fmla="*/ 79307 h 168890"/>
                <a:gd name="connsiteX114" fmla="*/ 89548 w 144760"/>
                <a:gd name="connsiteY114" fmla="*/ 76734 h 168890"/>
                <a:gd name="connsiteX115" fmla="*/ 97064 w 144760"/>
                <a:gd name="connsiteY115" fmla="*/ 84818 h 168890"/>
                <a:gd name="connsiteX116" fmla="*/ 100261 w 144760"/>
                <a:gd name="connsiteY116" fmla="*/ 83261 h 168890"/>
                <a:gd name="connsiteX117" fmla="*/ 98249 w 144760"/>
                <a:gd name="connsiteY117" fmla="*/ 77535 h 168890"/>
                <a:gd name="connsiteX118" fmla="*/ 89548 w 144760"/>
                <a:gd name="connsiteY118" fmla="*/ 76734 h 168890"/>
                <a:gd name="connsiteX119" fmla="*/ 65636 w 144760"/>
                <a:gd name="connsiteY119" fmla="*/ 74963 h 168890"/>
                <a:gd name="connsiteX120" fmla="*/ 64438 w 144760"/>
                <a:gd name="connsiteY120" fmla="*/ 77687 h 168890"/>
                <a:gd name="connsiteX121" fmla="*/ 66210 w 144760"/>
                <a:gd name="connsiteY121" fmla="*/ 79736 h 168890"/>
                <a:gd name="connsiteX122" fmla="*/ 65636 w 144760"/>
                <a:gd name="connsiteY122" fmla="*/ 74963 h 168890"/>
                <a:gd name="connsiteX123" fmla="*/ 114714 w 144760"/>
                <a:gd name="connsiteY123" fmla="*/ 74963 h 168890"/>
                <a:gd name="connsiteX124" fmla="*/ 99258 w 144760"/>
                <a:gd name="connsiteY124" fmla="*/ 73771 h 168890"/>
                <a:gd name="connsiteX125" fmla="*/ 114487 w 144760"/>
                <a:gd name="connsiteY125" fmla="*/ 78122 h 168890"/>
                <a:gd name="connsiteX126" fmla="*/ 117867 w 144760"/>
                <a:gd name="connsiteY126" fmla="*/ 74155 h 168890"/>
                <a:gd name="connsiteX127" fmla="*/ 116851 w 144760"/>
                <a:gd name="connsiteY127" fmla="*/ 74155 h 168890"/>
                <a:gd name="connsiteX128" fmla="*/ 114764 w 144760"/>
                <a:gd name="connsiteY128" fmla="*/ 74925 h 168890"/>
                <a:gd name="connsiteX129" fmla="*/ 39928 w 144760"/>
                <a:gd name="connsiteY129" fmla="*/ 72756 h 168890"/>
                <a:gd name="connsiteX130" fmla="*/ 32992 w 144760"/>
                <a:gd name="connsiteY130" fmla="*/ 78658 h 168890"/>
                <a:gd name="connsiteX131" fmla="*/ 37727 w 144760"/>
                <a:gd name="connsiteY131" fmla="*/ 77649 h 168890"/>
                <a:gd name="connsiteX132" fmla="*/ 47816 w 144760"/>
                <a:gd name="connsiteY132" fmla="*/ 78084 h 168890"/>
                <a:gd name="connsiteX133" fmla="*/ 46252 w 144760"/>
                <a:gd name="connsiteY133" fmla="*/ 74118 h 168890"/>
                <a:gd name="connsiteX134" fmla="*/ 39903 w 144760"/>
                <a:gd name="connsiteY134" fmla="*/ 72756 h 168890"/>
                <a:gd name="connsiteX135" fmla="*/ 91906 w 144760"/>
                <a:gd name="connsiteY135" fmla="*/ 61519 h 168890"/>
                <a:gd name="connsiteX136" fmla="*/ 94018 w 144760"/>
                <a:gd name="connsiteY136" fmla="*/ 64041 h 168890"/>
                <a:gd name="connsiteX137" fmla="*/ 96118 w 144760"/>
                <a:gd name="connsiteY137" fmla="*/ 55345 h 168890"/>
                <a:gd name="connsiteX138" fmla="*/ 91906 w 144760"/>
                <a:gd name="connsiteY138" fmla="*/ 61531 h 168890"/>
                <a:gd name="connsiteX139" fmla="*/ 106125 w 144760"/>
                <a:gd name="connsiteY139" fmla="*/ 51196 h 168890"/>
                <a:gd name="connsiteX140" fmla="*/ 105697 w 144760"/>
                <a:gd name="connsiteY140" fmla="*/ 53416 h 168890"/>
                <a:gd name="connsiteX141" fmla="*/ 110741 w 144760"/>
                <a:gd name="connsiteY141" fmla="*/ 57515 h 168890"/>
                <a:gd name="connsiteX142" fmla="*/ 110741 w 144760"/>
                <a:gd name="connsiteY142" fmla="*/ 53416 h 168890"/>
                <a:gd name="connsiteX143" fmla="*/ 106106 w 144760"/>
                <a:gd name="connsiteY143" fmla="*/ 51196 h 168890"/>
                <a:gd name="connsiteX144" fmla="*/ 93552 w 144760"/>
                <a:gd name="connsiteY144" fmla="*/ 41775 h 168890"/>
                <a:gd name="connsiteX145" fmla="*/ 93205 w 144760"/>
                <a:gd name="connsiteY145" fmla="*/ 39152 h 168890"/>
                <a:gd name="connsiteX146" fmla="*/ 92360 w 144760"/>
                <a:gd name="connsiteY146" fmla="*/ 41775 h 168890"/>
                <a:gd name="connsiteX147" fmla="*/ 111025 w 144760"/>
                <a:gd name="connsiteY147" fmla="*/ 33401 h 168890"/>
                <a:gd name="connsiteX148" fmla="*/ 109808 w 144760"/>
                <a:gd name="connsiteY148" fmla="*/ 35205 h 168890"/>
                <a:gd name="connsiteX149" fmla="*/ 111523 w 144760"/>
                <a:gd name="connsiteY149" fmla="*/ 35173 h 168890"/>
                <a:gd name="connsiteX150" fmla="*/ 111025 w 144760"/>
                <a:gd name="connsiteY150" fmla="*/ 33401 h 168890"/>
                <a:gd name="connsiteX151" fmla="*/ 115918 w 144760"/>
                <a:gd name="connsiteY151" fmla="*/ 27644 h 168890"/>
                <a:gd name="connsiteX152" fmla="*/ 112444 w 144760"/>
                <a:gd name="connsiteY152" fmla="*/ 32134 h 168890"/>
                <a:gd name="connsiteX153" fmla="*/ 112967 w 144760"/>
                <a:gd name="connsiteY153" fmla="*/ 41504 h 168890"/>
                <a:gd name="connsiteX154" fmla="*/ 117381 w 144760"/>
                <a:gd name="connsiteY154" fmla="*/ 40874 h 168890"/>
                <a:gd name="connsiteX155" fmla="*/ 115899 w 144760"/>
                <a:gd name="connsiteY155" fmla="*/ 27632 h 168890"/>
                <a:gd name="connsiteX156" fmla="*/ 38919 w 144760"/>
                <a:gd name="connsiteY156" fmla="*/ 27108 h 168890"/>
                <a:gd name="connsiteX157" fmla="*/ 45521 w 144760"/>
                <a:gd name="connsiteY157" fmla="*/ 30097 h 168890"/>
                <a:gd name="connsiteX158" fmla="*/ 44638 w 144760"/>
                <a:gd name="connsiteY158" fmla="*/ 28578 h 168890"/>
                <a:gd name="connsiteX159" fmla="*/ 38919 w 144760"/>
                <a:gd name="connsiteY159" fmla="*/ 27108 h 168890"/>
                <a:gd name="connsiteX160" fmla="*/ 102153 w 144760"/>
                <a:gd name="connsiteY160" fmla="*/ 27348 h 168890"/>
                <a:gd name="connsiteX161" fmla="*/ 102090 w 144760"/>
                <a:gd name="connsiteY161" fmla="*/ 33824 h 168890"/>
                <a:gd name="connsiteX162" fmla="*/ 107765 w 144760"/>
                <a:gd name="connsiteY162" fmla="*/ 28149 h 168890"/>
                <a:gd name="connsiteX163" fmla="*/ 102128 w 144760"/>
                <a:gd name="connsiteY163" fmla="*/ 27380 h 168890"/>
                <a:gd name="connsiteX164" fmla="*/ 102657 w 144760"/>
                <a:gd name="connsiteY164" fmla="*/ 22448 h 168890"/>
                <a:gd name="connsiteX165" fmla="*/ 96238 w 144760"/>
                <a:gd name="connsiteY165" fmla="*/ 65327 h 168890"/>
                <a:gd name="connsiteX166" fmla="*/ 101484 w 144760"/>
                <a:gd name="connsiteY166" fmla="*/ 63007 h 168890"/>
                <a:gd name="connsiteX167" fmla="*/ 99712 w 144760"/>
                <a:gd name="connsiteY167" fmla="*/ 33332 h 168890"/>
                <a:gd name="connsiteX168" fmla="*/ 101705 w 144760"/>
                <a:gd name="connsiteY168" fmla="*/ 25690 h 168890"/>
                <a:gd name="connsiteX169" fmla="*/ 108925 w 144760"/>
                <a:gd name="connsiteY169" fmla="*/ 27026 h 168890"/>
                <a:gd name="connsiteX170" fmla="*/ 111681 w 144760"/>
                <a:gd name="connsiteY170" fmla="*/ 23874 h 168890"/>
                <a:gd name="connsiteX171" fmla="*/ 102657 w 144760"/>
                <a:gd name="connsiteY171" fmla="*/ 22467 h 168890"/>
                <a:gd name="connsiteX172" fmla="*/ 32790 w 144760"/>
                <a:gd name="connsiteY172" fmla="*/ 23218 h 168890"/>
                <a:gd name="connsiteX173" fmla="*/ 43251 w 144760"/>
                <a:gd name="connsiteY173" fmla="*/ 25400 h 168890"/>
                <a:gd name="connsiteX174" fmla="*/ 44014 w 144760"/>
                <a:gd name="connsiteY174" fmla="*/ 59413 h 168890"/>
                <a:gd name="connsiteX175" fmla="*/ 49191 w 144760"/>
                <a:gd name="connsiteY175" fmla="*/ 65264 h 168890"/>
                <a:gd name="connsiteX176" fmla="*/ 58196 w 144760"/>
                <a:gd name="connsiteY176" fmla="*/ 63789 h 168890"/>
                <a:gd name="connsiteX177" fmla="*/ 56096 w 144760"/>
                <a:gd name="connsiteY177" fmla="*/ 59759 h 168890"/>
                <a:gd name="connsiteX178" fmla="*/ 53372 w 144760"/>
                <a:gd name="connsiteY178" fmla="*/ 62660 h 168890"/>
                <a:gd name="connsiteX179" fmla="*/ 49393 w 144760"/>
                <a:gd name="connsiteY179" fmla="*/ 62269 h 168890"/>
                <a:gd name="connsiteX180" fmla="*/ 46732 w 144760"/>
                <a:gd name="connsiteY180" fmla="*/ 24006 h 168890"/>
                <a:gd name="connsiteX181" fmla="*/ 32790 w 144760"/>
                <a:gd name="connsiteY181" fmla="*/ 23218 h 168890"/>
                <a:gd name="connsiteX182" fmla="*/ 86893 w 144760"/>
                <a:gd name="connsiteY182" fmla="*/ 144918 h 168890"/>
                <a:gd name="connsiteX183" fmla="*/ 97764 w 144760"/>
                <a:gd name="connsiteY183" fmla="*/ 140662 h 168890"/>
                <a:gd name="connsiteX184" fmla="*/ 105331 w 144760"/>
                <a:gd name="connsiteY184" fmla="*/ 153393 h 168890"/>
                <a:gd name="connsiteX185" fmla="*/ 130554 w 144760"/>
                <a:gd name="connsiteY185" fmla="*/ 155178 h 168890"/>
                <a:gd name="connsiteX186" fmla="*/ 123756 w 144760"/>
                <a:gd name="connsiteY186" fmla="*/ 147252 h 168890"/>
                <a:gd name="connsiteX187" fmla="*/ 123756 w 144760"/>
                <a:gd name="connsiteY187" fmla="*/ 135832 h 168890"/>
                <a:gd name="connsiteX188" fmla="*/ 142352 w 144760"/>
                <a:gd name="connsiteY188" fmla="*/ 134142 h 168890"/>
                <a:gd name="connsiteX189" fmla="*/ 141973 w 144760"/>
                <a:gd name="connsiteY189" fmla="*/ 143399 h 168890"/>
                <a:gd name="connsiteX190" fmla="*/ 131165 w 144760"/>
                <a:gd name="connsiteY190" fmla="*/ 144218 h 168890"/>
                <a:gd name="connsiteX191" fmla="*/ 137370 w 144760"/>
                <a:gd name="connsiteY191" fmla="*/ 149894 h 168890"/>
                <a:gd name="connsiteX192" fmla="*/ 135478 w 144760"/>
                <a:gd name="connsiteY192" fmla="*/ 164687 h 168890"/>
                <a:gd name="connsiteX193" fmla="*/ 98590 w 144760"/>
                <a:gd name="connsiteY193" fmla="*/ 163161 h 168890"/>
                <a:gd name="connsiteX194" fmla="*/ 96383 w 144760"/>
                <a:gd name="connsiteY194" fmla="*/ 157593 h 168890"/>
                <a:gd name="connsiteX195" fmla="*/ 52640 w 144760"/>
                <a:gd name="connsiteY195" fmla="*/ 156565 h 168890"/>
                <a:gd name="connsiteX196" fmla="*/ 50887 w 144760"/>
                <a:gd name="connsiteY196" fmla="*/ 163167 h 168890"/>
                <a:gd name="connsiteX197" fmla="*/ 13381 w 144760"/>
                <a:gd name="connsiteY197" fmla="*/ 164466 h 168890"/>
                <a:gd name="connsiteX198" fmla="*/ 16811 w 144760"/>
                <a:gd name="connsiteY198" fmla="*/ 143159 h 168890"/>
                <a:gd name="connsiteX199" fmla="*/ 5864 w 144760"/>
                <a:gd name="connsiteY199" fmla="*/ 142768 h 168890"/>
                <a:gd name="connsiteX200" fmla="*/ 5864 w 144760"/>
                <a:gd name="connsiteY200" fmla="*/ 133940 h 168890"/>
                <a:gd name="connsiteX201" fmla="*/ 25355 w 144760"/>
                <a:gd name="connsiteY201" fmla="*/ 144193 h 168890"/>
                <a:gd name="connsiteX202" fmla="*/ 18419 w 144760"/>
                <a:gd name="connsiteY202" fmla="*/ 155058 h 168890"/>
                <a:gd name="connsiteX203" fmla="*/ 43434 w 144760"/>
                <a:gd name="connsiteY203" fmla="*/ 153582 h 168890"/>
                <a:gd name="connsiteX204" fmla="*/ 43560 w 144760"/>
                <a:gd name="connsiteY204" fmla="*/ 143752 h 168890"/>
                <a:gd name="connsiteX205" fmla="*/ 60327 w 144760"/>
                <a:gd name="connsiteY205" fmla="*/ 144382 h 168890"/>
                <a:gd name="connsiteX206" fmla="*/ 64110 w 144760"/>
                <a:gd name="connsiteY206" fmla="*/ 126436 h 168890"/>
                <a:gd name="connsiteX207" fmla="*/ 64520 w 144760"/>
                <a:gd name="connsiteY207" fmla="*/ 112438 h 168890"/>
                <a:gd name="connsiteX208" fmla="*/ 54059 w 144760"/>
                <a:gd name="connsiteY208" fmla="*/ 99259 h 168890"/>
                <a:gd name="connsiteX209" fmla="*/ 51732 w 144760"/>
                <a:gd name="connsiteY209" fmla="*/ 115376 h 168890"/>
                <a:gd name="connsiteX210" fmla="*/ 36062 w 144760"/>
                <a:gd name="connsiteY210" fmla="*/ 127054 h 168890"/>
                <a:gd name="connsiteX211" fmla="*/ 44436 w 144760"/>
                <a:gd name="connsiteY211" fmla="*/ 122911 h 168890"/>
                <a:gd name="connsiteX212" fmla="*/ 46719 w 144760"/>
                <a:gd name="connsiteY212" fmla="*/ 129810 h 168890"/>
                <a:gd name="connsiteX213" fmla="*/ 30576 w 144760"/>
                <a:gd name="connsiteY213" fmla="*/ 126247 h 168890"/>
                <a:gd name="connsiteX214" fmla="*/ 46511 w 144760"/>
                <a:gd name="connsiteY214" fmla="*/ 111435 h 168890"/>
                <a:gd name="connsiteX215" fmla="*/ 44619 w 144760"/>
                <a:gd name="connsiteY215" fmla="*/ 99259 h 168890"/>
                <a:gd name="connsiteX216" fmla="*/ 40205 w 144760"/>
                <a:gd name="connsiteY216" fmla="*/ 101150 h 168890"/>
                <a:gd name="connsiteX217" fmla="*/ 43144 w 144760"/>
                <a:gd name="connsiteY217" fmla="*/ 106750 h 168890"/>
                <a:gd name="connsiteX218" fmla="*/ 35381 w 144760"/>
                <a:gd name="connsiteY218" fmla="*/ 110956 h 168890"/>
                <a:gd name="connsiteX219" fmla="*/ 32664 w 144760"/>
                <a:gd name="connsiteY219" fmla="*/ 107380 h 168890"/>
                <a:gd name="connsiteX220" fmla="*/ 30772 w 144760"/>
                <a:gd name="connsiteY220" fmla="*/ 109480 h 168890"/>
                <a:gd name="connsiteX221" fmla="*/ 20506 w 144760"/>
                <a:gd name="connsiteY221" fmla="*/ 125364 h 168890"/>
                <a:gd name="connsiteX222" fmla="*/ 20929 w 144760"/>
                <a:gd name="connsiteY222" fmla="*/ 121657 h 168890"/>
                <a:gd name="connsiteX223" fmla="*/ 12132 w 144760"/>
                <a:gd name="connsiteY223" fmla="*/ 122287 h 168890"/>
                <a:gd name="connsiteX224" fmla="*/ 17372 w 144760"/>
                <a:gd name="connsiteY224" fmla="*/ 111410 h 168890"/>
                <a:gd name="connsiteX225" fmla="*/ 15764 w 144760"/>
                <a:gd name="connsiteY225" fmla="*/ 109442 h 168890"/>
                <a:gd name="connsiteX226" fmla="*/ 28130 w 144760"/>
                <a:gd name="connsiteY226" fmla="*/ 107343 h 168890"/>
                <a:gd name="connsiteX227" fmla="*/ 29353 w 144760"/>
                <a:gd name="connsiteY227" fmla="*/ 104902 h 168890"/>
                <a:gd name="connsiteX228" fmla="*/ 31875 w 144760"/>
                <a:gd name="connsiteY228" fmla="*/ 101308 h 168890"/>
                <a:gd name="connsiteX229" fmla="*/ 36289 w 144760"/>
                <a:gd name="connsiteY229" fmla="*/ 94044 h 168890"/>
                <a:gd name="connsiteX230" fmla="*/ 33767 w 144760"/>
                <a:gd name="connsiteY230" fmla="*/ 91950 h 168890"/>
                <a:gd name="connsiteX231" fmla="*/ 18696 w 144760"/>
                <a:gd name="connsiteY231" fmla="*/ 87309 h 168890"/>
                <a:gd name="connsiteX232" fmla="*/ 13425 w 144760"/>
                <a:gd name="connsiteY232" fmla="*/ 85853 h 168890"/>
                <a:gd name="connsiteX233" fmla="*/ 16376 w 144760"/>
                <a:gd name="connsiteY233" fmla="*/ 82536 h 168890"/>
                <a:gd name="connsiteX234" fmla="*/ 14074 w 144760"/>
                <a:gd name="connsiteY234" fmla="*/ 76898 h 168890"/>
                <a:gd name="connsiteX235" fmla="*/ 20380 w 144760"/>
                <a:gd name="connsiteY235" fmla="*/ 76060 h 168890"/>
                <a:gd name="connsiteX236" fmla="*/ 22064 w 144760"/>
                <a:gd name="connsiteY236" fmla="*/ 72453 h 168890"/>
                <a:gd name="connsiteX237" fmla="*/ 26478 w 144760"/>
                <a:gd name="connsiteY237" fmla="*/ 77535 h 168890"/>
                <a:gd name="connsiteX238" fmla="*/ 29990 w 144760"/>
                <a:gd name="connsiteY238" fmla="*/ 78336 h 168890"/>
                <a:gd name="connsiteX239" fmla="*/ 31453 w 144760"/>
                <a:gd name="connsiteY239" fmla="*/ 75442 h 168890"/>
                <a:gd name="connsiteX240" fmla="*/ 28161 w 144760"/>
                <a:gd name="connsiteY240" fmla="*/ 72920 h 168890"/>
                <a:gd name="connsiteX241" fmla="*/ 28981 w 144760"/>
                <a:gd name="connsiteY241" fmla="*/ 71848 h 168890"/>
                <a:gd name="connsiteX242" fmla="*/ 33786 w 144760"/>
                <a:gd name="connsiteY242" fmla="*/ 73109 h 168890"/>
                <a:gd name="connsiteX243" fmla="*/ 48636 w 144760"/>
                <a:gd name="connsiteY243" fmla="*/ 73739 h 168890"/>
                <a:gd name="connsiteX244" fmla="*/ 52419 w 144760"/>
                <a:gd name="connsiteY244" fmla="*/ 80631 h 168890"/>
                <a:gd name="connsiteX245" fmla="*/ 52010 w 144760"/>
                <a:gd name="connsiteY245" fmla="*/ 75448 h 168890"/>
                <a:gd name="connsiteX246" fmla="*/ 54948 w 144760"/>
                <a:gd name="connsiteY246" fmla="*/ 75448 h 168890"/>
                <a:gd name="connsiteX247" fmla="*/ 60169 w 144760"/>
                <a:gd name="connsiteY247" fmla="*/ 83185 h 168890"/>
                <a:gd name="connsiteX248" fmla="*/ 66027 w 144760"/>
                <a:gd name="connsiteY248" fmla="*/ 70170 h 168890"/>
                <a:gd name="connsiteX249" fmla="*/ 52338 w 144760"/>
                <a:gd name="connsiteY249" fmla="*/ 49941 h 168890"/>
                <a:gd name="connsiteX250" fmla="*/ 51284 w 144760"/>
                <a:gd name="connsiteY250" fmla="*/ 62061 h 168890"/>
                <a:gd name="connsiteX251" fmla="*/ 55698 w 144760"/>
                <a:gd name="connsiteY251" fmla="*/ 57275 h 168890"/>
                <a:gd name="connsiteX252" fmla="*/ 60466 w 144760"/>
                <a:gd name="connsiteY252" fmla="*/ 64747 h 168890"/>
                <a:gd name="connsiteX253" fmla="*/ 42482 w 144760"/>
                <a:gd name="connsiteY253" fmla="*/ 60144 h 168890"/>
                <a:gd name="connsiteX254" fmla="*/ 33893 w 144760"/>
                <a:gd name="connsiteY254" fmla="*/ 61657 h 168890"/>
                <a:gd name="connsiteX255" fmla="*/ 35337 w 144760"/>
                <a:gd name="connsiteY255" fmla="*/ 52886 h 168890"/>
                <a:gd name="connsiteX256" fmla="*/ 27392 w 144760"/>
                <a:gd name="connsiteY256" fmla="*/ 57300 h 168890"/>
                <a:gd name="connsiteX257" fmla="*/ 13772 w 144760"/>
                <a:gd name="connsiteY257" fmla="*/ 70864 h 168890"/>
                <a:gd name="connsiteX258" fmla="*/ 11880 w 144760"/>
                <a:gd name="connsiteY258" fmla="*/ 67711 h 168890"/>
                <a:gd name="connsiteX259" fmla="*/ 2693 w 144760"/>
                <a:gd name="connsiteY259" fmla="*/ 68972 h 168890"/>
                <a:gd name="connsiteX260" fmla="*/ 7567 w 144760"/>
                <a:gd name="connsiteY260" fmla="*/ 59974 h 168890"/>
                <a:gd name="connsiteX261" fmla="*/ 5675 w 144760"/>
                <a:gd name="connsiteY261" fmla="*/ 55213 h 168890"/>
                <a:gd name="connsiteX262" fmla="*/ 23483 w 144760"/>
                <a:gd name="connsiteY262" fmla="*/ 53889 h 168890"/>
                <a:gd name="connsiteX263" fmla="*/ 43150 w 144760"/>
                <a:gd name="connsiteY263" fmla="*/ 45124 h 168890"/>
                <a:gd name="connsiteX264" fmla="*/ 44184 w 144760"/>
                <a:gd name="connsiteY264" fmla="*/ 42021 h 168890"/>
                <a:gd name="connsiteX265" fmla="*/ 33294 w 144760"/>
                <a:gd name="connsiteY265" fmla="*/ 39121 h 168890"/>
                <a:gd name="connsiteX266" fmla="*/ 31838 w 144760"/>
                <a:gd name="connsiteY266" fmla="*/ 33635 h 168890"/>
                <a:gd name="connsiteX267" fmla="*/ 29315 w 144760"/>
                <a:gd name="connsiteY267" fmla="*/ 34694 h 168890"/>
                <a:gd name="connsiteX268" fmla="*/ 24473 w 144760"/>
                <a:gd name="connsiteY268" fmla="*/ 35520 h 168890"/>
                <a:gd name="connsiteX269" fmla="*/ 20519 w 144760"/>
                <a:gd name="connsiteY269" fmla="*/ 37639 h 168890"/>
                <a:gd name="connsiteX270" fmla="*/ 7762 w 144760"/>
                <a:gd name="connsiteY270" fmla="*/ 43276 h 168890"/>
                <a:gd name="connsiteX271" fmla="*/ 7762 w 144760"/>
                <a:gd name="connsiteY271" fmla="*/ 40344 h 168890"/>
                <a:gd name="connsiteX272" fmla="*/ 0 w 144760"/>
                <a:gd name="connsiteY272" fmla="*/ 35722 h 168890"/>
                <a:gd name="connsiteX273" fmla="*/ 7567 w 144760"/>
                <a:gd name="connsiteY273" fmla="*/ 31308 h 168890"/>
                <a:gd name="connsiteX274" fmla="*/ 6306 w 144760"/>
                <a:gd name="connsiteY274" fmla="*/ 23602 h 168890"/>
                <a:gd name="connsiteX275" fmla="*/ 13633 w 144760"/>
                <a:gd name="connsiteY275" fmla="*/ 25954 h 168890"/>
                <a:gd name="connsiteX276" fmla="*/ 21200 w 144760"/>
                <a:gd name="connsiteY276" fmla="*/ 32418 h 168890"/>
                <a:gd name="connsiteX277" fmla="*/ 30204 w 144760"/>
                <a:gd name="connsiteY277" fmla="*/ 28887 h 168890"/>
                <a:gd name="connsiteX278" fmla="*/ 21799 w 144760"/>
                <a:gd name="connsiteY278" fmla="*/ 21521 h 168890"/>
                <a:gd name="connsiteX279" fmla="*/ 4843 w 144760"/>
                <a:gd name="connsiteY279" fmla="*/ 15247 h 168890"/>
                <a:gd name="connsiteX280" fmla="*/ 391 w 144760"/>
                <a:gd name="connsiteY280" fmla="*/ 13324 h 168890"/>
                <a:gd name="connsiteX281" fmla="*/ 5215 w 144760"/>
                <a:gd name="connsiteY281" fmla="*/ 10247 h 168890"/>
                <a:gd name="connsiteX282" fmla="*/ 3771 w 144760"/>
                <a:gd name="connsiteY282" fmla="*/ 4572 h 168890"/>
                <a:gd name="connsiteX283" fmla="*/ 10884 w 144760"/>
                <a:gd name="connsiteY283" fmla="*/ 5019 h 168890"/>
                <a:gd name="connsiteX284" fmla="*/ 12353 w 144760"/>
                <a:gd name="connsiteY284" fmla="*/ 820 h 168890"/>
                <a:gd name="connsiteX285" fmla="*/ 15298 w 144760"/>
                <a:gd name="connsiteY285" fmla="*/ 7125 h 168890"/>
                <a:gd name="connsiteX286" fmla="*/ 22808 w 144760"/>
                <a:gd name="connsiteY286" fmla="*/ 16748 h 168890"/>
                <a:gd name="connsiteX287" fmla="*/ 26415 w 144760"/>
                <a:gd name="connsiteY287" fmla="*/ 19024 h 168890"/>
                <a:gd name="connsiteX288" fmla="*/ 26812 w 144760"/>
                <a:gd name="connsiteY288" fmla="*/ 12548 h 168890"/>
                <a:gd name="connsiteX289" fmla="*/ 22638 w 144760"/>
                <a:gd name="connsiteY289" fmla="*/ 5839 h 168890"/>
                <a:gd name="connsiteX290" fmla="*/ 27216 w 144760"/>
                <a:gd name="connsiteY290" fmla="*/ 7516 h 168890"/>
                <a:gd name="connsiteX291" fmla="*/ 29738 w 144760"/>
                <a:gd name="connsiteY291" fmla="*/ 3954 h 168890"/>
                <a:gd name="connsiteX292" fmla="*/ 35180 w 144760"/>
                <a:gd name="connsiteY292" fmla="*/ 13784 h 168890"/>
                <a:gd name="connsiteX293" fmla="*/ 29322 w 144760"/>
                <a:gd name="connsiteY293" fmla="*/ 20664 h 168890"/>
                <a:gd name="connsiteX294" fmla="*/ 30791 w 144760"/>
                <a:gd name="connsiteY294" fmla="*/ 21925 h 168890"/>
                <a:gd name="connsiteX295" fmla="*/ 51953 w 144760"/>
                <a:gd name="connsiteY295" fmla="*/ 27953 h 168890"/>
                <a:gd name="connsiteX296" fmla="*/ 52363 w 144760"/>
                <a:gd name="connsiteY296" fmla="*/ 21465 h 168890"/>
                <a:gd name="connsiteX297" fmla="*/ 48838 w 144760"/>
                <a:gd name="connsiteY297" fmla="*/ 10373 h 168890"/>
                <a:gd name="connsiteX298" fmla="*/ 48378 w 144760"/>
                <a:gd name="connsiteY298" fmla="*/ 3922 h 168890"/>
                <a:gd name="connsiteX299" fmla="*/ 56367 w 144760"/>
                <a:gd name="connsiteY299" fmla="*/ 10001 h 168890"/>
                <a:gd name="connsiteX300" fmla="*/ 59047 w 144760"/>
                <a:gd name="connsiteY300" fmla="*/ 3922 h 168890"/>
                <a:gd name="connsiteX301" fmla="*/ 63669 w 144760"/>
                <a:gd name="connsiteY301" fmla="*/ 15853 h 168890"/>
                <a:gd name="connsiteX302" fmla="*/ 57823 w 144760"/>
                <a:gd name="connsiteY302" fmla="*/ 22316 h 168890"/>
                <a:gd name="connsiteX303" fmla="*/ 60112 w 144760"/>
                <a:gd name="connsiteY303" fmla="*/ 41763 h 168890"/>
                <a:gd name="connsiteX304" fmla="*/ 65970 w 144760"/>
                <a:gd name="connsiteY304" fmla="*/ 35287 h 168890"/>
                <a:gd name="connsiteX305" fmla="*/ 64930 w 144760"/>
                <a:gd name="connsiteY305" fmla="*/ 24416 h 168890"/>
                <a:gd name="connsiteX306" fmla="*/ 72062 w 144760"/>
                <a:gd name="connsiteY306" fmla="*/ 20002 h 168890"/>
                <a:gd name="connsiteX307" fmla="*/ 76249 w 144760"/>
                <a:gd name="connsiteY307" fmla="*/ 13892 h 168890"/>
                <a:gd name="connsiteX308" fmla="*/ 77069 w 144760"/>
                <a:gd name="connsiteY308" fmla="*/ 19169 h 168890"/>
                <a:gd name="connsiteX309" fmla="*/ 83563 w 144760"/>
                <a:gd name="connsiteY309" fmla="*/ 17707 h 168890"/>
                <a:gd name="connsiteX310" fmla="*/ 82523 w 144760"/>
                <a:gd name="connsiteY310" fmla="*/ 23527 h 168890"/>
                <a:gd name="connsiteX311" fmla="*/ 87732 w 144760"/>
                <a:gd name="connsiteY311" fmla="*/ 25456 h 168890"/>
                <a:gd name="connsiteX312" fmla="*/ 83147 w 144760"/>
                <a:gd name="connsiteY312" fmla="*/ 29410 h 168890"/>
                <a:gd name="connsiteX313" fmla="*/ 68468 w 144760"/>
                <a:gd name="connsiteY313" fmla="*/ 38402 h 168890"/>
                <a:gd name="connsiteX314" fmla="*/ 63423 w 144760"/>
                <a:gd name="connsiteY314" fmla="*/ 44708 h 168890"/>
                <a:gd name="connsiteX315" fmla="*/ 68468 w 144760"/>
                <a:gd name="connsiteY315" fmla="*/ 53044 h 168890"/>
                <a:gd name="connsiteX316" fmla="*/ 76665 w 144760"/>
                <a:gd name="connsiteY316" fmla="*/ 52211 h 168890"/>
                <a:gd name="connsiteX317" fmla="*/ 88160 w 144760"/>
                <a:gd name="connsiteY317" fmla="*/ 28218 h 168890"/>
                <a:gd name="connsiteX318" fmla="*/ 91105 w 144760"/>
                <a:gd name="connsiteY318" fmla="*/ 27588 h 168890"/>
                <a:gd name="connsiteX319" fmla="*/ 91105 w 144760"/>
                <a:gd name="connsiteY319" fmla="*/ 17751 h 168890"/>
                <a:gd name="connsiteX320" fmla="*/ 87322 w 144760"/>
                <a:gd name="connsiteY320" fmla="*/ 2094 h 168890"/>
                <a:gd name="connsiteX321" fmla="*/ 91490 w 144760"/>
                <a:gd name="connsiteY321" fmla="*/ 6659 h 168890"/>
                <a:gd name="connsiteX322" fmla="*/ 96106 w 144760"/>
                <a:gd name="connsiteY322" fmla="*/ 3109 h 168890"/>
                <a:gd name="connsiteX323" fmla="*/ 99057 w 144760"/>
                <a:gd name="connsiteY323" fmla="*/ 14768 h 168890"/>
                <a:gd name="connsiteX324" fmla="*/ 95078 w 144760"/>
                <a:gd name="connsiteY324" fmla="*/ 25633 h 168890"/>
                <a:gd name="connsiteX325" fmla="*/ 108692 w 144760"/>
                <a:gd name="connsiteY325" fmla="*/ 21313 h 168890"/>
                <a:gd name="connsiteX326" fmla="*/ 112078 w 144760"/>
                <a:gd name="connsiteY326" fmla="*/ 8563 h 168890"/>
                <a:gd name="connsiteX327" fmla="*/ 114953 w 144760"/>
                <a:gd name="connsiteY327" fmla="*/ 14175 h 168890"/>
                <a:gd name="connsiteX328" fmla="*/ 116214 w 144760"/>
                <a:gd name="connsiteY328" fmla="*/ 19850 h 168890"/>
                <a:gd name="connsiteX329" fmla="*/ 118957 w 144760"/>
                <a:gd name="connsiteY329" fmla="*/ 18816 h 168890"/>
                <a:gd name="connsiteX330" fmla="*/ 123794 w 144760"/>
                <a:gd name="connsiteY330" fmla="*/ 6659 h 168890"/>
                <a:gd name="connsiteX331" fmla="*/ 126947 w 144760"/>
                <a:gd name="connsiteY331" fmla="*/ 0 h 168890"/>
                <a:gd name="connsiteX332" fmla="*/ 130100 w 144760"/>
                <a:gd name="connsiteY332" fmla="*/ 3556 h 168890"/>
                <a:gd name="connsiteX333" fmla="*/ 135340 w 144760"/>
                <a:gd name="connsiteY333" fmla="*/ 202 h 168890"/>
                <a:gd name="connsiteX334" fmla="*/ 136784 w 144760"/>
                <a:gd name="connsiteY334" fmla="*/ 6659 h 168890"/>
                <a:gd name="connsiteX335" fmla="*/ 141639 w 144760"/>
                <a:gd name="connsiteY335" fmla="*/ 6463 h 168890"/>
                <a:gd name="connsiteX336" fmla="*/ 136784 w 144760"/>
                <a:gd name="connsiteY336" fmla="*/ 13583 h 168890"/>
                <a:gd name="connsiteX337" fmla="*/ 122520 w 144760"/>
                <a:gd name="connsiteY337" fmla="*/ 21950 h 168890"/>
                <a:gd name="connsiteX338" fmla="*/ 117350 w 144760"/>
                <a:gd name="connsiteY338" fmla="*/ 26516 h 168890"/>
                <a:gd name="connsiteX339" fmla="*/ 119008 w 144760"/>
                <a:gd name="connsiteY339" fmla="*/ 29820 h 168890"/>
                <a:gd name="connsiteX340" fmla="*/ 130308 w 144760"/>
                <a:gd name="connsiteY340" fmla="*/ 24826 h 168890"/>
                <a:gd name="connsiteX341" fmla="*/ 129444 w 144760"/>
                <a:gd name="connsiteY341" fmla="*/ 32393 h 168890"/>
                <a:gd name="connsiteX342" fmla="*/ 137213 w 144760"/>
                <a:gd name="connsiteY342" fmla="*/ 33401 h 168890"/>
                <a:gd name="connsiteX343" fmla="*/ 129444 w 144760"/>
                <a:gd name="connsiteY343" fmla="*/ 41170 h 168890"/>
                <a:gd name="connsiteX344" fmla="*/ 127161 w 144760"/>
                <a:gd name="connsiteY344" fmla="*/ 43491 h 168890"/>
                <a:gd name="connsiteX345" fmla="*/ 122520 w 144760"/>
                <a:gd name="connsiteY345" fmla="*/ 45944 h 168890"/>
                <a:gd name="connsiteX346" fmla="*/ 118737 w 144760"/>
                <a:gd name="connsiteY346" fmla="*/ 42160 h 168890"/>
                <a:gd name="connsiteX347" fmla="*/ 111012 w 144760"/>
                <a:gd name="connsiteY347" fmla="*/ 43238 h 168890"/>
                <a:gd name="connsiteX348" fmla="*/ 111239 w 144760"/>
                <a:gd name="connsiteY348" fmla="*/ 39083 h 168890"/>
                <a:gd name="connsiteX349" fmla="*/ 110426 w 144760"/>
                <a:gd name="connsiteY349" fmla="*/ 38206 h 168890"/>
                <a:gd name="connsiteX350" fmla="*/ 111239 w 144760"/>
                <a:gd name="connsiteY350" fmla="*/ 39083 h 168890"/>
                <a:gd name="connsiteX351" fmla="*/ 103906 w 144760"/>
                <a:gd name="connsiteY351" fmla="*/ 42810 h 168890"/>
                <a:gd name="connsiteX352" fmla="*/ 104959 w 144760"/>
                <a:gd name="connsiteY352" fmla="*/ 49702 h 168890"/>
                <a:gd name="connsiteX353" fmla="*/ 111838 w 144760"/>
                <a:gd name="connsiteY353" fmla="*/ 51594 h 168890"/>
                <a:gd name="connsiteX354" fmla="*/ 112116 w 144760"/>
                <a:gd name="connsiteY354" fmla="*/ 59532 h 168890"/>
                <a:gd name="connsiteX355" fmla="*/ 105558 w 144760"/>
                <a:gd name="connsiteY355" fmla="*/ 57426 h 168890"/>
                <a:gd name="connsiteX356" fmla="*/ 96339 w 144760"/>
                <a:gd name="connsiteY356" fmla="*/ 67068 h 168890"/>
                <a:gd name="connsiteX357" fmla="*/ 93621 w 144760"/>
                <a:gd name="connsiteY357" fmla="*/ 52659 h 168890"/>
                <a:gd name="connsiteX358" fmla="*/ 81848 w 144760"/>
                <a:gd name="connsiteY358" fmla="*/ 70189 h 168890"/>
                <a:gd name="connsiteX359" fmla="*/ 84850 w 144760"/>
                <a:gd name="connsiteY359" fmla="*/ 70820 h 168890"/>
                <a:gd name="connsiteX360" fmla="*/ 83784 w 144760"/>
                <a:gd name="connsiteY360" fmla="*/ 76444 h 168890"/>
                <a:gd name="connsiteX361" fmla="*/ 95305 w 144760"/>
                <a:gd name="connsiteY361" fmla="*/ 73922 h 168890"/>
                <a:gd name="connsiteX362" fmla="*/ 105343 w 144760"/>
                <a:gd name="connsiteY362" fmla="*/ 71204 h 168890"/>
                <a:gd name="connsiteX363" fmla="*/ 108049 w 144760"/>
                <a:gd name="connsiteY363" fmla="*/ 62811 h 168890"/>
                <a:gd name="connsiteX364" fmla="*/ 111201 w 144760"/>
                <a:gd name="connsiteY364" fmla="*/ 62610 h 168890"/>
                <a:gd name="connsiteX365" fmla="*/ 111422 w 144760"/>
                <a:gd name="connsiteY365" fmla="*/ 67263 h 168890"/>
                <a:gd name="connsiteX366" fmla="*/ 117305 w 144760"/>
                <a:gd name="connsiteY366" fmla="*/ 63480 h 168890"/>
                <a:gd name="connsiteX367" fmla="*/ 122098 w 144760"/>
                <a:gd name="connsiteY367" fmla="*/ 53201 h 168890"/>
                <a:gd name="connsiteX368" fmla="*/ 125881 w 144760"/>
                <a:gd name="connsiteY368" fmla="*/ 48825 h 168890"/>
                <a:gd name="connsiteX369" fmla="*/ 127325 w 144760"/>
                <a:gd name="connsiteY369" fmla="*/ 55762 h 168890"/>
                <a:gd name="connsiteX370" fmla="*/ 135100 w 144760"/>
                <a:gd name="connsiteY370" fmla="*/ 55131 h 168890"/>
                <a:gd name="connsiteX371" fmla="*/ 133208 w 144760"/>
                <a:gd name="connsiteY371" fmla="*/ 61399 h 168890"/>
                <a:gd name="connsiteX372" fmla="*/ 137402 w 144760"/>
                <a:gd name="connsiteY372" fmla="*/ 64312 h 168890"/>
                <a:gd name="connsiteX373" fmla="*/ 120628 w 144760"/>
                <a:gd name="connsiteY373" fmla="*/ 68266 h 168890"/>
                <a:gd name="connsiteX374" fmla="*/ 112236 w 144760"/>
                <a:gd name="connsiteY374" fmla="*/ 72049 h 168890"/>
                <a:gd name="connsiteX375" fmla="*/ 120433 w 144760"/>
                <a:gd name="connsiteY375" fmla="*/ 70788 h 168890"/>
                <a:gd name="connsiteX376" fmla="*/ 120433 w 144760"/>
                <a:gd name="connsiteY376" fmla="*/ 73941 h 168890"/>
                <a:gd name="connsiteX377" fmla="*/ 122785 w 144760"/>
                <a:gd name="connsiteY377" fmla="*/ 73941 h 168890"/>
                <a:gd name="connsiteX378" fmla="*/ 139716 w 144760"/>
                <a:gd name="connsiteY378" fmla="*/ 76463 h 168890"/>
                <a:gd name="connsiteX379" fmla="*/ 144761 w 144760"/>
                <a:gd name="connsiteY379" fmla="*/ 77094 h 168890"/>
                <a:gd name="connsiteX380" fmla="*/ 142238 w 144760"/>
                <a:gd name="connsiteY380" fmla="*/ 81268 h 168890"/>
                <a:gd name="connsiteX381" fmla="*/ 144761 w 144760"/>
                <a:gd name="connsiteY381" fmla="*/ 87353 h 168890"/>
                <a:gd name="connsiteX382" fmla="*/ 139085 w 144760"/>
                <a:gd name="connsiteY382" fmla="*/ 87561 h 168890"/>
                <a:gd name="connsiteX383" fmla="*/ 138650 w 144760"/>
                <a:gd name="connsiteY383" fmla="*/ 93237 h 168890"/>
                <a:gd name="connsiteX384" fmla="*/ 133833 w 144760"/>
                <a:gd name="connsiteY384" fmla="*/ 88413 h 168890"/>
                <a:gd name="connsiteX385" fmla="*/ 122123 w 144760"/>
                <a:gd name="connsiteY385" fmla="*/ 78834 h 168890"/>
                <a:gd name="connsiteX386" fmla="*/ 119380 w 144760"/>
                <a:gd name="connsiteY386" fmla="*/ 77914 h 168890"/>
                <a:gd name="connsiteX387" fmla="*/ 114569 w 144760"/>
                <a:gd name="connsiteY387" fmla="*/ 80852 h 168890"/>
                <a:gd name="connsiteX388" fmla="*/ 119153 w 144760"/>
                <a:gd name="connsiteY388" fmla="*/ 83955 h 168890"/>
                <a:gd name="connsiteX389" fmla="*/ 115849 w 144760"/>
                <a:gd name="connsiteY389" fmla="*/ 88999 h 168890"/>
                <a:gd name="connsiteX390" fmla="*/ 99277 w 144760"/>
                <a:gd name="connsiteY390" fmla="*/ 86893 h 168890"/>
                <a:gd name="connsiteX391" fmla="*/ 107229 w 144760"/>
                <a:gd name="connsiteY391" fmla="*/ 92335 h 168890"/>
                <a:gd name="connsiteX392" fmla="*/ 118314 w 144760"/>
                <a:gd name="connsiteY392" fmla="*/ 100703 h 168890"/>
                <a:gd name="connsiteX393" fmla="*/ 119153 w 144760"/>
                <a:gd name="connsiteY393" fmla="*/ 101964 h 168890"/>
                <a:gd name="connsiteX394" fmla="*/ 128195 w 144760"/>
                <a:gd name="connsiteY394" fmla="*/ 114531 h 168890"/>
                <a:gd name="connsiteX395" fmla="*/ 117911 w 144760"/>
                <a:gd name="connsiteY395" fmla="*/ 104927 h 168890"/>
                <a:gd name="connsiteX396" fmla="*/ 116441 w 144760"/>
                <a:gd name="connsiteY396" fmla="*/ 105936 h 168890"/>
                <a:gd name="connsiteX397" fmla="*/ 116877 w 144760"/>
                <a:gd name="connsiteY397" fmla="*/ 108831 h 168890"/>
                <a:gd name="connsiteX398" fmla="*/ 113724 w 144760"/>
                <a:gd name="connsiteY398" fmla="*/ 128088 h 168890"/>
                <a:gd name="connsiteX399" fmla="*/ 109070 w 144760"/>
                <a:gd name="connsiteY399" fmla="*/ 120522 h 168890"/>
                <a:gd name="connsiteX400" fmla="*/ 100728 w 144760"/>
                <a:gd name="connsiteY400" fmla="*/ 121783 h 168890"/>
                <a:gd name="connsiteX401" fmla="*/ 112898 w 144760"/>
                <a:gd name="connsiteY401" fmla="*/ 110287 h 168890"/>
                <a:gd name="connsiteX402" fmla="*/ 113099 w 144760"/>
                <a:gd name="connsiteY402" fmla="*/ 108017 h 168890"/>
                <a:gd name="connsiteX403" fmla="*/ 106794 w 144760"/>
                <a:gd name="connsiteY403" fmla="*/ 111170 h 168890"/>
                <a:gd name="connsiteX404" fmla="*/ 99038 w 144760"/>
                <a:gd name="connsiteY404" fmla="*/ 106126 h 168890"/>
                <a:gd name="connsiteX405" fmla="*/ 110388 w 144760"/>
                <a:gd name="connsiteY405" fmla="*/ 100513 h 168890"/>
                <a:gd name="connsiteX406" fmla="*/ 85657 w 144760"/>
                <a:gd name="connsiteY406" fmla="*/ 102594 h 168890"/>
                <a:gd name="connsiteX407" fmla="*/ 83135 w 144760"/>
                <a:gd name="connsiteY407" fmla="*/ 104656 h 168890"/>
                <a:gd name="connsiteX408" fmla="*/ 81678 w 144760"/>
                <a:gd name="connsiteY408" fmla="*/ 120345 h 168890"/>
                <a:gd name="connsiteX409" fmla="*/ 84074 w 144760"/>
                <a:gd name="connsiteY409" fmla="*/ 134331 h 168890"/>
                <a:gd name="connsiteX410" fmla="*/ 86905 w 144760"/>
                <a:gd name="connsiteY410" fmla="*/ 144893 h 16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144760" h="168890">
                  <a:moveTo>
                    <a:pt x="133410" y="154131"/>
                  </a:moveTo>
                  <a:cubicBezTo>
                    <a:pt x="134278" y="154023"/>
                    <a:pt x="135127" y="153796"/>
                    <a:pt x="135932" y="153456"/>
                  </a:cubicBezTo>
                  <a:cubicBezTo>
                    <a:pt x="137824" y="149856"/>
                    <a:pt x="129148" y="144906"/>
                    <a:pt x="129148" y="144906"/>
                  </a:cubicBezTo>
                  <a:cubicBezTo>
                    <a:pt x="129148" y="144906"/>
                    <a:pt x="127306" y="145795"/>
                    <a:pt x="126625" y="146091"/>
                  </a:cubicBezTo>
                  <a:cubicBezTo>
                    <a:pt x="124254" y="146936"/>
                    <a:pt x="133341" y="154131"/>
                    <a:pt x="133442" y="154131"/>
                  </a:cubicBezTo>
                  <a:moveTo>
                    <a:pt x="98514" y="153702"/>
                  </a:moveTo>
                  <a:cubicBezTo>
                    <a:pt x="98514" y="153702"/>
                    <a:pt x="97581" y="158974"/>
                    <a:pt x="100715" y="161963"/>
                  </a:cubicBezTo>
                  <a:cubicBezTo>
                    <a:pt x="111971" y="167997"/>
                    <a:pt x="125049" y="168395"/>
                    <a:pt x="134634" y="162694"/>
                  </a:cubicBezTo>
                  <a:cubicBezTo>
                    <a:pt x="135233" y="160746"/>
                    <a:pt x="136216" y="157946"/>
                    <a:pt x="136361" y="155878"/>
                  </a:cubicBezTo>
                  <a:cubicBezTo>
                    <a:pt x="125843" y="160702"/>
                    <a:pt x="107866" y="157492"/>
                    <a:pt x="98527" y="153702"/>
                  </a:cubicBezTo>
                  <a:moveTo>
                    <a:pt x="12561" y="155682"/>
                  </a:moveTo>
                  <a:cubicBezTo>
                    <a:pt x="12731" y="158526"/>
                    <a:pt x="13305" y="161357"/>
                    <a:pt x="15676" y="163401"/>
                  </a:cubicBezTo>
                  <a:cubicBezTo>
                    <a:pt x="25526" y="167815"/>
                    <a:pt x="38421" y="166169"/>
                    <a:pt x="47728" y="162398"/>
                  </a:cubicBezTo>
                  <a:cubicBezTo>
                    <a:pt x="51171" y="161074"/>
                    <a:pt x="50509" y="158753"/>
                    <a:pt x="50433" y="153444"/>
                  </a:cubicBezTo>
                  <a:cubicBezTo>
                    <a:pt x="39316" y="158539"/>
                    <a:pt x="24170" y="160115"/>
                    <a:pt x="12561" y="155682"/>
                  </a:cubicBezTo>
                  <a:moveTo>
                    <a:pt x="99290" y="151432"/>
                  </a:moveTo>
                  <a:cubicBezTo>
                    <a:pt x="99504" y="151886"/>
                    <a:pt x="101276" y="152498"/>
                    <a:pt x="102663" y="152662"/>
                  </a:cubicBezTo>
                  <a:cubicBezTo>
                    <a:pt x="104038" y="152498"/>
                    <a:pt x="102897" y="147485"/>
                    <a:pt x="103092" y="146438"/>
                  </a:cubicBezTo>
                  <a:cubicBezTo>
                    <a:pt x="102916" y="146476"/>
                    <a:pt x="99309" y="147132"/>
                    <a:pt x="99309" y="151432"/>
                  </a:cubicBezTo>
                  <a:moveTo>
                    <a:pt x="45710" y="145883"/>
                  </a:moveTo>
                  <a:cubicBezTo>
                    <a:pt x="45710" y="145883"/>
                    <a:pt x="45710" y="152920"/>
                    <a:pt x="45635" y="152920"/>
                  </a:cubicBezTo>
                  <a:cubicBezTo>
                    <a:pt x="47211" y="152359"/>
                    <a:pt x="49847" y="151754"/>
                    <a:pt x="50049" y="150890"/>
                  </a:cubicBezTo>
                  <a:cubicBezTo>
                    <a:pt x="50332" y="149717"/>
                    <a:pt x="47526" y="146684"/>
                    <a:pt x="45685" y="145883"/>
                  </a:cubicBezTo>
                  <a:moveTo>
                    <a:pt x="18810" y="143689"/>
                  </a:moveTo>
                  <a:cubicBezTo>
                    <a:pt x="16527" y="146388"/>
                    <a:pt x="12775" y="148355"/>
                    <a:pt x="12416" y="152946"/>
                  </a:cubicBezTo>
                  <a:cubicBezTo>
                    <a:pt x="12340" y="154144"/>
                    <a:pt x="16830" y="154207"/>
                    <a:pt x="16925" y="154144"/>
                  </a:cubicBezTo>
                  <a:cubicBezTo>
                    <a:pt x="19649" y="152019"/>
                    <a:pt x="22202" y="151092"/>
                    <a:pt x="23319" y="146388"/>
                  </a:cubicBezTo>
                  <a:cubicBezTo>
                    <a:pt x="23092" y="144988"/>
                    <a:pt x="20254" y="143746"/>
                    <a:pt x="18810" y="143689"/>
                  </a:cubicBezTo>
                  <a:moveTo>
                    <a:pt x="46662" y="142774"/>
                  </a:moveTo>
                  <a:cubicBezTo>
                    <a:pt x="46700" y="144036"/>
                    <a:pt x="50055" y="146091"/>
                    <a:pt x="51511" y="148778"/>
                  </a:cubicBezTo>
                  <a:cubicBezTo>
                    <a:pt x="52394" y="150366"/>
                    <a:pt x="52830" y="152164"/>
                    <a:pt x="52773" y="153980"/>
                  </a:cubicBezTo>
                  <a:cubicBezTo>
                    <a:pt x="64634" y="159522"/>
                    <a:pt x="84232" y="161080"/>
                    <a:pt x="96282" y="154995"/>
                  </a:cubicBezTo>
                  <a:cubicBezTo>
                    <a:pt x="96433" y="149786"/>
                    <a:pt x="97802" y="146116"/>
                    <a:pt x="101875" y="144370"/>
                  </a:cubicBezTo>
                  <a:cubicBezTo>
                    <a:pt x="102462" y="143739"/>
                    <a:pt x="101503" y="142478"/>
                    <a:pt x="100513" y="142478"/>
                  </a:cubicBezTo>
                  <a:cubicBezTo>
                    <a:pt x="92177" y="145795"/>
                    <a:pt x="84270" y="149938"/>
                    <a:pt x="74376" y="149723"/>
                  </a:cubicBezTo>
                  <a:cubicBezTo>
                    <a:pt x="63612" y="150650"/>
                    <a:pt x="55907" y="143102"/>
                    <a:pt x="46662" y="142787"/>
                  </a:cubicBezTo>
                  <a:moveTo>
                    <a:pt x="127849" y="135756"/>
                  </a:moveTo>
                  <a:cubicBezTo>
                    <a:pt x="124109" y="136330"/>
                    <a:pt x="124696" y="142163"/>
                    <a:pt x="125131" y="144370"/>
                  </a:cubicBezTo>
                  <a:cubicBezTo>
                    <a:pt x="129545" y="141602"/>
                    <a:pt x="135516" y="140284"/>
                    <a:pt x="140265" y="141286"/>
                  </a:cubicBezTo>
                  <a:cubicBezTo>
                    <a:pt x="140510" y="141286"/>
                    <a:pt x="140555" y="137591"/>
                    <a:pt x="140555" y="135832"/>
                  </a:cubicBezTo>
                  <a:cubicBezTo>
                    <a:pt x="140555" y="135832"/>
                    <a:pt x="133574" y="133726"/>
                    <a:pt x="127849" y="135756"/>
                  </a:cubicBezTo>
                  <a:moveTo>
                    <a:pt x="7844" y="135340"/>
                  </a:moveTo>
                  <a:cubicBezTo>
                    <a:pt x="7794" y="137301"/>
                    <a:pt x="7586" y="139754"/>
                    <a:pt x="7939" y="141116"/>
                  </a:cubicBezTo>
                  <a:cubicBezTo>
                    <a:pt x="13267" y="140530"/>
                    <a:pt x="20765" y="141337"/>
                    <a:pt x="23602" y="143746"/>
                  </a:cubicBezTo>
                  <a:lnTo>
                    <a:pt x="23136" y="137888"/>
                  </a:lnTo>
                  <a:cubicBezTo>
                    <a:pt x="20166" y="132931"/>
                    <a:pt x="12958" y="134602"/>
                    <a:pt x="7844" y="135365"/>
                  </a:cubicBezTo>
                  <a:moveTo>
                    <a:pt x="62862" y="118214"/>
                  </a:moveTo>
                  <a:lnTo>
                    <a:pt x="62862" y="120736"/>
                  </a:lnTo>
                  <a:cubicBezTo>
                    <a:pt x="65472" y="127868"/>
                    <a:pt x="73991" y="125648"/>
                    <a:pt x="79887" y="127458"/>
                  </a:cubicBezTo>
                  <a:cubicBezTo>
                    <a:pt x="81501" y="128088"/>
                    <a:pt x="83166" y="130213"/>
                    <a:pt x="84427" y="131386"/>
                  </a:cubicBezTo>
                  <a:cubicBezTo>
                    <a:pt x="84780" y="117318"/>
                    <a:pt x="69413" y="123864"/>
                    <a:pt x="62843" y="118188"/>
                  </a:cubicBezTo>
                  <a:moveTo>
                    <a:pt x="64735" y="115143"/>
                  </a:moveTo>
                  <a:lnTo>
                    <a:pt x="63877" y="116051"/>
                  </a:lnTo>
                  <a:lnTo>
                    <a:pt x="64735" y="116732"/>
                  </a:lnTo>
                  <a:lnTo>
                    <a:pt x="64735" y="115117"/>
                  </a:lnTo>
                  <a:close/>
                  <a:moveTo>
                    <a:pt x="48630" y="98584"/>
                  </a:moveTo>
                  <a:cubicBezTo>
                    <a:pt x="47842" y="100167"/>
                    <a:pt x="49998" y="102153"/>
                    <a:pt x="50629" y="103950"/>
                  </a:cubicBezTo>
                  <a:cubicBezTo>
                    <a:pt x="53189" y="113781"/>
                    <a:pt x="39909" y="115414"/>
                    <a:pt x="34795" y="120534"/>
                  </a:cubicBezTo>
                  <a:cubicBezTo>
                    <a:pt x="32815" y="122665"/>
                    <a:pt x="31642" y="125263"/>
                    <a:pt x="32014" y="128196"/>
                  </a:cubicBezTo>
                  <a:cubicBezTo>
                    <a:pt x="32923" y="130323"/>
                    <a:pt x="34866" y="131830"/>
                    <a:pt x="37153" y="132181"/>
                  </a:cubicBezTo>
                  <a:cubicBezTo>
                    <a:pt x="39928" y="131733"/>
                    <a:pt x="42910" y="131140"/>
                    <a:pt x="44878" y="128795"/>
                  </a:cubicBezTo>
                  <a:cubicBezTo>
                    <a:pt x="45508" y="127603"/>
                    <a:pt x="44878" y="125825"/>
                    <a:pt x="43705" y="125459"/>
                  </a:cubicBezTo>
                  <a:cubicBezTo>
                    <a:pt x="41347" y="127250"/>
                    <a:pt x="39146" y="129242"/>
                    <a:pt x="35955" y="128795"/>
                  </a:cubicBezTo>
                  <a:cubicBezTo>
                    <a:pt x="35009" y="128650"/>
                    <a:pt x="33811" y="127855"/>
                    <a:pt x="33988" y="126651"/>
                  </a:cubicBezTo>
                  <a:cubicBezTo>
                    <a:pt x="37380" y="120345"/>
                    <a:pt x="45288" y="119532"/>
                    <a:pt x="50206" y="114209"/>
                  </a:cubicBezTo>
                  <a:cubicBezTo>
                    <a:pt x="52621" y="111288"/>
                    <a:pt x="53575" y="107426"/>
                    <a:pt x="52798" y="103717"/>
                  </a:cubicBezTo>
                  <a:cubicBezTo>
                    <a:pt x="51814" y="101964"/>
                    <a:pt x="51625" y="98218"/>
                    <a:pt x="48630" y="98584"/>
                  </a:cubicBezTo>
                  <a:moveTo>
                    <a:pt x="36378" y="96446"/>
                  </a:moveTo>
                  <a:cubicBezTo>
                    <a:pt x="34417" y="98584"/>
                    <a:pt x="33225" y="101560"/>
                    <a:pt x="33988" y="104707"/>
                  </a:cubicBezTo>
                  <a:cubicBezTo>
                    <a:pt x="34795" y="105861"/>
                    <a:pt x="35009" y="108099"/>
                    <a:pt x="36554" y="108257"/>
                  </a:cubicBezTo>
                  <a:cubicBezTo>
                    <a:pt x="43491" y="107040"/>
                    <a:pt x="36788" y="101756"/>
                    <a:pt x="37752" y="97979"/>
                  </a:cubicBezTo>
                  <a:cubicBezTo>
                    <a:pt x="37967" y="96642"/>
                    <a:pt x="39146" y="94990"/>
                    <a:pt x="40729" y="94674"/>
                  </a:cubicBezTo>
                  <a:cubicBezTo>
                    <a:pt x="38944" y="94870"/>
                    <a:pt x="37380" y="95267"/>
                    <a:pt x="36378" y="96446"/>
                  </a:cubicBezTo>
                  <a:moveTo>
                    <a:pt x="109808" y="94088"/>
                  </a:moveTo>
                  <a:cubicBezTo>
                    <a:pt x="101863" y="95853"/>
                    <a:pt x="93760" y="100570"/>
                    <a:pt x="85443" y="97619"/>
                  </a:cubicBezTo>
                  <a:cubicBezTo>
                    <a:pt x="84856" y="99006"/>
                    <a:pt x="85651" y="100394"/>
                    <a:pt x="86653" y="101169"/>
                  </a:cubicBezTo>
                  <a:cubicBezTo>
                    <a:pt x="95355" y="104707"/>
                    <a:pt x="103817" y="99795"/>
                    <a:pt x="112160" y="97979"/>
                  </a:cubicBezTo>
                  <a:cubicBezTo>
                    <a:pt x="113125" y="98259"/>
                    <a:pt x="113773" y="99163"/>
                    <a:pt x="113730" y="100167"/>
                  </a:cubicBezTo>
                  <a:cubicBezTo>
                    <a:pt x="111561" y="104146"/>
                    <a:pt x="106794" y="105123"/>
                    <a:pt x="102890" y="106472"/>
                  </a:cubicBezTo>
                  <a:cubicBezTo>
                    <a:pt x="102663" y="107317"/>
                    <a:pt x="103439" y="107481"/>
                    <a:pt x="103817" y="108099"/>
                  </a:cubicBezTo>
                  <a:cubicBezTo>
                    <a:pt x="107008" y="110445"/>
                    <a:pt x="109966" y="106725"/>
                    <a:pt x="112753" y="105123"/>
                  </a:cubicBezTo>
                  <a:cubicBezTo>
                    <a:pt x="115306" y="102777"/>
                    <a:pt x="117898" y="100167"/>
                    <a:pt x="117097" y="96774"/>
                  </a:cubicBezTo>
                  <a:cubicBezTo>
                    <a:pt x="115704" y="94088"/>
                    <a:pt x="112545" y="94252"/>
                    <a:pt x="109808" y="94088"/>
                  </a:cubicBezTo>
                  <a:moveTo>
                    <a:pt x="84856" y="93224"/>
                  </a:moveTo>
                  <a:cubicBezTo>
                    <a:pt x="84062" y="94870"/>
                    <a:pt x="86048" y="94990"/>
                    <a:pt x="87019" y="95431"/>
                  </a:cubicBezTo>
                  <a:cubicBezTo>
                    <a:pt x="91187" y="96642"/>
                    <a:pt x="96944" y="96446"/>
                    <a:pt x="100097" y="93810"/>
                  </a:cubicBezTo>
                  <a:cubicBezTo>
                    <a:pt x="95935" y="91099"/>
                    <a:pt x="89031" y="90746"/>
                    <a:pt x="84856" y="93224"/>
                  </a:cubicBezTo>
                  <a:moveTo>
                    <a:pt x="41498" y="84560"/>
                  </a:moveTo>
                  <a:cubicBezTo>
                    <a:pt x="42292" y="85190"/>
                    <a:pt x="42910" y="86162"/>
                    <a:pt x="43882" y="85771"/>
                  </a:cubicBezTo>
                  <a:cubicBezTo>
                    <a:pt x="44291" y="85190"/>
                    <a:pt x="45080" y="84989"/>
                    <a:pt x="44878" y="84396"/>
                  </a:cubicBezTo>
                  <a:cubicBezTo>
                    <a:pt x="44487" y="82378"/>
                    <a:pt x="41914" y="82637"/>
                    <a:pt x="41498" y="84560"/>
                  </a:cubicBezTo>
                  <a:moveTo>
                    <a:pt x="63467" y="80865"/>
                  </a:moveTo>
                  <a:cubicBezTo>
                    <a:pt x="62837" y="82965"/>
                    <a:pt x="63291" y="85575"/>
                    <a:pt x="63877" y="87543"/>
                  </a:cubicBezTo>
                  <a:cubicBezTo>
                    <a:pt x="67660" y="95595"/>
                    <a:pt x="76148" y="97001"/>
                    <a:pt x="82876" y="100154"/>
                  </a:cubicBezTo>
                  <a:cubicBezTo>
                    <a:pt x="83286" y="99782"/>
                    <a:pt x="83286" y="99170"/>
                    <a:pt x="83469" y="98571"/>
                  </a:cubicBezTo>
                  <a:cubicBezTo>
                    <a:pt x="81092" y="88709"/>
                    <a:pt x="69205" y="86937"/>
                    <a:pt x="63467" y="80852"/>
                  </a:cubicBezTo>
                  <a:moveTo>
                    <a:pt x="104807" y="80266"/>
                  </a:moveTo>
                  <a:cubicBezTo>
                    <a:pt x="103817" y="80581"/>
                    <a:pt x="102064" y="80423"/>
                    <a:pt x="102449" y="82038"/>
                  </a:cubicBezTo>
                  <a:cubicBezTo>
                    <a:pt x="105835" y="83210"/>
                    <a:pt x="109562" y="83961"/>
                    <a:pt x="112753" y="85563"/>
                  </a:cubicBezTo>
                  <a:cubicBezTo>
                    <a:pt x="114127" y="86149"/>
                    <a:pt x="116883" y="87334"/>
                    <a:pt x="116883" y="84547"/>
                  </a:cubicBezTo>
                  <a:cubicBezTo>
                    <a:pt x="113327" y="82038"/>
                    <a:pt x="109150" y="80557"/>
                    <a:pt x="104807" y="80266"/>
                  </a:cubicBezTo>
                  <a:moveTo>
                    <a:pt x="36378" y="80852"/>
                  </a:moveTo>
                  <a:cubicBezTo>
                    <a:pt x="35590" y="81603"/>
                    <a:pt x="35955" y="83210"/>
                    <a:pt x="36378" y="83961"/>
                  </a:cubicBezTo>
                  <a:cubicBezTo>
                    <a:pt x="34581" y="87530"/>
                    <a:pt x="37570" y="90267"/>
                    <a:pt x="39928" y="92032"/>
                  </a:cubicBezTo>
                  <a:cubicBezTo>
                    <a:pt x="43509" y="92896"/>
                    <a:pt x="47060" y="92896"/>
                    <a:pt x="49626" y="90525"/>
                  </a:cubicBezTo>
                  <a:cubicBezTo>
                    <a:pt x="48995" y="88980"/>
                    <a:pt x="48270" y="87215"/>
                    <a:pt x="46650" y="86193"/>
                  </a:cubicBezTo>
                  <a:cubicBezTo>
                    <a:pt x="43497" y="90159"/>
                    <a:pt x="39928" y="85222"/>
                    <a:pt x="37153" y="84005"/>
                  </a:cubicBezTo>
                  <a:cubicBezTo>
                    <a:pt x="37570" y="83841"/>
                    <a:pt x="37752" y="82996"/>
                    <a:pt x="38364" y="83425"/>
                  </a:cubicBezTo>
                  <a:cubicBezTo>
                    <a:pt x="39316" y="82996"/>
                    <a:pt x="41347" y="82410"/>
                    <a:pt x="41113" y="80903"/>
                  </a:cubicBezTo>
                  <a:cubicBezTo>
                    <a:pt x="39531" y="79307"/>
                    <a:pt x="37960" y="79307"/>
                    <a:pt x="36378" y="80903"/>
                  </a:cubicBezTo>
                  <a:moveTo>
                    <a:pt x="86193" y="79307"/>
                  </a:moveTo>
                  <a:cubicBezTo>
                    <a:pt x="85007" y="80316"/>
                    <a:pt x="82864" y="80903"/>
                    <a:pt x="83456" y="82838"/>
                  </a:cubicBezTo>
                  <a:cubicBezTo>
                    <a:pt x="85808" y="82252"/>
                    <a:pt x="88387" y="81224"/>
                    <a:pt x="89762" y="79307"/>
                  </a:cubicBezTo>
                  <a:cubicBezTo>
                    <a:pt x="88747" y="78860"/>
                    <a:pt x="87240" y="79143"/>
                    <a:pt x="86174" y="79307"/>
                  </a:cubicBezTo>
                  <a:moveTo>
                    <a:pt x="89548" y="76734"/>
                  </a:moveTo>
                  <a:cubicBezTo>
                    <a:pt x="93728" y="77365"/>
                    <a:pt x="96251" y="81085"/>
                    <a:pt x="97064" y="84818"/>
                  </a:cubicBezTo>
                  <a:cubicBezTo>
                    <a:pt x="98060" y="84188"/>
                    <a:pt x="99473" y="84434"/>
                    <a:pt x="100261" y="83261"/>
                  </a:cubicBezTo>
                  <a:cubicBezTo>
                    <a:pt x="100652" y="80903"/>
                    <a:pt x="99630" y="79143"/>
                    <a:pt x="98249" y="77535"/>
                  </a:cubicBezTo>
                  <a:cubicBezTo>
                    <a:pt x="96087" y="75763"/>
                    <a:pt x="91723" y="74559"/>
                    <a:pt x="89548" y="76734"/>
                  </a:cubicBezTo>
                  <a:moveTo>
                    <a:pt x="65636" y="74963"/>
                  </a:moveTo>
                  <a:cubicBezTo>
                    <a:pt x="64664" y="75492"/>
                    <a:pt x="64171" y="76612"/>
                    <a:pt x="64438" y="77687"/>
                  </a:cubicBezTo>
                  <a:cubicBezTo>
                    <a:pt x="64873" y="78544"/>
                    <a:pt x="65428" y="80316"/>
                    <a:pt x="66210" y="79736"/>
                  </a:cubicBezTo>
                  <a:cubicBezTo>
                    <a:pt x="66595" y="77939"/>
                    <a:pt x="66595" y="76123"/>
                    <a:pt x="65636" y="74963"/>
                  </a:cubicBezTo>
                  <a:moveTo>
                    <a:pt x="114714" y="74963"/>
                  </a:moveTo>
                  <a:cubicBezTo>
                    <a:pt x="108749" y="77687"/>
                    <a:pt x="104404" y="70624"/>
                    <a:pt x="99258" y="73771"/>
                  </a:cubicBezTo>
                  <a:cubicBezTo>
                    <a:pt x="104007" y="75915"/>
                    <a:pt x="108547" y="80316"/>
                    <a:pt x="114487" y="78122"/>
                  </a:cubicBezTo>
                  <a:cubicBezTo>
                    <a:pt x="115887" y="77334"/>
                    <a:pt x="118068" y="76331"/>
                    <a:pt x="117867" y="74155"/>
                  </a:cubicBezTo>
                  <a:lnTo>
                    <a:pt x="116851" y="74155"/>
                  </a:lnTo>
                  <a:lnTo>
                    <a:pt x="114764" y="74925"/>
                  </a:lnTo>
                  <a:close/>
                  <a:moveTo>
                    <a:pt x="39928" y="72756"/>
                  </a:moveTo>
                  <a:cubicBezTo>
                    <a:pt x="37406" y="73941"/>
                    <a:pt x="32992" y="75505"/>
                    <a:pt x="32992" y="78658"/>
                  </a:cubicBezTo>
                  <a:cubicBezTo>
                    <a:pt x="34391" y="81048"/>
                    <a:pt x="36352" y="78506"/>
                    <a:pt x="37727" y="77649"/>
                  </a:cubicBezTo>
                  <a:cubicBezTo>
                    <a:pt x="40880" y="74704"/>
                    <a:pt x="44462" y="77296"/>
                    <a:pt x="47816" y="78084"/>
                  </a:cubicBezTo>
                  <a:cubicBezTo>
                    <a:pt x="48245" y="76697"/>
                    <a:pt x="47034" y="75290"/>
                    <a:pt x="46252" y="74118"/>
                  </a:cubicBezTo>
                  <a:cubicBezTo>
                    <a:pt x="44657" y="72352"/>
                    <a:pt x="42267" y="72756"/>
                    <a:pt x="39903" y="72756"/>
                  </a:cubicBezTo>
                  <a:moveTo>
                    <a:pt x="91906" y="61519"/>
                  </a:moveTo>
                  <a:cubicBezTo>
                    <a:pt x="92360" y="62383"/>
                    <a:pt x="92360" y="64438"/>
                    <a:pt x="94018" y="64041"/>
                  </a:cubicBezTo>
                  <a:cubicBezTo>
                    <a:pt x="96541" y="61992"/>
                    <a:pt x="96541" y="58278"/>
                    <a:pt x="96118" y="55345"/>
                  </a:cubicBezTo>
                  <a:cubicBezTo>
                    <a:pt x="94018" y="56607"/>
                    <a:pt x="92146" y="59274"/>
                    <a:pt x="91906" y="61531"/>
                  </a:cubicBezTo>
                  <a:moveTo>
                    <a:pt x="106125" y="51196"/>
                  </a:moveTo>
                  <a:lnTo>
                    <a:pt x="105697" y="53416"/>
                  </a:lnTo>
                  <a:cubicBezTo>
                    <a:pt x="105488" y="57199"/>
                    <a:pt x="109373" y="56714"/>
                    <a:pt x="110741" y="57515"/>
                  </a:cubicBezTo>
                  <a:lnTo>
                    <a:pt x="110741" y="53416"/>
                  </a:lnTo>
                  <a:cubicBezTo>
                    <a:pt x="109518" y="51493"/>
                    <a:pt x="107904" y="51770"/>
                    <a:pt x="106106" y="51196"/>
                  </a:cubicBezTo>
                  <a:moveTo>
                    <a:pt x="93552" y="41775"/>
                  </a:moveTo>
                  <a:lnTo>
                    <a:pt x="93205" y="39152"/>
                  </a:lnTo>
                  <a:lnTo>
                    <a:pt x="92360" y="41775"/>
                  </a:lnTo>
                  <a:close/>
                  <a:moveTo>
                    <a:pt x="111025" y="33401"/>
                  </a:moveTo>
                  <a:lnTo>
                    <a:pt x="109808" y="35205"/>
                  </a:lnTo>
                  <a:cubicBezTo>
                    <a:pt x="110349" y="35482"/>
                    <a:pt x="110993" y="35470"/>
                    <a:pt x="111523" y="35173"/>
                  </a:cubicBezTo>
                  <a:lnTo>
                    <a:pt x="111025" y="33401"/>
                  </a:lnTo>
                  <a:close/>
                  <a:moveTo>
                    <a:pt x="115918" y="27644"/>
                  </a:moveTo>
                  <a:cubicBezTo>
                    <a:pt x="114525" y="28811"/>
                    <a:pt x="112538" y="31144"/>
                    <a:pt x="112444" y="32134"/>
                  </a:cubicBezTo>
                  <a:cubicBezTo>
                    <a:pt x="112538" y="33710"/>
                    <a:pt x="113755" y="38528"/>
                    <a:pt x="112967" y="41504"/>
                  </a:cubicBezTo>
                  <a:cubicBezTo>
                    <a:pt x="114373" y="42091"/>
                    <a:pt x="116196" y="41208"/>
                    <a:pt x="117381" y="40874"/>
                  </a:cubicBezTo>
                  <a:cubicBezTo>
                    <a:pt x="118831" y="36592"/>
                    <a:pt x="119361" y="30665"/>
                    <a:pt x="115899" y="27632"/>
                  </a:cubicBezTo>
                  <a:moveTo>
                    <a:pt x="38919" y="27108"/>
                  </a:moveTo>
                  <a:cubicBezTo>
                    <a:pt x="39903" y="29259"/>
                    <a:pt x="43125" y="29505"/>
                    <a:pt x="45521" y="30097"/>
                  </a:cubicBezTo>
                  <a:lnTo>
                    <a:pt x="44638" y="28578"/>
                  </a:lnTo>
                  <a:cubicBezTo>
                    <a:pt x="42992" y="26226"/>
                    <a:pt x="41422" y="25633"/>
                    <a:pt x="38919" y="27108"/>
                  </a:cubicBezTo>
                  <a:moveTo>
                    <a:pt x="102153" y="27348"/>
                  </a:moveTo>
                  <a:cubicBezTo>
                    <a:pt x="100966" y="29337"/>
                    <a:pt x="100942" y="31812"/>
                    <a:pt x="102090" y="33824"/>
                  </a:cubicBezTo>
                  <a:cubicBezTo>
                    <a:pt x="104188" y="32151"/>
                    <a:pt x="106091" y="30247"/>
                    <a:pt x="107765" y="28149"/>
                  </a:cubicBezTo>
                  <a:cubicBezTo>
                    <a:pt x="106794" y="26390"/>
                    <a:pt x="103893" y="24996"/>
                    <a:pt x="102128" y="27380"/>
                  </a:cubicBezTo>
                  <a:moveTo>
                    <a:pt x="102657" y="22448"/>
                  </a:moveTo>
                  <a:cubicBezTo>
                    <a:pt x="82063" y="31541"/>
                    <a:pt x="104795" y="50004"/>
                    <a:pt x="96238" y="65327"/>
                  </a:cubicBezTo>
                  <a:cubicBezTo>
                    <a:pt x="98290" y="65643"/>
                    <a:pt x="100338" y="64737"/>
                    <a:pt x="101484" y="63007"/>
                  </a:cubicBezTo>
                  <a:cubicBezTo>
                    <a:pt x="105652" y="53315"/>
                    <a:pt x="101976" y="42639"/>
                    <a:pt x="99712" y="33332"/>
                  </a:cubicBezTo>
                  <a:cubicBezTo>
                    <a:pt x="98886" y="30091"/>
                    <a:pt x="99208" y="28098"/>
                    <a:pt x="101705" y="25690"/>
                  </a:cubicBezTo>
                  <a:cubicBezTo>
                    <a:pt x="104227" y="23527"/>
                    <a:pt x="107721" y="25400"/>
                    <a:pt x="108925" y="27026"/>
                  </a:cubicBezTo>
                  <a:cubicBezTo>
                    <a:pt x="109556" y="26579"/>
                    <a:pt x="111681" y="24718"/>
                    <a:pt x="111681" y="23874"/>
                  </a:cubicBezTo>
                  <a:cubicBezTo>
                    <a:pt x="109392" y="22165"/>
                    <a:pt x="105804" y="21862"/>
                    <a:pt x="102657" y="22467"/>
                  </a:cubicBezTo>
                  <a:moveTo>
                    <a:pt x="32790" y="23218"/>
                  </a:moveTo>
                  <a:cubicBezTo>
                    <a:pt x="34555" y="29479"/>
                    <a:pt x="40785" y="23432"/>
                    <a:pt x="43251" y="25400"/>
                  </a:cubicBezTo>
                  <a:cubicBezTo>
                    <a:pt x="54935" y="35318"/>
                    <a:pt x="39650" y="46921"/>
                    <a:pt x="44014" y="59413"/>
                  </a:cubicBezTo>
                  <a:cubicBezTo>
                    <a:pt x="44901" y="61969"/>
                    <a:pt x="46762" y="64072"/>
                    <a:pt x="49191" y="65264"/>
                  </a:cubicBezTo>
                  <a:cubicBezTo>
                    <a:pt x="51997" y="66185"/>
                    <a:pt x="55843" y="65334"/>
                    <a:pt x="58196" y="63789"/>
                  </a:cubicBezTo>
                  <a:cubicBezTo>
                    <a:pt x="58599" y="62376"/>
                    <a:pt x="57111" y="61185"/>
                    <a:pt x="56096" y="59759"/>
                  </a:cubicBezTo>
                  <a:cubicBezTo>
                    <a:pt x="55131" y="60592"/>
                    <a:pt x="54135" y="61891"/>
                    <a:pt x="53372" y="62660"/>
                  </a:cubicBezTo>
                  <a:cubicBezTo>
                    <a:pt x="52369" y="64678"/>
                    <a:pt x="49809" y="64268"/>
                    <a:pt x="49393" y="62269"/>
                  </a:cubicBezTo>
                  <a:cubicBezTo>
                    <a:pt x="47842" y="49941"/>
                    <a:pt x="58013" y="34455"/>
                    <a:pt x="46732" y="24006"/>
                  </a:cubicBezTo>
                  <a:cubicBezTo>
                    <a:pt x="42671" y="20935"/>
                    <a:pt x="36952" y="21004"/>
                    <a:pt x="32790" y="23218"/>
                  </a:cubicBezTo>
                  <a:moveTo>
                    <a:pt x="86893" y="144918"/>
                  </a:moveTo>
                  <a:cubicBezTo>
                    <a:pt x="86994" y="145013"/>
                    <a:pt x="89415" y="144918"/>
                    <a:pt x="97764" y="140662"/>
                  </a:cubicBezTo>
                  <a:cubicBezTo>
                    <a:pt x="106497" y="136160"/>
                    <a:pt x="105331" y="153393"/>
                    <a:pt x="105331" y="153393"/>
                  </a:cubicBezTo>
                  <a:cubicBezTo>
                    <a:pt x="114556" y="157341"/>
                    <a:pt x="129381" y="156098"/>
                    <a:pt x="130554" y="155178"/>
                  </a:cubicBezTo>
                  <a:cubicBezTo>
                    <a:pt x="131727" y="154257"/>
                    <a:pt x="125692" y="150858"/>
                    <a:pt x="123756" y="147252"/>
                  </a:cubicBezTo>
                  <a:cubicBezTo>
                    <a:pt x="122073" y="144055"/>
                    <a:pt x="122337" y="137339"/>
                    <a:pt x="123756" y="135832"/>
                  </a:cubicBezTo>
                  <a:cubicBezTo>
                    <a:pt x="128996" y="130270"/>
                    <a:pt x="142352" y="134142"/>
                    <a:pt x="142352" y="134142"/>
                  </a:cubicBezTo>
                  <a:cubicBezTo>
                    <a:pt x="142787" y="135403"/>
                    <a:pt x="141973" y="143399"/>
                    <a:pt x="141973" y="143399"/>
                  </a:cubicBezTo>
                  <a:cubicBezTo>
                    <a:pt x="141128" y="142945"/>
                    <a:pt x="132010" y="142440"/>
                    <a:pt x="131165" y="144218"/>
                  </a:cubicBezTo>
                  <a:cubicBezTo>
                    <a:pt x="131165" y="144218"/>
                    <a:pt x="135579" y="145820"/>
                    <a:pt x="137370" y="149894"/>
                  </a:cubicBezTo>
                  <a:cubicBezTo>
                    <a:pt x="140025" y="155827"/>
                    <a:pt x="135478" y="164687"/>
                    <a:pt x="135478" y="164687"/>
                  </a:cubicBezTo>
                  <a:cubicBezTo>
                    <a:pt x="117658" y="174700"/>
                    <a:pt x="99309" y="163760"/>
                    <a:pt x="98590" y="163161"/>
                  </a:cubicBezTo>
                  <a:cubicBezTo>
                    <a:pt x="97695" y="162297"/>
                    <a:pt x="96383" y="157593"/>
                    <a:pt x="96383" y="157593"/>
                  </a:cubicBezTo>
                  <a:cubicBezTo>
                    <a:pt x="74836" y="166421"/>
                    <a:pt x="52640" y="156565"/>
                    <a:pt x="52640" y="156565"/>
                  </a:cubicBezTo>
                  <a:cubicBezTo>
                    <a:pt x="52845" y="158903"/>
                    <a:pt x="52225" y="161239"/>
                    <a:pt x="50887" y="163167"/>
                  </a:cubicBezTo>
                  <a:cubicBezTo>
                    <a:pt x="28250" y="173887"/>
                    <a:pt x="13381" y="164466"/>
                    <a:pt x="13381" y="164466"/>
                  </a:cubicBezTo>
                  <a:cubicBezTo>
                    <a:pt x="4843" y="150846"/>
                    <a:pt x="16811" y="143159"/>
                    <a:pt x="16811" y="143159"/>
                  </a:cubicBezTo>
                  <a:cubicBezTo>
                    <a:pt x="15090" y="142377"/>
                    <a:pt x="5864" y="142768"/>
                    <a:pt x="5864" y="142768"/>
                  </a:cubicBezTo>
                  <a:lnTo>
                    <a:pt x="5864" y="133940"/>
                  </a:lnTo>
                  <a:cubicBezTo>
                    <a:pt x="26175" y="129331"/>
                    <a:pt x="25154" y="137276"/>
                    <a:pt x="25355" y="144193"/>
                  </a:cubicBezTo>
                  <a:cubicBezTo>
                    <a:pt x="25557" y="151111"/>
                    <a:pt x="18419" y="155058"/>
                    <a:pt x="18419" y="155058"/>
                  </a:cubicBezTo>
                  <a:cubicBezTo>
                    <a:pt x="34120" y="158142"/>
                    <a:pt x="43434" y="153582"/>
                    <a:pt x="43434" y="153582"/>
                  </a:cubicBezTo>
                  <a:cubicBezTo>
                    <a:pt x="43434" y="153582"/>
                    <a:pt x="43333" y="151691"/>
                    <a:pt x="43560" y="143752"/>
                  </a:cubicBezTo>
                  <a:cubicBezTo>
                    <a:pt x="43787" y="135813"/>
                    <a:pt x="60327" y="144382"/>
                    <a:pt x="60327" y="144382"/>
                  </a:cubicBezTo>
                  <a:cubicBezTo>
                    <a:pt x="63902" y="141917"/>
                    <a:pt x="64110" y="126436"/>
                    <a:pt x="64110" y="126436"/>
                  </a:cubicBezTo>
                  <a:cubicBezTo>
                    <a:pt x="55762" y="117268"/>
                    <a:pt x="64520" y="112438"/>
                    <a:pt x="64520" y="112438"/>
                  </a:cubicBezTo>
                  <a:cubicBezTo>
                    <a:pt x="64943" y="99883"/>
                    <a:pt x="54059" y="99259"/>
                    <a:pt x="54059" y="99259"/>
                  </a:cubicBezTo>
                  <a:cubicBezTo>
                    <a:pt x="56379" y="110968"/>
                    <a:pt x="53428" y="112438"/>
                    <a:pt x="51732" y="115376"/>
                  </a:cubicBezTo>
                  <a:cubicBezTo>
                    <a:pt x="50036" y="118315"/>
                    <a:pt x="35180" y="125194"/>
                    <a:pt x="36062" y="127054"/>
                  </a:cubicBezTo>
                  <a:cubicBezTo>
                    <a:pt x="36945" y="128914"/>
                    <a:pt x="44436" y="122911"/>
                    <a:pt x="44436" y="122911"/>
                  </a:cubicBezTo>
                  <a:cubicBezTo>
                    <a:pt x="46959" y="125377"/>
                    <a:pt x="46719" y="129810"/>
                    <a:pt x="46719" y="129810"/>
                  </a:cubicBezTo>
                  <a:cubicBezTo>
                    <a:pt x="43781" y="135252"/>
                    <a:pt x="29738" y="136071"/>
                    <a:pt x="30576" y="126247"/>
                  </a:cubicBezTo>
                  <a:cubicBezTo>
                    <a:pt x="31497" y="115452"/>
                    <a:pt x="39594" y="117034"/>
                    <a:pt x="46511" y="111435"/>
                  </a:cubicBezTo>
                  <a:cubicBezTo>
                    <a:pt x="53428" y="105835"/>
                    <a:pt x="44619" y="99259"/>
                    <a:pt x="44619" y="99259"/>
                  </a:cubicBezTo>
                  <a:cubicBezTo>
                    <a:pt x="42961" y="99486"/>
                    <a:pt x="40205" y="101150"/>
                    <a:pt x="40205" y="101150"/>
                  </a:cubicBezTo>
                  <a:cubicBezTo>
                    <a:pt x="40432" y="103212"/>
                    <a:pt x="43144" y="106750"/>
                    <a:pt x="43144" y="106750"/>
                  </a:cubicBezTo>
                  <a:cubicBezTo>
                    <a:pt x="41883" y="108213"/>
                    <a:pt x="35381" y="110956"/>
                    <a:pt x="35381" y="110956"/>
                  </a:cubicBezTo>
                  <a:cubicBezTo>
                    <a:pt x="34335" y="110558"/>
                    <a:pt x="32664" y="107380"/>
                    <a:pt x="32664" y="107380"/>
                  </a:cubicBezTo>
                  <a:lnTo>
                    <a:pt x="30772" y="109480"/>
                  </a:lnTo>
                  <a:cubicBezTo>
                    <a:pt x="34990" y="125181"/>
                    <a:pt x="20506" y="125364"/>
                    <a:pt x="20506" y="125364"/>
                  </a:cubicBezTo>
                  <a:lnTo>
                    <a:pt x="20929" y="121657"/>
                  </a:lnTo>
                  <a:cubicBezTo>
                    <a:pt x="18406" y="122918"/>
                    <a:pt x="12132" y="122287"/>
                    <a:pt x="12132" y="122287"/>
                  </a:cubicBezTo>
                  <a:cubicBezTo>
                    <a:pt x="11710" y="116158"/>
                    <a:pt x="17372" y="111410"/>
                    <a:pt x="17372" y="111410"/>
                  </a:cubicBezTo>
                  <a:cubicBezTo>
                    <a:pt x="16767" y="111151"/>
                    <a:pt x="15764" y="109442"/>
                    <a:pt x="15764" y="109442"/>
                  </a:cubicBezTo>
                  <a:cubicBezTo>
                    <a:pt x="22020" y="103824"/>
                    <a:pt x="28130" y="107343"/>
                    <a:pt x="28130" y="107343"/>
                  </a:cubicBezTo>
                  <a:lnTo>
                    <a:pt x="29353" y="104902"/>
                  </a:lnTo>
                  <a:cubicBezTo>
                    <a:pt x="25778" y="98193"/>
                    <a:pt x="31875" y="101308"/>
                    <a:pt x="31875" y="101308"/>
                  </a:cubicBezTo>
                  <a:cubicBezTo>
                    <a:pt x="32304" y="95633"/>
                    <a:pt x="36289" y="94044"/>
                    <a:pt x="36289" y="94044"/>
                  </a:cubicBezTo>
                  <a:cubicBezTo>
                    <a:pt x="36100" y="92934"/>
                    <a:pt x="33767" y="91950"/>
                    <a:pt x="33767" y="91950"/>
                  </a:cubicBezTo>
                  <a:cubicBezTo>
                    <a:pt x="23911" y="100072"/>
                    <a:pt x="18696" y="87309"/>
                    <a:pt x="18696" y="87309"/>
                  </a:cubicBezTo>
                  <a:cubicBezTo>
                    <a:pt x="16603" y="87517"/>
                    <a:pt x="13425" y="85853"/>
                    <a:pt x="13425" y="85853"/>
                  </a:cubicBezTo>
                  <a:cubicBezTo>
                    <a:pt x="14055" y="84591"/>
                    <a:pt x="16376" y="82536"/>
                    <a:pt x="16376" y="82536"/>
                  </a:cubicBezTo>
                  <a:cubicBezTo>
                    <a:pt x="15531" y="82050"/>
                    <a:pt x="14074" y="76898"/>
                    <a:pt x="14074" y="76898"/>
                  </a:cubicBezTo>
                  <a:cubicBezTo>
                    <a:pt x="15134" y="76268"/>
                    <a:pt x="20380" y="76060"/>
                    <a:pt x="20380" y="76060"/>
                  </a:cubicBezTo>
                  <a:cubicBezTo>
                    <a:pt x="20380" y="74799"/>
                    <a:pt x="22064" y="72453"/>
                    <a:pt x="22064" y="72453"/>
                  </a:cubicBezTo>
                  <a:cubicBezTo>
                    <a:pt x="23325" y="73342"/>
                    <a:pt x="26478" y="77535"/>
                    <a:pt x="26478" y="77535"/>
                  </a:cubicBezTo>
                  <a:cubicBezTo>
                    <a:pt x="27739" y="77302"/>
                    <a:pt x="29990" y="78336"/>
                    <a:pt x="29990" y="78336"/>
                  </a:cubicBezTo>
                  <a:cubicBezTo>
                    <a:pt x="29990" y="77302"/>
                    <a:pt x="31453" y="75442"/>
                    <a:pt x="31453" y="75442"/>
                  </a:cubicBezTo>
                  <a:cubicBezTo>
                    <a:pt x="31699" y="74811"/>
                    <a:pt x="28161" y="72920"/>
                    <a:pt x="28161" y="72920"/>
                  </a:cubicBezTo>
                  <a:lnTo>
                    <a:pt x="28981" y="71848"/>
                  </a:lnTo>
                  <a:cubicBezTo>
                    <a:pt x="29788" y="71848"/>
                    <a:pt x="33786" y="73109"/>
                    <a:pt x="33786" y="73109"/>
                  </a:cubicBezTo>
                  <a:cubicBezTo>
                    <a:pt x="44506" y="66437"/>
                    <a:pt x="48636" y="73739"/>
                    <a:pt x="48636" y="73739"/>
                  </a:cubicBezTo>
                  <a:cubicBezTo>
                    <a:pt x="49897" y="83198"/>
                    <a:pt x="52419" y="80631"/>
                    <a:pt x="52419" y="80631"/>
                  </a:cubicBezTo>
                  <a:cubicBezTo>
                    <a:pt x="52855" y="79780"/>
                    <a:pt x="52010" y="75448"/>
                    <a:pt x="52010" y="75448"/>
                  </a:cubicBezTo>
                  <a:lnTo>
                    <a:pt x="54948" y="75448"/>
                  </a:lnTo>
                  <a:cubicBezTo>
                    <a:pt x="55352" y="77914"/>
                    <a:pt x="60169" y="83185"/>
                    <a:pt x="60169" y="83185"/>
                  </a:cubicBezTo>
                  <a:cubicBezTo>
                    <a:pt x="59955" y="73096"/>
                    <a:pt x="66027" y="70170"/>
                    <a:pt x="66027" y="70170"/>
                  </a:cubicBezTo>
                  <a:cubicBezTo>
                    <a:pt x="65353" y="54519"/>
                    <a:pt x="52338" y="49941"/>
                    <a:pt x="52338" y="49941"/>
                  </a:cubicBezTo>
                  <a:cubicBezTo>
                    <a:pt x="51486" y="53094"/>
                    <a:pt x="50200" y="61657"/>
                    <a:pt x="51284" y="62061"/>
                  </a:cubicBezTo>
                  <a:cubicBezTo>
                    <a:pt x="52369" y="62465"/>
                    <a:pt x="55698" y="57275"/>
                    <a:pt x="55698" y="57275"/>
                  </a:cubicBezTo>
                  <a:cubicBezTo>
                    <a:pt x="59646" y="59734"/>
                    <a:pt x="60466" y="64747"/>
                    <a:pt x="60466" y="64747"/>
                  </a:cubicBezTo>
                  <a:cubicBezTo>
                    <a:pt x="46864" y="73140"/>
                    <a:pt x="42482" y="60144"/>
                    <a:pt x="42482" y="60144"/>
                  </a:cubicBezTo>
                  <a:cubicBezTo>
                    <a:pt x="41611" y="60384"/>
                    <a:pt x="33893" y="61657"/>
                    <a:pt x="33893" y="61657"/>
                  </a:cubicBezTo>
                  <a:cubicBezTo>
                    <a:pt x="32632" y="60144"/>
                    <a:pt x="35337" y="52886"/>
                    <a:pt x="35337" y="52886"/>
                  </a:cubicBezTo>
                  <a:cubicBezTo>
                    <a:pt x="30293" y="52659"/>
                    <a:pt x="27392" y="57300"/>
                    <a:pt x="27392" y="57300"/>
                  </a:cubicBezTo>
                  <a:cubicBezTo>
                    <a:pt x="29511" y="68562"/>
                    <a:pt x="13772" y="70864"/>
                    <a:pt x="13772" y="70864"/>
                  </a:cubicBezTo>
                  <a:cubicBezTo>
                    <a:pt x="14402" y="70025"/>
                    <a:pt x="11880" y="67711"/>
                    <a:pt x="11880" y="67711"/>
                  </a:cubicBezTo>
                  <a:cubicBezTo>
                    <a:pt x="10240" y="68342"/>
                    <a:pt x="2693" y="68972"/>
                    <a:pt x="2693" y="68972"/>
                  </a:cubicBezTo>
                  <a:cubicBezTo>
                    <a:pt x="2522" y="63537"/>
                    <a:pt x="7567" y="59974"/>
                    <a:pt x="7567" y="59974"/>
                  </a:cubicBezTo>
                  <a:cubicBezTo>
                    <a:pt x="6936" y="59362"/>
                    <a:pt x="5675" y="55213"/>
                    <a:pt x="5675" y="55213"/>
                  </a:cubicBezTo>
                  <a:cubicBezTo>
                    <a:pt x="16590" y="49752"/>
                    <a:pt x="23483" y="53889"/>
                    <a:pt x="23483" y="53889"/>
                  </a:cubicBezTo>
                  <a:cubicBezTo>
                    <a:pt x="30179" y="47419"/>
                    <a:pt x="43150" y="45124"/>
                    <a:pt x="43150" y="45124"/>
                  </a:cubicBezTo>
                  <a:cubicBezTo>
                    <a:pt x="43331" y="44042"/>
                    <a:pt x="43680" y="42995"/>
                    <a:pt x="44184" y="42021"/>
                  </a:cubicBezTo>
                  <a:cubicBezTo>
                    <a:pt x="44815" y="39121"/>
                    <a:pt x="33294" y="39121"/>
                    <a:pt x="33294" y="39121"/>
                  </a:cubicBezTo>
                  <a:cubicBezTo>
                    <a:pt x="33723" y="38244"/>
                    <a:pt x="31838" y="33635"/>
                    <a:pt x="31838" y="33635"/>
                  </a:cubicBezTo>
                  <a:cubicBezTo>
                    <a:pt x="31005" y="33635"/>
                    <a:pt x="29315" y="34694"/>
                    <a:pt x="29315" y="34694"/>
                  </a:cubicBezTo>
                  <a:cubicBezTo>
                    <a:pt x="25147" y="40722"/>
                    <a:pt x="24473" y="35520"/>
                    <a:pt x="24473" y="35520"/>
                  </a:cubicBezTo>
                  <a:cubicBezTo>
                    <a:pt x="23445" y="35331"/>
                    <a:pt x="20519" y="37639"/>
                    <a:pt x="20519" y="37639"/>
                  </a:cubicBezTo>
                  <a:cubicBezTo>
                    <a:pt x="18224" y="43276"/>
                    <a:pt x="7762" y="43276"/>
                    <a:pt x="7762" y="43276"/>
                  </a:cubicBezTo>
                  <a:cubicBezTo>
                    <a:pt x="8803" y="42015"/>
                    <a:pt x="7762" y="40344"/>
                    <a:pt x="7762" y="40344"/>
                  </a:cubicBezTo>
                  <a:cubicBezTo>
                    <a:pt x="5442" y="40079"/>
                    <a:pt x="0" y="35722"/>
                    <a:pt x="0" y="35722"/>
                  </a:cubicBezTo>
                  <a:cubicBezTo>
                    <a:pt x="1677" y="34265"/>
                    <a:pt x="7567" y="31308"/>
                    <a:pt x="7567" y="31308"/>
                  </a:cubicBezTo>
                  <a:cubicBezTo>
                    <a:pt x="5883" y="29851"/>
                    <a:pt x="6306" y="23602"/>
                    <a:pt x="6306" y="23602"/>
                  </a:cubicBezTo>
                  <a:cubicBezTo>
                    <a:pt x="7315" y="24706"/>
                    <a:pt x="13633" y="25954"/>
                    <a:pt x="13633" y="25954"/>
                  </a:cubicBezTo>
                  <a:cubicBezTo>
                    <a:pt x="19453" y="26137"/>
                    <a:pt x="21200" y="32418"/>
                    <a:pt x="21200" y="32418"/>
                  </a:cubicBezTo>
                  <a:cubicBezTo>
                    <a:pt x="23287" y="32821"/>
                    <a:pt x="30204" y="28887"/>
                    <a:pt x="30204" y="28887"/>
                  </a:cubicBezTo>
                  <a:cubicBezTo>
                    <a:pt x="28716" y="22581"/>
                    <a:pt x="21799" y="21521"/>
                    <a:pt x="21799" y="21521"/>
                  </a:cubicBezTo>
                  <a:cubicBezTo>
                    <a:pt x="7151" y="28243"/>
                    <a:pt x="4843" y="15247"/>
                    <a:pt x="4843" y="15247"/>
                  </a:cubicBezTo>
                  <a:cubicBezTo>
                    <a:pt x="3783" y="14774"/>
                    <a:pt x="391" y="13324"/>
                    <a:pt x="391" y="13324"/>
                  </a:cubicBezTo>
                  <a:cubicBezTo>
                    <a:pt x="1261" y="12101"/>
                    <a:pt x="5215" y="10247"/>
                    <a:pt x="5215" y="10247"/>
                  </a:cubicBezTo>
                  <a:cubicBezTo>
                    <a:pt x="4181" y="9616"/>
                    <a:pt x="3771" y="4572"/>
                    <a:pt x="3771" y="4572"/>
                  </a:cubicBezTo>
                  <a:cubicBezTo>
                    <a:pt x="5215" y="4193"/>
                    <a:pt x="10884" y="5019"/>
                    <a:pt x="10884" y="5019"/>
                  </a:cubicBezTo>
                  <a:cubicBezTo>
                    <a:pt x="10505" y="3758"/>
                    <a:pt x="12353" y="820"/>
                    <a:pt x="12353" y="820"/>
                  </a:cubicBezTo>
                  <a:lnTo>
                    <a:pt x="15298" y="7125"/>
                  </a:lnTo>
                  <a:cubicBezTo>
                    <a:pt x="15298" y="7125"/>
                    <a:pt x="24126" y="4603"/>
                    <a:pt x="22808" y="16748"/>
                  </a:cubicBezTo>
                  <a:cubicBezTo>
                    <a:pt x="23825" y="17767"/>
                    <a:pt x="25057" y="18545"/>
                    <a:pt x="26415" y="19024"/>
                  </a:cubicBezTo>
                  <a:cubicBezTo>
                    <a:pt x="26415" y="19024"/>
                    <a:pt x="27878" y="14465"/>
                    <a:pt x="26812" y="12548"/>
                  </a:cubicBezTo>
                  <a:cubicBezTo>
                    <a:pt x="25746" y="10631"/>
                    <a:pt x="23262" y="6028"/>
                    <a:pt x="22638" y="5839"/>
                  </a:cubicBezTo>
                  <a:cubicBezTo>
                    <a:pt x="22638" y="5839"/>
                    <a:pt x="26421" y="6854"/>
                    <a:pt x="27216" y="7516"/>
                  </a:cubicBezTo>
                  <a:cubicBezTo>
                    <a:pt x="27216" y="7516"/>
                    <a:pt x="29738" y="4994"/>
                    <a:pt x="29738" y="3954"/>
                  </a:cubicBezTo>
                  <a:cubicBezTo>
                    <a:pt x="29738" y="3954"/>
                    <a:pt x="35627" y="10259"/>
                    <a:pt x="35180" y="13784"/>
                  </a:cubicBezTo>
                  <a:cubicBezTo>
                    <a:pt x="34732" y="17309"/>
                    <a:pt x="30331" y="20248"/>
                    <a:pt x="29322" y="20664"/>
                  </a:cubicBezTo>
                  <a:lnTo>
                    <a:pt x="30791" y="21925"/>
                  </a:lnTo>
                  <a:cubicBezTo>
                    <a:pt x="30791" y="21925"/>
                    <a:pt x="45887" y="15619"/>
                    <a:pt x="51953" y="27953"/>
                  </a:cubicBezTo>
                  <a:cubicBezTo>
                    <a:pt x="51953" y="27953"/>
                    <a:pt x="52798" y="22707"/>
                    <a:pt x="52363" y="21465"/>
                  </a:cubicBezTo>
                  <a:cubicBezTo>
                    <a:pt x="52363" y="21465"/>
                    <a:pt x="44165" y="20525"/>
                    <a:pt x="48838" y="10373"/>
                  </a:cubicBezTo>
                  <a:cubicBezTo>
                    <a:pt x="50887" y="5808"/>
                    <a:pt x="48378" y="3922"/>
                    <a:pt x="48378" y="3922"/>
                  </a:cubicBezTo>
                  <a:cubicBezTo>
                    <a:pt x="48378" y="3922"/>
                    <a:pt x="55068" y="4982"/>
                    <a:pt x="56367" y="10001"/>
                  </a:cubicBezTo>
                  <a:cubicBezTo>
                    <a:pt x="56367" y="10001"/>
                    <a:pt x="59898" y="7062"/>
                    <a:pt x="59047" y="3922"/>
                  </a:cubicBezTo>
                  <a:cubicBezTo>
                    <a:pt x="59047" y="3922"/>
                    <a:pt x="65353" y="6634"/>
                    <a:pt x="63669" y="15853"/>
                  </a:cubicBezTo>
                  <a:cubicBezTo>
                    <a:pt x="62641" y="21465"/>
                    <a:pt x="57823" y="22316"/>
                    <a:pt x="57823" y="22316"/>
                  </a:cubicBezTo>
                  <a:cubicBezTo>
                    <a:pt x="57823" y="22316"/>
                    <a:pt x="54456" y="32954"/>
                    <a:pt x="60112" y="41763"/>
                  </a:cubicBezTo>
                  <a:cubicBezTo>
                    <a:pt x="60112" y="41763"/>
                    <a:pt x="65353" y="37166"/>
                    <a:pt x="65970" y="35287"/>
                  </a:cubicBezTo>
                  <a:cubicBezTo>
                    <a:pt x="65970" y="35287"/>
                    <a:pt x="61815" y="28981"/>
                    <a:pt x="64930" y="24416"/>
                  </a:cubicBezTo>
                  <a:cubicBezTo>
                    <a:pt x="68045" y="19850"/>
                    <a:pt x="70807" y="21067"/>
                    <a:pt x="72062" y="20002"/>
                  </a:cubicBezTo>
                  <a:cubicBezTo>
                    <a:pt x="72062" y="20002"/>
                    <a:pt x="76034" y="15197"/>
                    <a:pt x="76249" y="13892"/>
                  </a:cubicBezTo>
                  <a:cubicBezTo>
                    <a:pt x="76249" y="13892"/>
                    <a:pt x="77718" y="18110"/>
                    <a:pt x="77069" y="19169"/>
                  </a:cubicBezTo>
                  <a:cubicBezTo>
                    <a:pt x="77069" y="19169"/>
                    <a:pt x="82523" y="17707"/>
                    <a:pt x="83563" y="17707"/>
                  </a:cubicBezTo>
                  <a:cubicBezTo>
                    <a:pt x="83563" y="17707"/>
                    <a:pt x="83147" y="22940"/>
                    <a:pt x="82523" y="23527"/>
                  </a:cubicBezTo>
                  <a:cubicBezTo>
                    <a:pt x="82523" y="23527"/>
                    <a:pt x="85449" y="26251"/>
                    <a:pt x="87732" y="25456"/>
                  </a:cubicBezTo>
                  <a:cubicBezTo>
                    <a:pt x="87732" y="25456"/>
                    <a:pt x="84850" y="28994"/>
                    <a:pt x="83147" y="29410"/>
                  </a:cubicBezTo>
                  <a:cubicBezTo>
                    <a:pt x="83147" y="29410"/>
                    <a:pt x="80625" y="41120"/>
                    <a:pt x="68468" y="38402"/>
                  </a:cubicBezTo>
                  <a:cubicBezTo>
                    <a:pt x="68468" y="38402"/>
                    <a:pt x="63902" y="43213"/>
                    <a:pt x="63423" y="44708"/>
                  </a:cubicBezTo>
                  <a:cubicBezTo>
                    <a:pt x="63423" y="44708"/>
                    <a:pt x="68468" y="51404"/>
                    <a:pt x="68468" y="53044"/>
                  </a:cubicBezTo>
                  <a:cubicBezTo>
                    <a:pt x="68468" y="53044"/>
                    <a:pt x="74969" y="50944"/>
                    <a:pt x="76665" y="52211"/>
                  </a:cubicBezTo>
                  <a:cubicBezTo>
                    <a:pt x="76665" y="52211"/>
                    <a:pt x="87725" y="47797"/>
                    <a:pt x="88160" y="28218"/>
                  </a:cubicBezTo>
                  <a:lnTo>
                    <a:pt x="91105" y="27588"/>
                  </a:lnTo>
                  <a:cubicBezTo>
                    <a:pt x="91105" y="27588"/>
                    <a:pt x="89844" y="21490"/>
                    <a:pt x="91105" y="17751"/>
                  </a:cubicBezTo>
                  <a:cubicBezTo>
                    <a:pt x="91105" y="17751"/>
                    <a:pt x="80020" y="5833"/>
                    <a:pt x="87322" y="2094"/>
                  </a:cubicBezTo>
                  <a:cubicBezTo>
                    <a:pt x="87322" y="2094"/>
                    <a:pt x="89213" y="5637"/>
                    <a:pt x="91490" y="6659"/>
                  </a:cubicBezTo>
                  <a:cubicBezTo>
                    <a:pt x="91490" y="6659"/>
                    <a:pt x="95273" y="5637"/>
                    <a:pt x="96106" y="3109"/>
                  </a:cubicBezTo>
                  <a:cubicBezTo>
                    <a:pt x="96106" y="3109"/>
                    <a:pt x="100721" y="9414"/>
                    <a:pt x="99057" y="14768"/>
                  </a:cubicBezTo>
                  <a:cubicBezTo>
                    <a:pt x="99057" y="14768"/>
                    <a:pt x="94012" y="21950"/>
                    <a:pt x="95078" y="25633"/>
                  </a:cubicBezTo>
                  <a:cubicBezTo>
                    <a:pt x="95078" y="25633"/>
                    <a:pt x="99895" y="19838"/>
                    <a:pt x="108692" y="21313"/>
                  </a:cubicBezTo>
                  <a:cubicBezTo>
                    <a:pt x="108692" y="21313"/>
                    <a:pt x="107639" y="14175"/>
                    <a:pt x="112078" y="8563"/>
                  </a:cubicBezTo>
                  <a:cubicBezTo>
                    <a:pt x="112078" y="8563"/>
                    <a:pt x="112709" y="12347"/>
                    <a:pt x="114953" y="14175"/>
                  </a:cubicBezTo>
                  <a:cubicBezTo>
                    <a:pt x="117198" y="16004"/>
                    <a:pt x="116845" y="18987"/>
                    <a:pt x="116214" y="19850"/>
                  </a:cubicBezTo>
                  <a:lnTo>
                    <a:pt x="118957" y="18816"/>
                  </a:lnTo>
                  <a:cubicBezTo>
                    <a:pt x="118957" y="18816"/>
                    <a:pt x="115597" y="8967"/>
                    <a:pt x="123794" y="6659"/>
                  </a:cubicBezTo>
                  <a:cubicBezTo>
                    <a:pt x="123794" y="6659"/>
                    <a:pt x="125686" y="1419"/>
                    <a:pt x="126947" y="0"/>
                  </a:cubicBezTo>
                  <a:lnTo>
                    <a:pt x="130100" y="3556"/>
                  </a:lnTo>
                  <a:cubicBezTo>
                    <a:pt x="130100" y="3556"/>
                    <a:pt x="133656" y="202"/>
                    <a:pt x="135340" y="202"/>
                  </a:cubicBezTo>
                  <a:cubicBezTo>
                    <a:pt x="135340" y="202"/>
                    <a:pt x="137231" y="5637"/>
                    <a:pt x="136784" y="6659"/>
                  </a:cubicBezTo>
                  <a:cubicBezTo>
                    <a:pt x="136784" y="6659"/>
                    <a:pt x="140567" y="7088"/>
                    <a:pt x="141639" y="6463"/>
                  </a:cubicBezTo>
                  <a:cubicBezTo>
                    <a:pt x="141639" y="6463"/>
                    <a:pt x="137654" y="13141"/>
                    <a:pt x="136784" y="13583"/>
                  </a:cubicBezTo>
                  <a:cubicBezTo>
                    <a:pt x="136784" y="13583"/>
                    <a:pt x="139104" y="24826"/>
                    <a:pt x="122520" y="21950"/>
                  </a:cubicBezTo>
                  <a:lnTo>
                    <a:pt x="117350" y="26516"/>
                  </a:lnTo>
                  <a:cubicBezTo>
                    <a:pt x="117350" y="26516"/>
                    <a:pt x="119008" y="29038"/>
                    <a:pt x="119008" y="29820"/>
                  </a:cubicBezTo>
                  <a:cubicBezTo>
                    <a:pt x="119008" y="29820"/>
                    <a:pt x="128624" y="26516"/>
                    <a:pt x="130308" y="24826"/>
                  </a:cubicBezTo>
                  <a:cubicBezTo>
                    <a:pt x="130308" y="24826"/>
                    <a:pt x="130308" y="30677"/>
                    <a:pt x="129444" y="32393"/>
                  </a:cubicBezTo>
                  <a:cubicBezTo>
                    <a:pt x="129444" y="32393"/>
                    <a:pt x="135340" y="34045"/>
                    <a:pt x="137213" y="33401"/>
                  </a:cubicBezTo>
                  <a:cubicBezTo>
                    <a:pt x="137213" y="33401"/>
                    <a:pt x="134905" y="40338"/>
                    <a:pt x="129444" y="41170"/>
                  </a:cubicBezTo>
                  <a:cubicBezTo>
                    <a:pt x="129444" y="41170"/>
                    <a:pt x="131367" y="44109"/>
                    <a:pt x="127161" y="43491"/>
                  </a:cubicBezTo>
                  <a:cubicBezTo>
                    <a:pt x="127161" y="43491"/>
                    <a:pt x="123378" y="44752"/>
                    <a:pt x="122520" y="45944"/>
                  </a:cubicBezTo>
                  <a:cubicBezTo>
                    <a:pt x="122520" y="45944"/>
                    <a:pt x="120061" y="42393"/>
                    <a:pt x="118737" y="42160"/>
                  </a:cubicBezTo>
                  <a:cubicBezTo>
                    <a:pt x="118737" y="42160"/>
                    <a:pt x="113131" y="44247"/>
                    <a:pt x="111012" y="43238"/>
                  </a:cubicBezTo>
                  <a:cubicBezTo>
                    <a:pt x="111012" y="43238"/>
                    <a:pt x="112116" y="39884"/>
                    <a:pt x="111239" y="39083"/>
                  </a:cubicBezTo>
                  <a:lnTo>
                    <a:pt x="110426" y="38206"/>
                  </a:lnTo>
                  <a:lnTo>
                    <a:pt x="111239" y="39083"/>
                  </a:lnTo>
                  <a:cubicBezTo>
                    <a:pt x="111239" y="39083"/>
                    <a:pt x="103483" y="39423"/>
                    <a:pt x="103906" y="42810"/>
                  </a:cubicBezTo>
                  <a:cubicBezTo>
                    <a:pt x="103906" y="42810"/>
                    <a:pt x="104959" y="48857"/>
                    <a:pt x="104959" y="49702"/>
                  </a:cubicBezTo>
                  <a:cubicBezTo>
                    <a:pt x="104959" y="49702"/>
                    <a:pt x="110798" y="50749"/>
                    <a:pt x="111838" y="51594"/>
                  </a:cubicBezTo>
                  <a:lnTo>
                    <a:pt x="112116" y="59532"/>
                  </a:lnTo>
                  <a:lnTo>
                    <a:pt x="105558" y="57426"/>
                  </a:lnTo>
                  <a:cubicBezTo>
                    <a:pt x="105558" y="57426"/>
                    <a:pt x="103458" y="68323"/>
                    <a:pt x="96339" y="67068"/>
                  </a:cubicBezTo>
                  <a:cubicBezTo>
                    <a:pt x="89220" y="65813"/>
                    <a:pt x="87732" y="62477"/>
                    <a:pt x="93621" y="52659"/>
                  </a:cubicBezTo>
                  <a:cubicBezTo>
                    <a:pt x="93621" y="52659"/>
                    <a:pt x="81691" y="53864"/>
                    <a:pt x="81848" y="70189"/>
                  </a:cubicBezTo>
                  <a:cubicBezTo>
                    <a:pt x="81848" y="70189"/>
                    <a:pt x="82523" y="71652"/>
                    <a:pt x="84850" y="70820"/>
                  </a:cubicBezTo>
                  <a:cubicBezTo>
                    <a:pt x="84850" y="70820"/>
                    <a:pt x="84402" y="74981"/>
                    <a:pt x="83784" y="76444"/>
                  </a:cubicBezTo>
                  <a:cubicBezTo>
                    <a:pt x="83784" y="76444"/>
                    <a:pt x="90241" y="72030"/>
                    <a:pt x="95305" y="73922"/>
                  </a:cubicBezTo>
                  <a:cubicBezTo>
                    <a:pt x="97670" y="70878"/>
                    <a:pt x="101766" y="69769"/>
                    <a:pt x="105343" y="71204"/>
                  </a:cubicBezTo>
                  <a:cubicBezTo>
                    <a:pt x="105343" y="71204"/>
                    <a:pt x="108704" y="71204"/>
                    <a:pt x="108049" y="62811"/>
                  </a:cubicBezTo>
                  <a:lnTo>
                    <a:pt x="111201" y="62610"/>
                  </a:lnTo>
                  <a:lnTo>
                    <a:pt x="111422" y="67263"/>
                  </a:lnTo>
                  <a:cubicBezTo>
                    <a:pt x="111422" y="67263"/>
                    <a:pt x="116650" y="64697"/>
                    <a:pt x="117305" y="63480"/>
                  </a:cubicBezTo>
                  <a:cubicBezTo>
                    <a:pt x="117305" y="63480"/>
                    <a:pt x="114556" y="55913"/>
                    <a:pt x="122098" y="53201"/>
                  </a:cubicBezTo>
                  <a:cubicBezTo>
                    <a:pt x="122098" y="53201"/>
                    <a:pt x="124620" y="49273"/>
                    <a:pt x="125881" y="48825"/>
                  </a:cubicBezTo>
                  <a:cubicBezTo>
                    <a:pt x="125881" y="48825"/>
                    <a:pt x="127527" y="54463"/>
                    <a:pt x="127325" y="55762"/>
                  </a:cubicBezTo>
                  <a:cubicBezTo>
                    <a:pt x="127325" y="55762"/>
                    <a:pt x="133631" y="54696"/>
                    <a:pt x="135100" y="55131"/>
                  </a:cubicBezTo>
                  <a:cubicBezTo>
                    <a:pt x="135100" y="55131"/>
                    <a:pt x="134243" y="60087"/>
                    <a:pt x="133208" y="61399"/>
                  </a:cubicBezTo>
                  <a:cubicBezTo>
                    <a:pt x="133208" y="61399"/>
                    <a:pt x="136361" y="62805"/>
                    <a:pt x="137402" y="64312"/>
                  </a:cubicBezTo>
                  <a:cubicBezTo>
                    <a:pt x="137402" y="64312"/>
                    <a:pt x="126051" y="70574"/>
                    <a:pt x="120628" y="68266"/>
                  </a:cubicBezTo>
                  <a:cubicBezTo>
                    <a:pt x="120628" y="68266"/>
                    <a:pt x="113509" y="70366"/>
                    <a:pt x="112236" y="72049"/>
                  </a:cubicBezTo>
                  <a:cubicBezTo>
                    <a:pt x="112236" y="72049"/>
                    <a:pt x="115388" y="73941"/>
                    <a:pt x="120433" y="70788"/>
                  </a:cubicBezTo>
                  <a:lnTo>
                    <a:pt x="120433" y="73941"/>
                  </a:lnTo>
                  <a:lnTo>
                    <a:pt x="122785" y="73941"/>
                  </a:lnTo>
                  <a:cubicBezTo>
                    <a:pt x="122785" y="73941"/>
                    <a:pt x="134892" y="65561"/>
                    <a:pt x="139716" y="76463"/>
                  </a:cubicBezTo>
                  <a:cubicBezTo>
                    <a:pt x="139716" y="76463"/>
                    <a:pt x="142869" y="77933"/>
                    <a:pt x="144761" y="77094"/>
                  </a:cubicBezTo>
                  <a:cubicBezTo>
                    <a:pt x="144761" y="77094"/>
                    <a:pt x="143922" y="80877"/>
                    <a:pt x="142238" y="81268"/>
                  </a:cubicBezTo>
                  <a:cubicBezTo>
                    <a:pt x="142238" y="81268"/>
                    <a:pt x="144761" y="85272"/>
                    <a:pt x="144761" y="87353"/>
                  </a:cubicBezTo>
                  <a:cubicBezTo>
                    <a:pt x="144761" y="87353"/>
                    <a:pt x="141204" y="88400"/>
                    <a:pt x="139085" y="87561"/>
                  </a:cubicBezTo>
                  <a:cubicBezTo>
                    <a:pt x="139085" y="87561"/>
                    <a:pt x="139085" y="91975"/>
                    <a:pt x="138650" y="93237"/>
                  </a:cubicBezTo>
                  <a:cubicBezTo>
                    <a:pt x="138650" y="93237"/>
                    <a:pt x="134470" y="90084"/>
                    <a:pt x="133833" y="88413"/>
                  </a:cubicBezTo>
                  <a:cubicBezTo>
                    <a:pt x="133833" y="88413"/>
                    <a:pt x="122482" y="90090"/>
                    <a:pt x="122123" y="78834"/>
                  </a:cubicBezTo>
                  <a:lnTo>
                    <a:pt x="119380" y="77914"/>
                  </a:lnTo>
                  <a:cubicBezTo>
                    <a:pt x="119380" y="77914"/>
                    <a:pt x="116006" y="80436"/>
                    <a:pt x="114569" y="80852"/>
                  </a:cubicBezTo>
                  <a:cubicBezTo>
                    <a:pt x="114569" y="80852"/>
                    <a:pt x="118314" y="82933"/>
                    <a:pt x="119153" y="83955"/>
                  </a:cubicBezTo>
                  <a:cubicBezTo>
                    <a:pt x="119153" y="83955"/>
                    <a:pt x="117318" y="88785"/>
                    <a:pt x="115849" y="88999"/>
                  </a:cubicBezTo>
                  <a:cubicBezTo>
                    <a:pt x="115849" y="88999"/>
                    <a:pt x="102821" y="82347"/>
                    <a:pt x="99277" y="86893"/>
                  </a:cubicBezTo>
                  <a:cubicBezTo>
                    <a:pt x="99277" y="86893"/>
                    <a:pt x="105766" y="90676"/>
                    <a:pt x="107229" y="92335"/>
                  </a:cubicBezTo>
                  <a:cubicBezTo>
                    <a:pt x="107229" y="92335"/>
                    <a:pt x="120837" y="89239"/>
                    <a:pt x="118314" y="100703"/>
                  </a:cubicBezTo>
                  <a:lnTo>
                    <a:pt x="119153" y="101964"/>
                  </a:lnTo>
                  <a:cubicBezTo>
                    <a:pt x="119153" y="101964"/>
                    <a:pt x="125887" y="102594"/>
                    <a:pt x="128195" y="114531"/>
                  </a:cubicBezTo>
                  <a:cubicBezTo>
                    <a:pt x="128195" y="114531"/>
                    <a:pt x="119998" y="116637"/>
                    <a:pt x="117911" y="104927"/>
                  </a:cubicBezTo>
                  <a:cubicBezTo>
                    <a:pt x="117367" y="105177"/>
                    <a:pt x="116870" y="105518"/>
                    <a:pt x="116441" y="105936"/>
                  </a:cubicBezTo>
                  <a:cubicBezTo>
                    <a:pt x="116441" y="105936"/>
                    <a:pt x="117318" y="108030"/>
                    <a:pt x="116877" y="108831"/>
                  </a:cubicBezTo>
                  <a:cubicBezTo>
                    <a:pt x="116877" y="108831"/>
                    <a:pt x="126335" y="118088"/>
                    <a:pt x="113724" y="128088"/>
                  </a:cubicBezTo>
                  <a:cubicBezTo>
                    <a:pt x="113724" y="128088"/>
                    <a:pt x="109070" y="122886"/>
                    <a:pt x="109070" y="120522"/>
                  </a:cubicBezTo>
                  <a:cubicBezTo>
                    <a:pt x="109070" y="120522"/>
                    <a:pt x="103452" y="118724"/>
                    <a:pt x="100728" y="121783"/>
                  </a:cubicBezTo>
                  <a:cubicBezTo>
                    <a:pt x="100728" y="121783"/>
                    <a:pt x="100097" y="111397"/>
                    <a:pt x="112898" y="110287"/>
                  </a:cubicBezTo>
                  <a:lnTo>
                    <a:pt x="113099" y="108017"/>
                  </a:lnTo>
                  <a:cubicBezTo>
                    <a:pt x="113099" y="108017"/>
                    <a:pt x="108685" y="110735"/>
                    <a:pt x="106794" y="111170"/>
                  </a:cubicBezTo>
                  <a:cubicBezTo>
                    <a:pt x="106794" y="111170"/>
                    <a:pt x="102569" y="111170"/>
                    <a:pt x="99038" y="106126"/>
                  </a:cubicBezTo>
                  <a:cubicBezTo>
                    <a:pt x="99038" y="106126"/>
                    <a:pt x="111599" y="101951"/>
                    <a:pt x="110388" y="100513"/>
                  </a:cubicBezTo>
                  <a:cubicBezTo>
                    <a:pt x="109064" y="99044"/>
                    <a:pt x="95519" y="107595"/>
                    <a:pt x="85657" y="102594"/>
                  </a:cubicBezTo>
                  <a:cubicBezTo>
                    <a:pt x="85657" y="102594"/>
                    <a:pt x="84585" y="104486"/>
                    <a:pt x="83135" y="104656"/>
                  </a:cubicBezTo>
                  <a:cubicBezTo>
                    <a:pt x="83135" y="104656"/>
                    <a:pt x="78721" y="112595"/>
                    <a:pt x="81678" y="120345"/>
                  </a:cubicBezTo>
                  <a:cubicBezTo>
                    <a:pt x="81678" y="120345"/>
                    <a:pt x="91408" y="127130"/>
                    <a:pt x="84074" y="134331"/>
                  </a:cubicBezTo>
                  <a:cubicBezTo>
                    <a:pt x="84074" y="134331"/>
                    <a:pt x="85222" y="144029"/>
                    <a:pt x="86905" y="144893"/>
                  </a:cubicBezTo>
                </a:path>
              </a:pathLst>
            </a:custGeom>
            <a:solidFill>
              <a:srgbClr val="BCBCBB"/>
            </a:solidFill>
            <a:ln w="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800" name="Imagen 79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F529C10-A97F-98B3-D127-768C7E5A0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8131" b="-14028"/>
          <a:stretch/>
        </p:blipFill>
        <p:spPr>
          <a:xfrm>
            <a:off x="4389920" y="338904"/>
            <a:ext cx="762209" cy="549344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52E49851-B37D-4BD7-8027-21492EED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2258" r="27473"/>
          <a:stretch/>
        </p:blipFill>
        <p:spPr>
          <a:xfrm>
            <a:off x="3172421" y="269262"/>
            <a:ext cx="1049479" cy="580071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CD6CC27B-C9F5-4ACB-9E67-58E4644E40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99" y="339167"/>
            <a:ext cx="875120" cy="549344"/>
          </a:xfrm>
          <a:prstGeom prst="rect">
            <a:avLst/>
          </a:prstGeom>
        </p:spPr>
      </p:pic>
      <p:pic>
        <p:nvPicPr>
          <p:cNvPr id="69" name="Picture 3">
            <a:extLst>
              <a:ext uri="{FF2B5EF4-FFF2-40B4-BE49-F238E27FC236}">
                <a16:creationId xmlns:a16="http://schemas.microsoft.com/office/drawing/2014/main" id="{065EB04F-8445-4992-B917-4EB5D5F123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04" y="6319709"/>
            <a:ext cx="58102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EABE2CF8-8B02-4E28-9C33-F7E0AEC7D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0780" y="1348560"/>
            <a:ext cx="5226012" cy="208044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rgbClr val="4B4B91"/>
                </a:solidFill>
              </a:defRPr>
            </a:lvl1pPr>
          </a:lstStyle>
          <a:p>
            <a:r>
              <a:rPr lang="en-GB" dirty="0" err="1"/>
              <a:t>Título</a:t>
            </a:r>
            <a:r>
              <a:rPr lang="en-GB" dirty="0"/>
              <a:t> de la </a:t>
            </a:r>
            <a:r>
              <a:rPr lang="en-GB" dirty="0" err="1"/>
              <a:t>presentación</a:t>
            </a:r>
            <a:endParaRPr lang="en-GB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3497E12-7D4F-4FD7-B699-90C2E52648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0779" y="3468307"/>
            <a:ext cx="7424351" cy="466827"/>
          </a:xfrm>
        </p:spPr>
        <p:txBody>
          <a:bodyPr bIns="0" anchor="b">
            <a:noAutofit/>
          </a:bodyPr>
          <a:lstStyle>
            <a:lvl1pPr marL="0" indent="0">
              <a:buNone/>
              <a:defRPr sz="3200" b="1">
                <a:solidFill>
                  <a:srgbClr val="DEBF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Subtítulo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D149B2B-DB1F-449D-A150-56D8C8709CB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10779" y="3968072"/>
            <a:ext cx="7424351" cy="33548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9A780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Autor y/o </a:t>
            </a:r>
            <a:r>
              <a:rPr lang="en-GB" dirty="0" err="1"/>
              <a:t>fecha</a:t>
            </a:r>
            <a:endParaRPr lang="en-GB" dirty="0"/>
          </a:p>
        </p:txBody>
      </p:sp>
      <p:sp>
        <p:nvSpPr>
          <p:cNvPr id="64" name="Freeform: Shape 40">
            <a:extLst>
              <a:ext uri="{FF2B5EF4-FFF2-40B4-BE49-F238E27FC236}">
                <a16:creationId xmlns:a16="http://schemas.microsoft.com/office/drawing/2014/main" id="{A634AB8C-5A93-4152-A7E3-11842A0E767F}"/>
              </a:ext>
            </a:extLst>
          </p:cNvPr>
          <p:cNvSpPr>
            <a:spLocks/>
          </p:cNvSpPr>
          <p:nvPr userDrawn="1"/>
        </p:nvSpPr>
        <p:spPr bwMode="auto">
          <a:xfrm rot="10800000" flipV="1">
            <a:off x="435071" y="5303520"/>
            <a:ext cx="11756929" cy="1554480"/>
          </a:xfrm>
          <a:custGeom>
            <a:avLst/>
            <a:gdLst>
              <a:gd name="connsiteX0" fmla="*/ 3385022 w 12192000"/>
              <a:gd name="connsiteY0" fmla="*/ 962 h 3387665"/>
              <a:gd name="connsiteX1" fmla="*/ 4739254 w 12192000"/>
              <a:gd name="connsiteY1" fmla="*/ 244779 h 3387665"/>
              <a:gd name="connsiteX2" fmla="*/ 8322546 w 12192000"/>
              <a:gd name="connsiteY2" fmla="*/ 1218958 h 3387665"/>
              <a:gd name="connsiteX3" fmla="*/ 9937386 w 12192000"/>
              <a:gd name="connsiteY3" fmla="*/ 1137776 h 3387665"/>
              <a:gd name="connsiteX4" fmla="*/ 12011780 w 12192000"/>
              <a:gd name="connsiteY4" fmla="*/ 1291220 h 3387665"/>
              <a:gd name="connsiteX5" fmla="*/ 12192000 w 12192000"/>
              <a:gd name="connsiteY5" fmla="*/ 1339083 h 3387665"/>
              <a:gd name="connsiteX6" fmla="*/ 12192000 w 12192000"/>
              <a:gd name="connsiteY6" fmla="*/ 3387665 h 3387665"/>
              <a:gd name="connsiteX7" fmla="*/ 11762273 w 12192000"/>
              <a:gd name="connsiteY7" fmla="*/ 3387665 h 3387665"/>
              <a:gd name="connsiteX8" fmla="*/ 1268584 w 12192000"/>
              <a:gd name="connsiteY8" fmla="*/ 3387665 h 3387665"/>
              <a:gd name="connsiteX9" fmla="*/ 0 w 12192000"/>
              <a:gd name="connsiteY9" fmla="*/ 3387665 h 3387665"/>
              <a:gd name="connsiteX10" fmla="*/ 0 w 12192000"/>
              <a:gd name="connsiteY10" fmla="*/ 1477297 h 3387665"/>
              <a:gd name="connsiteX11" fmla="*/ 44915 w 12192000"/>
              <a:gd name="connsiteY11" fmla="*/ 1469350 h 3387665"/>
              <a:gd name="connsiteX12" fmla="*/ 2912248 w 12192000"/>
              <a:gd name="connsiteY12" fmla="*/ 24429 h 3387665"/>
              <a:gd name="connsiteX13" fmla="*/ 3385022 w 12192000"/>
              <a:gd name="connsiteY13" fmla="*/ 962 h 338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387665">
                <a:moveTo>
                  <a:pt x="3385022" y="962"/>
                </a:moveTo>
                <a:cubicBezTo>
                  <a:pt x="3859639" y="12107"/>
                  <a:pt x="4332598" y="118657"/>
                  <a:pt x="4739254" y="244779"/>
                </a:cubicBezTo>
                <a:cubicBezTo>
                  <a:pt x="5906182" y="610096"/>
                  <a:pt x="6931664" y="1189964"/>
                  <a:pt x="8322546" y="1218958"/>
                </a:cubicBezTo>
                <a:cubicBezTo>
                  <a:pt x="8864756" y="1236354"/>
                  <a:pt x="9406964" y="1189964"/>
                  <a:pt x="9937386" y="1137776"/>
                </a:cubicBezTo>
                <a:cubicBezTo>
                  <a:pt x="10674819" y="1066742"/>
                  <a:pt x="11376155" y="1136666"/>
                  <a:pt x="12011780" y="1291220"/>
                </a:cubicBezTo>
                <a:lnTo>
                  <a:pt x="12192000" y="1339083"/>
                </a:lnTo>
                <a:lnTo>
                  <a:pt x="12192000" y="3387665"/>
                </a:lnTo>
                <a:lnTo>
                  <a:pt x="11762273" y="3387665"/>
                </a:lnTo>
                <a:cubicBezTo>
                  <a:pt x="9983504" y="3387665"/>
                  <a:pt x="6836450" y="3387665"/>
                  <a:pt x="1268584" y="3387665"/>
                </a:cubicBezTo>
                <a:lnTo>
                  <a:pt x="0" y="3387665"/>
                </a:lnTo>
                <a:lnTo>
                  <a:pt x="0" y="1477297"/>
                </a:lnTo>
                <a:lnTo>
                  <a:pt x="44915" y="1469350"/>
                </a:lnTo>
                <a:cubicBezTo>
                  <a:pt x="1262278" y="1192207"/>
                  <a:pt x="1564093" y="192953"/>
                  <a:pt x="2912248" y="24429"/>
                </a:cubicBezTo>
                <a:cubicBezTo>
                  <a:pt x="3068427" y="4133"/>
                  <a:pt x="3226817" y="-2753"/>
                  <a:pt x="3385022" y="962"/>
                </a:cubicBezTo>
                <a:close/>
              </a:path>
            </a:pathLst>
          </a:custGeom>
          <a:solidFill>
            <a:srgbClr val="9A7804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99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- one 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40">
            <a:extLst>
              <a:ext uri="{FF2B5EF4-FFF2-40B4-BE49-F238E27FC236}">
                <a16:creationId xmlns:a16="http://schemas.microsoft.com/office/drawing/2014/main" id="{A03EDA26-0CBD-45BB-B1C3-B89D967982D8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435072" y="2651759"/>
            <a:ext cx="11756928" cy="1564155"/>
          </a:xfrm>
          <a:custGeom>
            <a:avLst/>
            <a:gdLst>
              <a:gd name="connsiteX0" fmla="*/ 3385022 w 12192000"/>
              <a:gd name="connsiteY0" fmla="*/ 962 h 3387665"/>
              <a:gd name="connsiteX1" fmla="*/ 4739254 w 12192000"/>
              <a:gd name="connsiteY1" fmla="*/ 244779 h 3387665"/>
              <a:gd name="connsiteX2" fmla="*/ 8322546 w 12192000"/>
              <a:gd name="connsiteY2" fmla="*/ 1218958 h 3387665"/>
              <a:gd name="connsiteX3" fmla="*/ 9937386 w 12192000"/>
              <a:gd name="connsiteY3" fmla="*/ 1137776 h 3387665"/>
              <a:gd name="connsiteX4" fmla="*/ 12011780 w 12192000"/>
              <a:gd name="connsiteY4" fmla="*/ 1291220 h 3387665"/>
              <a:gd name="connsiteX5" fmla="*/ 12192000 w 12192000"/>
              <a:gd name="connsiteY5" fmla="*/ 1339083 h 3387665"/>
              <a:gd name="connsiteX6" fmla="*/ 12192000 w 12192000"/>
              <a:gd name="connsiteY6" fmla="*/ 3387665 h 3387665"/>
              <a:gd name="connsiteX7" fmla="*/ 11762273 w 12192000"/>
              <a:gd name="connsiteY7" fmla="*/ 3387665 h 3387665"/>
              <a:gd name="connsiteX8" fmla="*/ 1268584 w 12192000"/>
              <a:gd name="connsiteY8" fmla="*/ 3387665 h 3387665"/>
              <a:gd name="connsiteX9" fmla="*/ 0 w 12192000"/>
              <a:gd name="connsiteY9" fmla="*/ 3387665 h 3387665"/>
              <a:gd name="connsiteX10" fmla="*/ 0 w 12192000"/>
              <a:gd name="connsiteY10" fmla="*/ 1477297 h 3387665"/>
              <a:gd name="connsiteX11" fmla="*/ 44915 w 12192000"/>
              <a:gd name="connsiteY11" fmla="*/ 1469350 h 3387665"/>
              <a:gd name="connsiteX12" fmla="*/ 2912248 w 12192000"/>
              <a:gd name="connsiteY12" fmla="*/ 24429 h 3387665"/>
              <a:gd name="connsiteX13" fmla="*/ 3385022 w 12192000"/>
              <a:gd name="connsiteY13" fmla="*/ 962 h 338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387665">
                <a:moveTo>
                  <a:pt x="3385022" y="962"/>
                </a:moveTo>
                <a:cubicBezTo>
                  <a:pt x="3859639" y="12107"/>
                  <a:pt x="4332598" y="118657"/>
                  <a:pt x="4739254" y="244779"/>
                </a:cubicBezTo>
                <a:cubicBezTo>
                  <a:pt x="5906182" y="610096"/>
                  <a:pt x="6931664" y="1189964"/>
                  <a:pt x="8322546" y="1218958"/>
                </a:cubicBezTo>
                <a:cubicBezTo>
                  <a:pt x="8864756" y="1236354"/>
                  <a:pt x="9406964" y="1189964"/>
                  <a:pt x="9937386" y="1137776"/>
                </a:cubicBezTo>
                <a:cubicBezTo>
                  <a:pt x="10674819" y="1066742"/>
                  <a:pt x="11376155" y="1136666"/>
                  <a:pt x="12011780" y="1291220"/>
                </a:cubicBezTo>
                <a:lnTo>
                  <a:pt x="12192000" y="1339083"/>
                </a:lnTo>
                <a:lnTo>
                  <a:pt x="12192000" y="3387665"/>
                </a:lnTo>
                <a:lnTo>
                  <a:pt x="11762273" y="3387665"/>
                </a:lnTo>
                <a:cubicBezTo>
                  <a:pt x="9983504" y="3387665"/>
                  <a:pt x="6836450" y="3387665"/>
                  <a:pt x="1268584" y="3387665"/>
                </a:cubicBezTo>
                <a:lnTo>
                  <a:pt x="0" y="3387665"/>
                </a:lnTo>
                <a:lnTo>
                  <a:pt x="0" y="1477297"/>
                </a:lnTo>
                <a:lnTo>
                  <a:pt x="44915" y="1469350"/>
                </a:lnTo>
                <a:cubicBezTo>
                  <a:pt x="1262278" y="1192207"/>
                  <a:pt x="1564093" y="192953"/>
                  <a:pt x="2912248" y="24429"/>
                </a:cubicBezTo>
                <a:cubicBezTo>
                  <a:pt x="3068427" y="4133"/>
                  <a:pt x="3226817" y="-2753"/>
                  <a:pt x="3385022" y="962"/>
                </a:cubicBezTo>
                <a:close/>
              </a:path>
            </a:pathLst>
          </a:custGeom>
          <a:solidFill>
            <a:srgbClr val="9A7804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EABE2CF8-8B02-4E28-9C33-F7E0AEC7D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27547"/>
            <a:ext cx="9462977" cy="848424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rgbClr val="4B4B91"/>
                </a:solidFill>
              </a:defRPr>
            </a:lvl1pPr>
          </a:lstStyle>
          <a:p>
            <a:r>
              <a:rPr lang="en-GB" dirty="0"/>
              <a:t>GRACIAS POR </a:t>
            </a:r>
            <a:r>
              <a:rPr lang="en-GB" dirty="0" err="1"/>
              <a:t>VUESTRA</a:t>
            </a:r>
            <a:r>
              <a:rPr lang="en-GB" dirty="0"/>
              <a:t> </a:t>
            </a:r>
            <a:r>
              <a:rPr lang="en-GB" dirty="0" err="1"/>
              <a:t>ATENCIÓN</a:t>
            </a:r>
            <a:endParaRPr lang="en-GB" dirty="0"/>
          </a:p>
        </p:txBody>
      </p:sp>
      <p:sp>
        <p:nvSpPr>
          <p:cNvPr id="64" name="Freeform: Shape 40">
            <a:extLst>
              <a:ext uri="{FF2B5EF4-FFF2-40B4-BE49-F238E27FC236}">
                <a16:creationId xmlns:a16="http://schemas.microsoft.com/office/drawing/2014/main" id="{A634AB8C-5A93-4152-A7E3-11842A0E767F}"/>
              </a:ext>
            </a:extLst>
          </p:cNvPr>
          <p:cNvSpPr>
            <a:spLocks/>
          </p:cNvSpPr>
          <p:nvPr userDrawn="1"/>
        </p:nvSpPr>
        <p:spPr bwMode="auto">
          <a:xfrm rot="10800000" flipV="1">
            <a:off x="435071" y="1097280"/>
            <a:ext cx="11756929" cy="1554480"/>
          </a:xfrm>
          <a:custGeom>
            <a:avLst/>
            <a:gdLst>
              <a:gd name="connsiteX0" fmla="*/ 3385022 w 12192000"/>
              <a:gd name="connsiteY0" fmla="*/ 962 h 3387665"/>
              <a:gd name="connsiteX1" fmla="*/ 4739254 w 12192000"/>
              <a:gd name="connsiteY1" fmla="*/ 244779 h 3387665"/>
              <a:gd name="connsiteX2" fmla="*/ 8322546 w 12192000"/>
              <a:gd name="connsiteY2" fmla="*/ 1218958 h 3387665"/>
              <a:gd name="connsiteX3" fmla="*/ 9937386 w 12192000"/>
              <a:gd name="connsiteY3" fmla="*/ 1137776 h 3387665"/>
              <a:gd name="connsiteX4" fmla="*/ 12011780 w 12192000"/>
              <a:gd name="connsiteY4" fmla="*/ 1291220 h 3387665"/>
              <a:gd name="connsiteX5" fmla="*/ 12192000 w 12192000"/>
              <a:gd name="connsiteY5" fmla="*/ 1339083 h 3387665"/>
              <a:gd name="connsiteX6" fmla="*/ 12192000 w 12192000"/>
              <a:gd name="connsiteY6" fmla="*/ 3387665 h 3387665"/>
              <a:gd name="connsiteX7" fmla="*/ 11762273 w 12192000"/>
              <a:gd name="connsiteY7" fmla="*/ 3387665 h 3387665"/>
              <a:gd name="connsiteX8" fmla="*/ 1268584 w 12192000"/>
              <a:gd name="connsiteY8" fmla="*/ 3387665 h 3387665"/>
              <a:gd name="connsiteX9" fmla="*/ 0 w 12192000"/>
              <a:gd name="connsiteY9" fmla="*/ 3387665 h 3387665"/>
              <a:gd name="connsiteX10" fmla="*/ 0 w 12192000"/>
              <a:gd name="connsiteY10" fmla="*/ 1477297 h 3387665"/>
              <a:gd name="connsiteX11" fmla="*/ 44915 w 12192000"/>
              <a:gd name="connsiteY11" fmla="*/ 1469350 h 3387665"/>
              <a:gd name="connsiteX12" fmla="*/ 2912248 w 12192000"/>
              <a:gd name="connsiteY12" fmla="*/ 24429 h 3387665"/>
              <a:gd name="connsiteX13" fmla="*/ 3385022 w 12192000"/>
              <a:gd name="connsiteY13" fmla="*/ 962 h 338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387665">
                <a:moveTo>
                  <a:pt x="3385022" y="962"/>
                </a:moveTo>
                <a:cubicBezTo>
                  <a:pt x="3859639" y="12107"/>
                  <a:pt x="4332598" y="118657"/>
                  <a:pt x="4739254" y="244779"/>
                </a:cubicBezTo>
                <a:cubicBezTo>
                  <a:pt x="5906182" y="610096"/>
                  <a:pt x="6931664" y="1189964"/>
                  <a:pt x="8322546" y="1218958"/>
                </a:cubicBezTo>
                <a:cubicBezTo>
                  <a:pt x="8864756" y="1236354"/>
                  <a:pt x="9406964" y="1189964"/>
                  <a:pt x="9937386" y="1137776"/>
                </a:cubicBezTo>
                <a:cubicBezTo>
                  <a:pt x="10674819" y="1066742"/>
                  <a:pt x="11376155" y="1136666"/>
                  <a:pt x="12011780" y="1291220"/>
                </a:cubicBezTo>
                <a:lnTo>
                  <a:pt x="12192000" y="1339083"/>
                </a:lnTo>
                <a:lnTo>
                  <a:pt x="12192000" y="3387665"/>
                </a:lnTo>
                <a:lnTo>
                  <a:pt x="11762273" y="3387665"/>
                </a:lnTo>
                <a:cubicBezTo>
                  <a:pt x="9983504" y="3387665"/>
                  <a:pt x="6836450" y="3387665"/>
                  <a:pt x="1268584" y="3387665"/>
                </a:cubicBezTo>
                <a:lnTo>
                  <a:pt x="0" y="3387665"/>
                </a:lnTo>
                <a:lnTo>
                  <a:pt x="0" y="1477297"/>
                </a:lnTo>
                <a:lnTo>
                  <a:pt x="44915" y="1469350"/>
                </a:lnTo>
                <a:cubicBezTo>
                  <a:pt x="1262278" y="1192207"/>
                  <a:pt x="1564093" y="192953"/>
                  <a:pt x="2912248" y="24429"/>
                </a:cubicBezTo>
                <a:cubicBezTo>
                  <a:pt x="3068427" y="4133"/>
                  <a:pt x="3226817" y="-2753"/>
                  <a:pt x="3385022" y="962"/>
                </a:cubicBezTo>
                <a:close/>
              </a:path>
            </a:pathLst>
          </a:custGeom>
          <a:solidFill>
            <a:srgbClr val="9A7804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7746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5311"/>
            <a:ext cx="10515600" cy="1979946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46358"/>
            <a:ext cx="10515600" cy="21432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20C130-E41E-46C8-A4F7-37920E46E9B8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pic>
        <p:nvPicPr>
          <p:cNvPr id="74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E8D72821-1BB1-4197-94CB-734F2679DE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30E73ED-CE75-4F65-A937-976A9A00A1F8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A4571B83-5E88-4F62-97C4-1FC0110E9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2072"/>
            <a:ext cx="10515600" cy="4708217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pic>
        <p:nvPicPr>
          <p:cNvPr id="19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16D9A183-7C19-41F7-94DD-15A49E2DF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95179"/>
            <a:ext cx="10515600" cy="2381783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E59846E-E6E4-4A88-B46A-F9D46E9B4C58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DF6D4AA-EC7F-4108-AED0-1922A403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EDEBB5-A206-4E44-9825-B5F3FEF7AB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372071"/>
            <a:ext cx="10515600" cy="2376413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pic>
        <p:nvPicPr>
          <p:cNvPr id="21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59712ACB-7DD7-4624-89C6-0922ECBAA1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96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2072"/>
            <a:ext cx="5181600" cy="4804891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2072"/>
            <a:ext cx="5181600" cy="4804891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1A573C7-9AE7-42A7-BA9F-74BB6ED9FCF4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6BA419D-C3CC-4033-9027-2909C6268A13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D9BDE6B-7B50-4306-AA2F-EFF060D2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pic>
        <p:nvPicPr>
          <p:cNvPr id="39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BCAE75F4-75F3-41CA-A0ED-003AE5AD92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72072"/>
            <a:ext cx="5157787" cy="82437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A78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96445"/>
            <a:ext cx="5157787" cy="3993218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72072"/>
            <a:ext cx="5183188" cy="824373"/>
          </a:xfrm>
        </p:spPr>
        <p:txBody>
          <a:bodyPr anchor="b">
            <a:normAutofit/>
          </a:bodyPr>
          <a:lstStyle>
            <a:lvl1pPr marL="0" indent="0">
              <a:buNone/>
              <a:defRPr lang="es-ES_tradnl" sz="2400" b="1" kern="1200" dirty="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96445"/>
            <a:ext cx="5183188" cy="3993218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190FDB5-6F78-4A49-B872-46F853EC0514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5345C66-3CF3-4DE3-B13F-0F2766E62113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501BA39-32F4-4520-A7C2-2DB1C63C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pic>
        <p:nvPicPr>
          <p:cNvPr id="24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0D2201FE-31CA-4C29-87B1-F62099F80B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25374"/>
            <a:ext cx="6172200" cy="45356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5374"/>
            <a:ext cx="3932237" cy="45436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932E73-C544-4027-8FD1-C82C2528BBC2}"/>
              </a:ext>
            </a:extLst>
          </p:cNvPr>
          <p:cNvSpPr txBox="1">
            <a:spLocks/>
          </p:cNvSpPr>
          <p:nvPr userDrawn="1"/>
        </p:nvSpPr>
        <p:spPr>
          <a:xfrm>
            <a:off x="700249" y="40260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777F6D-1DF9-494B-A2BB-95B23895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pic>
        <p:nvPicPr>
          <p:cNvPr id="23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1770E94D-E68A-4D72-933C-33870B2ED9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67550"/>
            <a:ext cx="6172200" cy="44935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75488"/>
            <a:ext cx="3932237" cy="4493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DFF0F5F-532F-4482-B036-CE8EA7DC3B68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2FADC97-EF32-43BE-A035-75175FE771AF}"/>
              </a:ext>
            </a:extLst>
          </p:cNvPr>
          <p:cNvSpPr txBox="1">
            <a:spLocks/>
          </p:cNvSpPr>
          <p:nvPr userDrawn="1"/>
        </p:nvSpPr>
        <p:spPr>
          <a:xfrm>
            <a:off x="838200" y="137442"/>
            <a:ext cx="10515600" cy="63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20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0410987-FBAB-4B0B-89A1-653A25D3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047"/>
            <a:ext cx="10515600" cy="51032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EBF33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n-US" dirty="0"/>
          </a:p>
        </p:txBody>
      </p:sp>
      <p:pic>
        <p:nvPicPr>
          <p:cNvPr id="22" name="Imagen 7" descr="Imagen que contiene luz&#10;&#10;Descripción generada automáticamente">
            <a:extLst>
              <a:ext uri="{FF2B5EF4-FFF2-40B4-BE49-F238E27FC236}">
                <a16:creationId xmlns:a16="http://schemas.microsoft.com/office/drawing/2014/main" id="{34CB793A-246F-4248-BF77-233E2BA4E3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85" y="176040"/>
            <a:ext cx="1199434" cy="3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88477"/>
            <a:ext cx="10515600" cy="4988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479376" cy="6858000"/>
          </a:xfrm>
          <a:prstGeom prst="rect">
            <a:avLst/>
          </a:prstGeom>
          <a:solidFill>
            <a:srgbClr val="4B4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39633" y="1573052"/>
            <a:ext cx="400110" cy="37118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_tradnl" sz="1400" b="1" i="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PROGRAMA DE CIENCIAS MARINAS (</a:t>
            </a:r>
            <a:r>
              <a:rPr lang="es-ES_tradnl" sz="1400" b="1" i="0" baseline="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PCM</a:t>
            </a:r>
            <a:r>
              <a:rPr lang="es-ES_tradnl" sz="1400" b="1" i="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s-ES_tradnl" sz="1400" b="0" i="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B83B0E-7EF2-4C70-AE82-33F8CD565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2" b="-22882"/>
          <a:stretch/>
        </p:blipFill>
        <p:spPr>
          <a:xfrm>
            <a:off x="11214770" y="6176963"/>
            <a:ext cx="652949" cy="7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5" r:id="rId3"/>
    <p:sldLayoutId id="2147483700" r:id="rId4"/>
    <p:sldLayoutId id="2147483746" r:id="rId5"/>
    <p:sldLayoutId id="2147483702" r:id="rId6"/>
    <p:sldLayoutId id="2147483703" r:id="rId7"/>
    <p:sldLayoutId id="2147483706" r:id="rId8"/>
    <p:sldLayoutId id="2147483707" r:id="rId9"/>
    <p:sldLayoutId id="2147483745" r:id="rId10"/>
    <p:sldLayoutId id="2147483747" r:id="rId1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rgbClr val="9A780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66635-AF51-49E2-AD36-0CF9F794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89" y="1791802"/>
            <a:ext cx="5677948" cy="2080440"/>
          </a:xfrm>
        </p:spPr>
        <p:txBody>
          <a:bodyPr/>
          <a:lstStyle/>
          <a:p>
            <a:r>
              <a:rPr lang="es-ES" sz="2500" b="1" cap="all" dirty="0" err="1"/>
              <a:t>ThinkInAzul</a:t>
            </a:r>
            <a:r>
              <a:rPr lang="es-ES" sz="2300" dirty="0"/>
              <a:t>: </a:t>
            </a:r>
            <a:r>
              <a:rPr lang="es-ES" sz="2000" dirty="0"/>
              <a:t>Estrategia Conjunta de Investigación e Innovación en Ciencias Marinas para abordar de forma sostenible los nuevos desafíos en la Monitorización y Observación Marino-Marítimas, el Cambio Climático, la Acuicultura y otros Sectores de la Economía Azul.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DE9987-E1DE-4314-B550-AF16BD7AB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089" y="5066198"/>
            <a:ext cx="8578166" cy="466827"/>
          </a:xfrm>
        </p:spPr>
        <p:txBody>
          <a:bodyPr/>
          <a:lstStyle/>
          <a:p>
            <a:r>
              <a:rPr lang="es-ES" sz="2400" dirty="0"/>
              <a:t>Coordinación científica CCAA Cantabria</a:t>
            </a:r>
          </a:p>
        </p:txBody>
      </p:sp>
    </p:spTree>
    <p:extLst>
      <p:ext uri="{BB962C8B-B14F-4D97-AF65-F5344CB8AC3E}">
        <p14:creationId xmlns:p14="http://schemas.microsoft.com/office/powerpoint/2010/main" val="160138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lbow Connector 50">
            <a:extLst>
              <a:ext uri="{FF2B5EF4-FFF2-40B4-BE49-F238E27FC236}">
                <a16:creationId xmlns:a16="http://schemas.microsoft.com/office/drawing/2014/main" id="{7643783D-B162-4E36-A999-6701BB9B332B}"/>
              </a:ext>
            </a:extLst>
          </p:cNvPr>
          <p:cNvCxnSpPr>
            <a:cxnSpLocks/>
            <a:stCxn id="41" idx="3"/>
            <a:endCxn id="5" idx="1"/>
          </p:cNvCxnSpPr>
          <p:nvPr/>
        </p:nvCxnSpPr>
        <p:spPr>
          <a:xfrm flipV="1">
            <a:off x="2471031" y="2112003"/>
            <a:ext cx="600853" cy="148131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4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428560B4-DECD-4F42-92E2-206F8C73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496"/>
            <a:ext cx="10515600" cy="510328"/>
          </a:xfrm>
        </p:spPr>
        <p:txBody>
          <a:bodyPr/>
          <a:lstStyle/>
          <a:p>
            <a:r>
              <a:rPr lang="es-ES" dirty="0">
                <a:solidFill>
                  <a:srgbClr val="4B4B91"/>
                </a:solidFill>
              </a:rPr>
              <a:t>PLAN COMPLEMENTARIO DE CIENCIAS MARINAS</a:t>
            </a: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38A93AA4-128D-42F0-B91C-3C0F3361533E}"/>
              </a:ext>
            </a:extLst>
          </p:cNvPr>
          <p:cNvSpPr/>
          <p:nvPr/>
        </p:nvSpPr>
        <p:spPr>
          <a:xfrm>
            <a:off x="3071884" y="1659497"/>
            <a:ext cx="2055316" cy="90501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FFFFFF"/>
                </a:solidFill>
              </a:rPr>
              <a:t>L1. Observación y monitorización del medio marino y litoral </a:t>
            </a: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C0A6CC61-DB63-465B-8061-9972D42ABD12}"/>
              </a:ext>
            </a:extLst>
          </p:cNvPr>
          <p:cNvSpPr/>
          <p:nvPr/>
        </p:nvSpPr>
        <p:spPr>
          <a:xfrm>
            <a:off x="3080631" y="3159062"/>
            <a:ext cx="2055316" cy="86478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FFFFFF"/>
                </a:solidFill>
              </a:rPr>
              <a:t>L2. Acuicultura sostenible, inteligente y de precisión 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0F8F0A08-9B96-4AE5-9A57-FC7627E46B07}"/>
              </a:ext>
            </a:extLst>
          </p:cNvPr>
          <p:cNvSpPr/>
          <p:nvPr/>
        </p:nvSpPr>
        <p:spPr>
          <a:xfrm>
            <a:off x="3074333" y="4822439"/>
            <a:ext cx="2055316" cy="86478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FFFFFF"/>
                </a:solidFill>
              </a:rPr>
              <a:t>L3.: Economía Azul: innovación y oportunidades</a:t>
            </a:r>
          </a:p>
        </p:txBody>
      </p:sp>
      <p:cxnSp>
        <p:nvCxnSpPr>
          <p:cNvPr id="11" name="Elbow Connector 12">
            <a:extLst>
              <a:ext uri="{FF2B5EF4-FFF2-40B4-BE49-F238E27FC236}">
                <a16:creationId xmlns:a16="http://schemas.microsoft.com/office/drawing/2014/main" id="{941E68C9-8114-48DC-B494-560EFFEAD12F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127200" y="1767396"/>
            <a:ext cx="612050" cy="344607"/>
          </a:xfrm>
          <a:prstGeom prst="bentConnector3">
            <a:avLst/>
          </a:prstGeom>
          <a:ln w="3175" cmpd="sng">
            <a:solidFill>
              <a:schemeClr val="accent4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39">
            <a:extLst>
              <a:ext uri="{FF2B5EF4-FFF2-40B4-BE49-F238E27FC236}">
                <a16:creationId xmlns:a16="http://schemas.microsoft.com/office/drawing/2014/main" id="{8048DE62-3D56-48CE-A324-9DBD5FB70D6D}"/>
              </a:ext>
            </a:extLst>
          </p:cNvPr>
          <p:cNvCxnSpPr>
            <a:cxnSpLocks/>
            <a:stCxn id="7" idx="3"/>
            <a:endCxn id="33" idx="2"/>
          </p:cNvCxnSpPr>
          <p:nvPr/>
        </p:nvCxnSpPr>
        <p:spPr>
          <a:xfrm flipV="1">
            <a:off x="5129649" y="4655109"/>
            <a:ext cx="616133" cy="599724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55">
            <a:extLst>
              <a:ext uri="{FF2B5EF4-FFF2-40B4-BE49-F238E27FC236}">
                <a16:creationId xmlns:a16="http://schemas.microsoft.com/office/drawing/2014/main" id="{B54DD51E-30A5-4CF8-BED9-5D670F2BD4D0}"/>
              </a:ext>
            </a:extLst>
          </p:cNvPr>
          <p:cNvCxnSpPr>
            <a:cxnSpLocks/>
            <a:stCxn id="41" idx="3"/>
            <a:endCxn id="7" idx="1"/>
          </p:cNvCxnSpPr>
          <p:nvPr/>
        </p:nvCxnSpPr>
        <p:spPr>
          <a:xfrm>
            <a:off x="2471031" y="3593321"/>
            <a:ext cx="603302" cy="1661512"/>
          </a:xfrm>
          <a:prstGeom prst="bentConnector3">
            <a:avLst/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45">
            <a:extLst>
              <a:ext uri="{FF2B5EF4-FFF2-40B4-BE49-F238E27FC236}">
                <a16:creationId xmlns:a16="http://schemas.microsoft.com/office/drawing/2014/main" id="{E09F1D83-434E-4E27-BFEB-3BA695674635}"/>
              </a:ext>
            </a:extLst>
          </p:cNvPr>
          <p:cNvSpPr/>
          <p:nvPr/>
        </p:nvSpPr>
        <p:spPr>
          <a:xfrm rot="10800000" flipV="1">
            <a:off x="5739251" y="161627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0F2447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3" name="Freeform 49">
            <a:extLst>
              <a:ext uri="{FF2B5EF4-FFF2-40B4-BE49-F238E27FC236}">
                <a16:creationId xmlns:a16="http://schemas.microsoft.com/office/drawing/2014/main" id="{1646E02F-3E2A-4A88-A634-6D94D90A00B8}"/>
              </a:ext>
            </a:extLst>
          </p:cNvPr>
          <p:cNvSpPr/>
          <p:nvPr/>
        </p:nvSpPr>
        <p:spPr>
          <a:xfrm rot="10800000" flipV="1">
            <a:off x="5745782" y="4437033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3D689D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6" name="Rectangle 53">
            <a:extLst>
              <a:ext uri="{FF2B5EF4-FFF2-40B4-BE49-F238E27FC236}">
                <a16:creationId xmlns:a16="http://schemas.microsoft.com/office/drawing/2014/main" id="{29428FDB-D662-4433-9B43-4B013067F646}"/>
              </a:ext>
            </a:extLst>
          </p:cNvPr>
          <p:cNvSpPr/>
          <p:nvPr/>
        </p:nvSpPr>
        <p:spPr>
          <a:xfrm>
            <a:off x="6067741" y="1694542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>
                <a:solidFill>
                  <a:schemeClr val="bg1">
                    <a:lumMod val="50000"/>
                  </a:schemeClr>
                </a:solidFill>
              </a:rPr>
              <a:t>Instituto Español de Oceanografía</a:t>
            </a:r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487728E-77AB-48E1-95D2-A46C9C93E01D}"/>
              </a:ext>
            </a:extLst>
          </p:cNvPr>
          <p:cNvCxnSpPr>
            <a:cxnSpLocks/>
          </p:cNvCxnSpPr>
          <p:nvPr/>
        </p:nvCxnSpPr>
        <p:spPr>
          <a:xfrm flipV="1">
            <a:off x="2471031" y="3591455"/>
            <a:ext cx="609600" cy="58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">
            <a:extLst>
              <a:ext uri="{FF2B5EF4-FFF2-40B4-BE49-F238E27FC236}">
                <a16:creationId xmlns:a16="http://schemas.microsoft.com/office/drawing/2014/main" id="{37F98DD4-8F78-4621-A75A-4DA0814CAF33}"/>
              </a:ext>
            </a:extLst>
          </p:cNvPr>
          <p:cNvSpPr/>
          <p:nvPr/>
        </p:nvSpPr>
        <p:spPr>
          <a:xfrm>
            <a:off x="6067742" y="2304568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 err="1">
                <a:solidFill>
                  <a:schemeClr val="bg1">
                    <a:lumMod val="50000"/>
                  </a:schemeClr>
                </a:solidFill>
              </a:rPr>
              <a:t>IHCantabria</a:t>
            </a:r>
            <a:endParaRPr lang="es-ES" sz="14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AA32B8AF-8E74-4F3A-87AA-C525A601CA8D}"/>
              </a:ext>
            </a:extLst>
          </p:cNvPr>
          <p:cNvSpPr/>
          <p:nvPr/>
        </p:nvSpPr>
        <p:spPr>
          <a:xfrm rot="10800000" flipV="1">
            <a:off x="5745782" y="503683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005C6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57" name="Elbow Connector 38">
            <a:extLst>
              <a:ext uri="{FF2B5EF4-FFF2-40B4-BE49-F238E27FC236}">
                <a16:creationId xmlns:a16="http://schemas.microsoft.com/office/drawing/2014/main" id="{1C9AD05B-4939-42CA-B685-71ED09B797C7}"/>
              </a:ext>
            </a:extLst>
          </p:cNvPr>
          <p:cNvCxnSpPr>
            <a:cxnSpLocks/>
            <a:stCxn id="7" idx="3"/>
            <a:endCxn id="51" idx="2"/>
          </p:cNvCxnSpPr>
          <p:nvPr/>
        </p:nvCxnSpPr>
        <p:spPr>
          <a:xfrm>
            <a:off x="5129649" y="5254833"/>
            <a:ext cx="616133" cy="7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n 66">
            <a:extLst>
              <a:ext uri="{FF2B5EF4-FFF2-40B4-BE49-F238E27FC236}">
                <a16:creationId xmlns:a16="http://schemas.microsoft.com/office/drawing/2014/main" id="{C9D6A42A-FC0B-4151-84A5-B13DE5DCDB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168" y="2066137"/>
            <a:ext cx="1516976" cy="627714"/>
          </a:xfrm>
          <a:prstGeom prst="rect">
            <a:avLst/>
          </a:prstGeom>
        </p:spPr>
      </p:pic>
      <p:pic>
        <p:nvPicPr>
          <p:cNvPr id="41" name="Picture 2" descr="Planes complementarios con CCAA">
            <a:extLst>
              <a:ext uri="{FF2B5EF4-FFF2-40B4-BE49-F238E27FC236}">
                <a16:creationId xmlns:a16="http://schemas.microsoft.com/office/drawing/2014/main" id="{2C80BB21-4FDE-496D-B166-5E14CFA72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47" y="2889949"/>
            <a:ext cx="1509784" cy="14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6FC57B0-0DFD-4DF1-94B8-7D028181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8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C1107E71-B4B8-49F2-A60F-3E5D0C87CE52}"/>
              </a:ext>
            </a:extLst>
          </p:cNvPr>
          <p:cNvCxnSpPr>
            <a:cxnSpLocks/>
          </p:cNvCxnSpPr>
          <p:nvPr/>
        </p:nvCxnSpPr>
        <p:spPr>
          <a:xfrm flipV="1">
            <a:off x="5110718" y="3533450"/>
            <a:ext cx="609600" cy="58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4">
            <a:extLst>
              <a:ext uri="{FF2B5EF4-FFF2-40B4-BE49-F238E27FC236}">
                <a16:creationId xmlns:a16="http://schemas.microsoft.com/office/drawing/2014/main" id="{7C2EA83F-D678-4544-9D27-6AF34F27A464}"/>
              </a:ext>
            </a:extLst>
          </p:cNvPr>
          <p:cNvSpPr/>
          <p:nvPr/>
        </p:nvSpPr>
        <p:spPr>
          <a:xfrm rot="10800000" flipV="1">
            <a:off x="5730903" y="3335325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0F2447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55" name="Rectangle 53">
            <a:extLst>
              <a:ext uri="{FF2B5EF4-FFF2-40B4-BE49-F238E27FC236}">
                <a16:creationId xmlns:a16="http://schemas.microsoft.com/office/drawing/2014/main" id="{76F9F243-DC01-472F-99A9-1D42C4F1CD6C}"/>
              </a:ext>
            </a:extLst>
          </p:cNvPr>
          <p:cNvSpPr/>
          <p:nvPr/>
        </p:nvSpPr>
        <p:spPr>
          <a:xfrm>
            <a:off x="6093205" y="3441718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>
                <a:solidFill>
                  <a:schemeClr val="bg1">
                    <a:lumMod val="50000"/>
                  </a:schemeClr>
                </a:solidFill>
              </a:rPr>
              <a:t>Instituto Español de Oceanografía</a:t>
            </a:r>
          </a:p>
        </p:txBody>
      </p:sp>
      <p:sp>
        <p:nvSpPr>
          <p:cNvPr id="58" name="Rectangle 8">
            <a:extLst>
              <a:ext uri="{FF2B5EF4-FFF2-40B4-BE49-F238E27FC236}">
                <a16:creationId xmlns:a16="http://schemas.microsoft.com/office/drawing/2014/main" id="{50A3F275-EF06-4418-9EF7-FAA01B8DEA00}"/>
              </a:ext>
            </a:extLst>
          </p:cNvPr>
          <p:cNvSpPr/>
          <p:nvPr/>
        </p:nvSpPr>
        <p:spPr>
          <a:xfrm>
            <a:off x="6093206" y="4515270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 err="1">
                <a:solidFill>
                  <a:schemeClr val="bg1">
                    <a:lumMod val="50000"/>
                  </a:schemeClr>
                </a:solidFill>
              </a:rPr>
              <a:t>IHCantabria</a:t>
            </a:r>
            <a:endParaRPr lang="es-ES" sz="14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Rectangle 8">
            <a:extLst>
              <a:ext uri="{FF2B5EF4-FFF2-40B4-BE49-F238E27FC236}">
                <a16:creationId xmlns:a16="http://schemas.microsoft.com/office/drawing/2014/main" id="{C3A82728-E6EE-44A6-B92D-A28ADE9B7200}"/>
              </a:ext>
            </a:extLst>
          </p:cNvPr>
          <p:cNvSpPr/>
          <p:nvPr/>
        </p:nvSpPr>
        <p:spPr>
          <a:xfrm>
            <a:off x="6100491" y="5169731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>
                <a:solidFill>
                  <a:schemeClr val="bg1">
                    <a:lumMod val="50000"/>
                  </a:schemeClr>
                </a:solidFill>
              </a:rPr>
              <a:t>Universidad Cantabria</a:t>
            </a:r>
          </a:p>
        </p:txBody>
      </p:sp>
      <p:sp>
        <p:nvSpPr>
          <p:cNvPr id="61" name="Rounded Rectangle 23">
            <a:extLst>
              <a:ext uri="{FF2B5EF4-FFF2-40B4-BE49-F238E27FC236}">
                <a16:creationId xmlns:a16="http://schemas.microsoft.com/office/drawing/2014/main" id="{AB1C67C3-A434-4C98-A567-E6993F771F5C}"/>
              </a:ext>
            </a:extLst>
          </p:cNvPr>
          <p:cNvSpPr/>
          <p:nvPr/>
        </p:nvSpPr>
        <p:spPr>
          <a:xfrm>
            <a:off x="6184177" y="996867"/>
            <a:ext cx="3484334" cy="510329"/>
          </a:xfrm>
          <a:prstGeom prst="roundRect">
            <a:avLst>
              <a:gd name="adj" fmla="val 50000"/>
            </a:avLst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u="sng" dirty="0">
                <a:solidFill>
                  <a:srgbClr val="4B4B91"/>
                </a:solidFill>
              </a:rPr>
              <a:t>Entidades Ejecutoras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20C61B22-6499-495D-9618-3BA088B01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6" y="1540247"/>
            <a:ext cx="1733865" cy="537498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61C8E0B-FE7A-47AB-9F55-BAA11E9A1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28" y="3240092"/>
            <a:ext cx="1730972" cy="536601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5804CD5C-BD20-4F0E-B413-404F9577B5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306" y="4241285"/>
            <a:ext cx="1516976" cy="627714"/>
          </a:xfrm>
          <a:prstGeom prst="rect">
            <a:avLst/>
          </a:prstGeom>
        </p:spPr>
      </p:pic>
      <p:pic>
        <p:nvPicPr>
          <p:cNvPr id="1028" name="Picture 4" descr="Universidad de Cantabria Inicio">
            <a:extLst>
              <a:ext uri="{FF2B5EF4-FFF2-40B4-BE49-F238E27FC236}">
                <a16:creationId xmlns:a16="http://schemas.microsoft.com/office/drawing/2014/main" id="{228DB578-4618-4F1A-903D-A7A0FA7A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92" y="5032945"/>
            <a:ext cx="572290" cy="5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Freeform 49">
            <a:extLst>
              <a:ext uri="{FF2B5EF4-FFF2-40B4-BE49-F238E27FC236}">
                <a16:creationId xmlns:a16="http://schemas.microsoft.com/office/drawing/2014/main" id="{5721E760-4D61-43D7-A886-B334E6473137}"/>
              </a:ext>
            </a:extLst>
          </p:cNvPr>
          <p:cNvSpPr/>
          <p:nvPr/>
        </p:nvSpPr>
        <p:spPr>
          <a:xfrm rot="10800000" flipV="1">
            <a:off x="5746442" y="2233579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3D689D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07352ED-F73E-DB5A-E3FA-FB70B30DB823}"/>
              </a:ext>
            </a:extLst>
          </p:cNvPr>
          <p:cNvSpPr/>
          <p:nvPr/>
        </p:nvSpPr>
        <p:spPr>
          <a:xfrm rot="10800000" flipV="1">
            <a:off x="5745782" y="5617422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15C0376C-4FCF-7128-7506-4FBA2AE23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0"/>
          <a:stretch/>
        </p:blipFill>
        <p:spPr bwMode="auto">
          <a:xfrm>
            <a:off x="9846431" y="5452791"/>
            <a:ext cx="1220075" cy="6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DE1D2C-E135-F4E7-4256-484FA23A0CA8}"/>
              </a:ext>
            </a:extLst>
          </p:cNvPr>
          <p:cNvSpPr/>
          <p:nvPr/>
        </p:nvSpPr>
        <p:spPr>
          <a:xfrm>
            <a:off x="6084857" y="5717404"/>
            <a:ext cx="5286059" cy="349715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/>
          <a:p>
            <a:pPr>
              <a:lnSpc>
                <a:spcPct val="89000"/>
              </a:lnSpc>
            </a:pPr>
            <a:r>
              <a:rPr lang="es-ES" sz="1467" dirty="0">
                <a:solidFill>
                  <a:schemeClr val="bg1">
                    <a:lumMod val="50000"/>
                  </a:schemeClr>
                </a:solidFill>
              </a:rPr>
              <a:t>Dirección General de Universidades</a:t>
            </a:r>
          </a:p>
        </p:txBody>
      </p:sp>
      <p:cxnSp>
        <p:nvCxnSpPr>
          <p:cNvPr id="10" name="Elbow Connector 38">
            <a:extLst>
              <a:ext uri="{FF2B5EF4-FFF2-40B4-BE49-F238E27FC236}">
                <a16:creationId xmlns:a16="http://schemas.microsoft.com/office/drawing/2014/main" id="{A34B5BD3-0725-AB4B-F73C-A29BD51AB788}"/>
              </a:ext>
            </a:extLst>
          </p:cNvPr>
          <p:cNvCxnSpPr>
            <a:cxnSpLocks/>
            <a:stCxn id="7" idx="3"/>
            <a:endCxn id="4" idx="2"/>
          </p:cNvCxnSpPr>
          <p:nvPr/>
        </p:nvCxnSpPr>
        <p:spPr>
          <a:xfrm>
            <a:off x="5129649" y="5254833"/>
            <a:ext cx="616133" cy="58066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5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12">
            <a:extLst>
              <a:ext uri="{FF2B5EF4-FFF2-40B4-BE49-F238E27FC236}">
                <a16:creationId xmlns:a16="http://schemas.microsoft.com/office/drawing/2014/main" id="{5C460424-E608-6265-A249-E6E8E116BCB9}"/>
              </a:ext>
            </a:extLst>
          </p:cNvPr>
          <p:cNvCxnSpPr>
            <a:cxnSpLocks/>
            <a:stCxn id="5" idx="3"/>
            <a:endCxn id="66" idx="2"/>
          </p:cNvCxnSpPr>
          <p:nvPr/>
        </p:nvCxnSpPr>
        <p:spPr>
          <a:xfrm>
            <a:off x="5127200" y="2112003"/>
            <a:ext cx="619242" cy="339652"/>
          </a:xfrm>
          <a:prstGeom prst="bentConnector3">
            <a:avLst/>
          </a:prstGeom>
          <a:ln w="3175" cmpd="sng">
            <a:solidFill>
              <a:schemeClr val="accent4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14D54F33-D4C0-4779-A576-D6841115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50" y="629088"/>
            <a:ext cx="2724150" cy="5591175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54B4EB0-AD34-4A49-B4A2-419BEC63BDBF}"/>
              </a:ext>
            </a:extLst>
          </p:cNvPr>
          <p:cNvGrpSpPr/>
          <p:nvPr/>
        </p:nvGrpSpPr>
        <p:grpSpPr>
          <a:xfrm>
            <a:off x="8629771" y="4634017"/>
            <a:ext cx="1352313" cy="1238892"/>
            <a:chOff x="6830078" y="3525209"/>
            <a:chExt cx="1648048" cy="1509823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46D7DAA-1CE0-48F3-8690-D2E153D63A0A}"/>
                </a:ext>
              </a:extLst>
            </p:cNvPr>
            <p:cNvSpPr/>
            <p:nvPr/>
          </p:nvSpPr>
          <p:spPr>
            <a:xfrm>
              <a:off x="6877925" y="3525209"/>
              <a:ext cx="1552354" cy="1509823"/>
            </a:xfrm>
            <a:prstGeom prst="ellipse">
              <a:avLst/>
            </a:prstGeom>
            <a:solidFill>
              <a:srgbClr val="85B34D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E522002-6ED0-44DA-B325-B649CB5D7C6D}"/>
                </a:ext>
              </a:extLst>
            </p:cNvPr>
            <p:cNvSpPr txBox="1"/>
            <p:nvPr/>
          </p:nvSpPr>
          <p:spPr>
            <a:xfrm>
              <a:off x="6830078" y="4018511"/>
              <a:ext cx="1648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Salud del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Océano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D86D761C-01FC-48FC-A7BE-006FB939E9ED}"/>
              </a:ext>
            </a:extLst>
          </p:cNvPr>
          <p:cNvGrpSpPr/>
          <p:nvPr/>
        </p:nvGrpSpPr>
        <p:grpSpPr>
          <a:xfrm>
            <a:off x="8555345" y="960154"/>
            <a:ext cx="1352313" cy="1238892"/>
            <a:chOff x="6675119" y="2286000"/>
            <a:chExt cx="1648048" cy="150982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3C92E5FB-1F6B-4AFA-B42D-511BA6B7059E}"/>
                </a:ext>
              </a:extLst>
            </p:cNvPr>
            <p:cNvSpPr/>
            <p:nvPr/>
          </p:nvSpPr>
          <p:spPr>
            <a:xfrm>
              <a:off x="6709144" y="2286000"/>
              <a:ext cx="1552354" cy="1509823"/>
            </a:xfrm>
            <a:prstGeom prst="ellipse">
              <a:avLst/>
            </a:prstGeom>
            <a:solidFill>
              <a:srgbClr val="FEF2E2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D3628A0-6569-4066-9D73-F85EDDB7DAA0}"/>
                </a:ext>
              </a:extLst>
            </p:cNvPr>
            <p:cNvSpPr txBox="1"/>
            <p:nvPr/>
          </p:nvSpPr>
          <p:spPr>
            <a:xfrm>
              <a:off x="6675119" y="2778771"/>
              <a:ext cx="1648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6E8A"/>
                  </a:solidFill>
                  <a:effectLst/>
                  <a:uLnTx/>
                  <a:uFillTx/>
                  <a:latin typeface="Calibri" panose="020F0502020204030204"/>
                </a:rPr>
                <a:t>Servicios operacionales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F03C3C9-8D82-409D-85F3-530720D5C235}"/>
              </a:ext>
            </a:extLst>
          </p:cNvPr>
          <p:cNvGrpSpPr/>
          <p:nvPr/>
        </p:nvGrpSpPr>
        <p:grpSpPr>
          <a:xfrm>
            <a:off x="8402621" y="2200844"/>
            <a:ext cx="1352313" cy="1238892"/>
            <a:chOff x="7226318" y="1056168"/>
            <a:chExt cx="1648048" cy="1509823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4E2B47D-97DC-4977-80C5-7BEDA74AE01D}"/>
                </a:ext>
              </a:extLst>
            </p:cNvPr>
            <p:cNvSpPr/>
            <p:nvPr/>
          </p:nvSpPr>
          <p:spPr>
            <a:xfrm>
              <a:off x="7274165" y="1056168"/>
              <a:ext cx="1552354" cy="1509823"/>
            </a:xfrm>
            <a:prstGeom prst="ellipse">
              <a:avLst/>
            </a:prstGeom>
            <a:solidFill>
              <a:srgbClr val="1696A6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AAD3128-A6E6-47C1-8123-D3979715ED7C}"/>
                </a:ext>
              </a:extLst>
            </p:cNvPr>
            <p:cNvSpPr txBox="1"/>
            <p:nvPr/>
          </p:nvSpPr>
          <p:spPr>
            <a:xfrm>
              <a:off x="7226318" y="1657189"/>
              <a:ext cx="1648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Clima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06FB25C-7DF2-4D65-8A74-3EA76CAE02E8}"/>
              </a:ext>
            </a:extLst>
          </p:cNvPr>
          <p:cNvGrpSpPr/>
          <p:nvPr/>
        </p:nvGrpSpPr>
        <p:grpSpPr>
          <a:xfrm>
            <a:off x="8385347" y="3433694"/>
            <a:ext cx="1352313" cy="1238892"/>
            <a:chOff x="6661297" y="2286000"/>
            <a:chExt cx="1648048" cy="1509823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208FEEF-E6A1-4F91-953C-A2186450A1CD}"/>
                </a:ext>
              </a:extLst>
            </p:cNvPr>
            <p:cNvSpPr/>
            <p:nvPr/>
          </p:nvSpPr>
          <p:spPr>
            <a:xfrm>
              <a:off x="6709144" y="2286000"/>
              <a:ext cx="1552354" cy="1509823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611E2EB-33DA-41AB-A3A8-1A8A44BA8263}"/>
                </a:ext>
              </a:extLst>
            </p:cNvPr>
            <p:cNvSpPr txBox="1"/>
            <p:nvPr/>
          </p:nvSpPr>
          <p:spPr>
            <a:xfrm>
              <a:off x="6661297" y="2671579"/>
              <a:ext cx="1648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Observación del Medio Marino y Litoral</a:t>
              </a:r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67CFDE9D-5584-4D89-BB08-76A814F7E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0" y="582573"/>
            <a:ext cx="6831988" cy="204798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FCB4B587-9BC1-41B9-889B-883DD13933A0}"/>
              </a:ext>
            </a:extLst>
          </p:cNvPr>
          <p:cNvGrpSpPr/>
          <p:nvPr/>
        </p:nvGrpSpPr>
        <p:grpSpPr>
          <a:xfrm>
            <a:off x="809885" y="2533431"/>
            <a:ext cx="6367663" cy="1390853"/>
            <a:chOff x="179287" y="-317308"/>
            <a:chExt cx="6367663" cy="152555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52CED872-B51A-440F-9544-957E904FFB36}"/>
                </a:ext>
              </a:extLst>
            </p:cNvPr>
            <p:cNvSpPr/>
            <p:nvPr/>
          </p:nvSpPr>
          <p:spPr>
            <a:xfrm>
              <a:off x="179287" y="-317308"/>
              <a:ext cx="6367663" cy="1525550"/>
            </a:xfrm>
            <a:prstGeom prst="roundRect">
              <a:avLst/>
            </a:prstGeom>
            <a:gradFill flip="none" rotWithShape="1">
              <a:gsLst>
                <a:gs pos="49500">
                  <a:sysClr val="window" lastClr="FFFFFF"/>
                </a:gs>
                <a:gs pos="0">
                  <a:srgbClr val="009BDB"/>
                </a:gs>
                <a:gs pos="100000">
                  <a:srgbClr val="0097B3"/>
                </a:gs>
              </a:gsLst>
              <a:lin ang="0" scaled="1"/>
              <a:tileRect/>
            </a:gra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9F8544C-4EC9-4112-9976-6890E31CEC29}"/>
                </a:ext>
              </a:extLst>
            </p:cNvPr>
            <p:cNvSpPr txBox="1"/>
            <p:nvPr/>
          </p:nvSpPr>
          <p:spPr>
            <a:xfrm>
              <a:off x="359955" y="-101098"/>
              <a:ext cx="58368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A.1.1 Implementación y potenciación de plataformas de observación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D63FE01-DC6A-49F4-ACD4-027D919762DA}"/>
                </a:ext>
              </a:extLst>
            </p:cNvPr>
            <p:cNvSpPr txBox="1"/>
            <p:nvPr/>
          </p:nvSpPr>
          <p:spPr>
            <a:xfrm>
              <a:off x="359955" y="204191"/>
              <a:ext cx="44676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A.1.2 Plan de dotación de infraestructuras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0B57213-40D0-4AB8-A8DD-E26F3CE39652}"/>
                </a:ext>
              </a:extLst>
            </p:cNvPr>
            <p:cNvSpPr txBox="1"/>
            <p:nvPr/>
          </p:nvSpPr>
          <p:spPr>
            <a:xfrm>
              <a:off x="359955" y="509480"/>
              <a:ext cx="44676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A.1.3 Desarrollo de nuevas tecnologías de monitorización ambiental</a:t>
              </a:r>
            </a:p>
          </p:txBody>
        </p:sp>
      </p:grp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97C3F3DE-D1CD-4BDE-97A1-858D4835234B}"/>
              </a:ext>
            </a:extLst>
          </p:cNvPr>
          <p:cNvSpPr/>
          <p:nvPr/>
        </p:nvSpPr>
        <p:spPr>
          <a:xfrm>
            <a:off x="2045110" y="3990882"/>
            <a:ext cx="4422994" cy="1166734"/>
          </a:xfrm>
          <a:prstGeom prst="roundRect">
            <a:avLst/>
          </a:prstGeom>
          <a:solidFill>
            <a:srgbClr val="85B34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BA5358A-F51C-470F-913B-3C9D68B670B6}"/>
              </a:ext>
            </a:extLst>
          </p:cNvPr>
          <p:cNvSpPr txBox="1"/>
          <p:nvPr/>
        </p:nvSpPr>
        <p:spPr>
          <a:xfrm>
            <a:off x="2177437" y="4018737"/>
            <a:ext cx="371975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A.1.5 Plataforma Integrada de Datos Marinos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dirty="0">
                <a:solidFill>
                  <a:prstClr val="black"/>
                </a:solidFill>
                <a:latin typeface="Calibri Light" panose="020F0302020204030204"/>
              </a:rPr>
              <a:t>A.1.6.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Técnicas analíticas avanzadas de datos complejos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F5735942-6F37-47CB-8219-FBBCA2D48B58}"/>
              </a:ext>
            </a:extLst>
          </p:cNvPr>
          <p:cNvSpPr/>
          <p:nvPr/>
        </p:nvSpPr>
        <p:spPr>
          <a:xfrm>
            <a:off x="2771785" y="5224215"/>
            <a:ext cx="4756727" cy="1658890"/>
          </a:xfrm>
          <a:prstGeom prst="roundRect">
            <a:avLst/>
          </a:prstGeom>
          <a:gradFill flip="none" rotWithShape="1">
            <a:gsLst>
              <a:gs pos="49500">
                <a:srgbClr val="85B34D"/>
              </a:gs>
              <a:gs pos="0">
                <a:srgbClr val="0097B3"/>
              </a:gs>
              <a:gs pos="78000">
                <a:srgbClr val="B89C24"/>
              </a:gs>
              <a:gs pos="19000">
                <a:srgbClr val="149BA4"/>
              </a:gs>
              <a:gs pos="100000">
                <a:srgbClr val="CF9112"/>
              </a:gs>
            </a:gsLst>
            <a:lin ang="0" scaled="1"/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2197FE-EA72-4D55-A0BF-6E3EFD2E428A}"/>
              </a:ext>
            </a:extLst>
          </p:cNvPr>
          <p:cNvSpPr txBox="1"/>
          <p:nvPr/>
        </p:nvSpPr>
        <p:spPr>
          <a:xfrm>
            <a:off x="2882004" y="5248484"/>
            <a:ext cx="44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</a:rPr>
              <a:t>A.1.7 Desarrollo de una Estrategia de Observación Marina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F7AAE59-BEA8-4356-9103-ED2B803B3DCA}"/>
              </a:ext>
            </a:extLst>
          </p:cNvPr>
          <p:cNvSpPr txBox="1"/>
          <p:nvPr/>
        </p:nvSpPr>
        <p:spPr>
          <a:xfrm>
            <a:off x="2862407" y="5757651"/>
            <a:ext cx="44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</a:rPr>
              <a:t>A.1.8 Desarrollo de productos y servicios para la toma de decisiones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81E45A6-D41F-4DE7-BAF2-030323B3E605}"/>
              </a:ext>
            </a:extLst>
          </p:cNvPr>
          <p:cNvSpPr txBox="1"/>
          <p:nvPr/>
        </p:nvSpPr>
        <p:spPr>
          <a:xfrm>
            <a:off x="2882004" y="6298329"/>
            <a:ext cx="475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</a:rPr>
              <a:t>A.1.9 Estrategias para fortalecer la resiliencia de los ecosistemas marinos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E291493C-4087-43B9-BA44-5B81D051CC01}"/>
              </a:ext>
            </a:extLst>
          </p:cNvPr>
          <p:cNvSpPr txBox="1">
            <a:spLocks/>
          </p:cNvSpPr>
          <p:nvPr/>
        </p:nvSpPr>
        <p:spPr>
          <a:xfrm>
            <a:off x="319986" y="240094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b="1" cap="small" dirty="0">
                <a:solidFill>
                  <a:srgbClr val="4B4B91"/>
                </a:solidFill>
              </a:rPr>
              <a:t>L1. Observación y monitorización del medio marino y litoral </a:t>
            </a:r>
            <a:br>
              <a:rPr lang="es-ES" b="1" cap="small" dirty="0">
                <a:solidFill>
                  <a:srgbClr val="4B4B91"/>
                </a:solidFill>
              </a:rPr>
            </a:br>
            <a:endParaRPr lang="es-ES" b="1" cap="small" dirty="0">
              <a:solidFill>
                <a:srgbClr val="4B4B91"/>
              </a:solidFill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E5A9F965-6E68-4921-A8C6-EE8DFE46F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19" y="4396296"/>
            <a:ext cx="1148085" cy="35590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3A276FB4-72B8-41B0-8728-2BB2DA1819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45" y="4227444"/>
            <a:ext cx="1256102" cy="51976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EA08A74-F6BE-4C08-8035-A37DFC4834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13" y="5804419"/>
            <a:ext cx="1256102" cy="51976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94A2431-7099-4DE2-B586-71C528BE7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35" y="5931398"/>
            <a:ext cx="1148085" cy="35590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8045A06-EC0D-4BA3-8FC8-A0DE9EC16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45" y="3062251"/>
            <a:ext cx="1148085" cy="3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4">
            <a:extLst>
              <a:ext uri="{FF2B5EF4-FFF2-40B4-BE49-F238E27FC236}">
                <a16:creationId xmlns:a16="http://schemas.microsoft.com/office/drawing/2014/main" id="{386F39D6-9867-4DF0-9846-C62F2B8DD114}"/>
              </a:ext>
            </a:extLst>
          </p:cNvPr>
          <p:cNvSpPr/>
          <p:nvPr/>
        </p:nvSpPr>
        <p:spPr>
          <a:xfrm rot="10800000" flipV="1">
            <a:off x="785068" y="5139945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A1.5</a:t>
            </a:r>
          </a:p>
        </p:txBody>
      </p:sp>
      <p:sp>
        <p:nvSpPr>
          <p:cNvPr id="4" name="Freeform 45">
            <a:extLst>
              <a:ext uri="{FF2B5EF4-FFF2-40B4-BE49-F238E27FC236}">
                <a16:creationId xmlns:a16="http://schemas.microsoft.com/office/drawing/2014/main" id="{C4B5ADAE-33A4-4C9E-B4D3-00A51C7CE56D}"/>
              </a:ext>
            </a:extLst>
          </p:cNvPr>
          <p:cNvSpPr/>
          <p:nvPr/>
        </p:nvSpPr>
        <p:spPr>
          <a:xfrm rot="10800000" flipV="1">
            <a:off x="6315306" y="1062352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A1.6</a:t>
            </a:r>
          </a:p>
        </p:txBody>
      </p:sp>
      <p:sp>
        <p:nvSpPr>
          <p:cNvPr id="10" name="Freeform 44">
            <a:extLst>
              <a:ext uri="{FF2B5EF4-FFF2-40B4-BE49-F238E27FC236}">
                <a16:creationId xmlns:a16="http://schemas.microsoft.com/office/drawing/2014/main" id="{3BF85640-4170-423E-900F-8A45E002B3EA}"/>
              </a:ext>
            </a:extLst>
          </p:cNvPr>
          <p:cNvSpPr/>
          <p:nvPr/>
        </p:nvSpPr>
        <p:spPr>
          <a:xfrm rot="10800000" flipV="1">
            <a:off x="6315306" y="381174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>
                <a:solidFill>
                  <a:srgbClr val="FFFFFF"/>
                </a:solidFill>
              </a:rPr>
              <a:t>A1.8</a:t>
            </a:r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023D75D3-4C1B-407B-9CA8-695C624E635C}"/>
              </a:ext>
            </a:extLst>
          </p:cNvPr>
          <p:cNvSpPr/>
          <p:nvPr/>
        </p:nvSpPr>
        <p:spPr>
          <a:xfrm rot="10800000" flipV="1">
            <a:off x="6315307" y="5186433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A1.9</a:t>
            </a:r>
          </a:p>
        </p:txBody>
      </p:sp>
      <p:sp>
        <p:nvSpPr>
          <p:cNvPr id="76" name="Flecha: cheurón 75">
            <a:extLst>
              <a:ext uri="{FF2B5EF4-FFF2-40B4-BE49-F238E27FC236}">
                <a16:creationId xmlns:a16="http://schemas.microsoft.com/office/drawing/2014/main" id="{7E99D3E0-5F8D-4CE5-AD7F-7E43C117CA06}"/>
              </a:ext>
            </a:extLst>
          </p:cNvPr>
          <p:cNvSpPr/>
          <p:nvPr/>
        </p:nvSpPr>
        <p:spPr>
          <a:xfrm>
            <a:off x="669707" y="597331"/>
            <a:ext cx="10818672" cy="269529"/>
          </a:xfrm>
          <a:prstGeom prst="chevron">
            <a:avLst/>
          </a:prstGeom>
          <a:solidFill>
            <a:srgbClr val="4472C4">
              <a:lumMod val="7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0310" tIns="0" rIns="40310" bIns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PLAN DE CIENCIAS MARINAS &lt;&gt; CCAA CANTABRIA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3" name="Título 1">
            <a:extLst>
              <a:ext uri="{FF2B5EF4-FFF2-40B4-BE49-F238E27FC236}">
                <a16:creationId xmlns:a16="http://schemas.microsoft.com/office/drawing/2014/main" id="{4E565CA2-34BE-4ECE-B91F-82145983E23C}"/>
              </a:ext>
            </a:extLst>
          </p:cNvPr>
          <p:cNvSpPr txBox="1">
            <a:spLocks/>
          </p:cNvSpPr>
          <p:nvPr/>
        </p:nvSpPr>
        <p:spPr>
          <a:xfrm>
            <a:off x="319986" y="122110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s-ES" b="1" cap="small" dirty="0">
                <a:solidFill>
                  <a:srgbClr val="4B4B91"/>
                </a:solidFill>
              </a:rPr>
              <a:t>   OBJETIVOS L1</a:t>
            </a:r>
            <a:br>
              <a:rPr lang="es-ES" b="1" cap="small" dirty="0">
                <a:solidFill>
                  <a:srgbClr val="4B4B91"/>
                </a:solidFill>
              </a:rPr>
            </a:br>
            <a:endParaRPr lang="es-ES" b="1" cap="small" dirty="0">
              <a:solidFill>
                <a:srgbClr val="4B4B91"/>
              </a:solidFill>
            </a:endParaRPr>
          </a:p>
        </p:txBody>
      </p:sp>
      <p:sp>
        <p:nvSpPr>
          <p:cNvPr id="100" name="Freeform 45">
            <a:extLst>
              <a:ext uri="{FF2B5EF4-FFF2-40B4-BE49-F238E27FC236}">
                <a16:creationId xmlns:a16="http://schemas.microsoft.com/office/drawing/2014/main" id="{E7286D1C-97D6-49FB-9552-74EF7975D00D}"/>
              </a:ext>
            </a:extLst>
          </p:cNvPr>
          <p:cNvSpPr/>
          <p:nvPr/>
        </p:nvSpPr>
        <p:spPr>
          <a:xfrm rot="10800000" flipV="1">
            <a:off x="6315306" y="2437046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A1.7</a:t>
            </a:r>
          </a:p>
        </p:txBody>
      </p:sp>
      <p:sp>
        <p:nvSpPr>
          <p:cNvPr id="107" name="Freeform 44">
            <a:extLst>
              <a:ext uri="{FF2B5EF4-FFF2-40B4-BE49-F238E27FC236}">
                <a16:creationId xmlns:a16="http://schemas.microsoft.com/office/drawing/2014/main" id="{4C1AC577-FC4F-46F9-89A6-ACB0A882CA2D}"/>
              </a:ext>
            </a:extLst>
          </p:cNvPr>
          <p:cNvSpPr/>
          <p:nvPr/>
        </p:nvSpPr>
        <p:spPr>
          <a:xfrm rot="10800000" flipV="1">
            <a:off x="785068" y="1078163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A1.1</a:t>
            </a:r>
          </a:p>
        </p:txBody>
      </p:sp>
      <p:sp>
        <p:nvSpPr>
          <p:cNvPr id="108" name="Freeform 44">
            <a:extLst>
              <a:ext uri="{FF2B5EF4-FFF2-40B4-BE49-F238E27FC236}">
                <a16:creationId xmlns:a16="http://schemas.microsoft.com/office/drawing/2014/main" id="{CC44E87D-563C-4792-A87C-C2EDD142A68B}"/>
              </a:ext>
            </a:extLst>
          </p:cNvPr>
          <p:cNvSpPr/>
          <p:nvPr/>
        </p:nvSpPr>
        <p:spPr>
          <a:xfrm rot="10800000" flipV="1">
            <a:off x="785068" y="243209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A1.2</a:t>
            </a:r>
          </a:p>
        </p:txBody>
      </p:sp>
      <p:sp>
        <p:nvSpPr>
          <p:cNvPr id="109" name="Freeform 44">
            <a:extLst>
              <a:ext uri="{FF2B5EF4-FFF2-40B4-BE49-F238E27FC236}">
                <a16:creationId xmlns:a16="http://schemas.microsoft.com/office/drawing/2014/main" id="{418A5500-0309-4824-A7EE-076BBE1FDAD4}"/>
              </a:ext>
            </a:extLst>
          </p:cNvPr>
          <p:cNvSpPr/>
          <p:nvPr/>
        </p:nvSpPr>
        <p:spPr>
          <a:xfrm rot="10800000" flipV="1">
            <a:off x="785068" y="3786017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A1.3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20897D34-91AB-4AEF-A412-DC9D52F83D0B}"/>
              </a:ext>
            </a:extLst>
          </p:cNvPr>
          <p:cNvSpPr txBox="1">
            <a:spLocks/>
          </p:cNvSpPr>
          <p:nvPr/>
        </p:nvSpPr>
        <p:spPr>
          <a:xfrm>
            <a:off x="1223463" y="1432745"/>
            <a:ext cx="4174160" cy="3661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 err="1">
                <a:solidFill>
                  <a:srgbClr val="002060"/>
                </a:solidFill>
              </a:rPr>
              <a:t>Optimización</a:t>
            </a:r>
            <a:r>
              <a:rPr lang="en-GB" sz="1400" dirty="0">
                <a:solidFill>
                  <a:srgbClr val="002060"/>
                </a:solidFill>
              </a:rPr>
              <a:t>, </a:t>
            </a:r>
            <a:r>
              <a:rPr lang="en-GB" sz="1400" dirty="0" err="1">
                <a:solidFill>
                  <a:srgbClr val="002060"/>
                </a:solidFill>
              </a:rPr>
              <a:t>diseño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operación</a:t>
            </a:r>
            <a:r>
              <a:rPr lang="en-GB" sz="1400" dirty="0">
                <a:solidFill>
                  <a:srgbClr val="002060"/>
                </a:solidFill>
              </a:rPr>
              <a:t> e </a:t>
            </a:r>
            <a:r>
              <a:rPr lang="en-GB" sz="1400" dirty="0" err="1">
                <a:solidFill>
                  <a:srgbClr val="002060"/>
                </a:solidFill>
              </a:rPr>
              <a:t>intercalibración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nuevas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tecnologías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lagrangianas</a:t>
            </a:r>
            <a:r>
              <a:rPr lang="en-GB" sz="1400" dirty="0">
                <a:solidFill>
                  <a:srgbClr val="002060"/>
                </a:solidFill>
              </a:rPr>
              <a:t> y series </a:t>
            </a:r>
            <a:r>
              <a:rPr lang="en-GB" sz="1400" dirty="0" err="1">
                <a:solidFill>
                  <a:srgbClr val="002060"/>
                </a:solidFill>
              </a:rPr>
              <a:t>temporales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en</a:t>
            </a:r>
            <a:r>
              <a:rPr lang="en-GB" sz="1400" dirty="0">
                <a:solidFill>
                  <a:srgbClr val="002060"/>
                </a:solidFill>
              </a:rPr>
              <a:t> puntos </a:t>
            </a:r>
            <a:r>
              <a:rPr lang="en-GB" sz="1400" dirty="0" err="1">
                <a:solidFill>
                  <a:srgbClr val="002060"/>
                </a:solidFill>
              </a:rPr>
              <a:t>fijos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observación</a:t>
            </a:r>
            <a:r>
              <a:rPr lang="en-GB" sz="1400" dirty="0">
                <a:solidFill>
                  <a:srgbClr val="002060"/>
                </a:solidFill>
              </a:rPr>
              <a:t> del </a:t>
            </a:r>
            <a:r>
              <a:rPr lang="en-GB" sz="1400" dirty="0" err="1">
                <a:solidFill>
                  <a:srgbClr val="002060"/>
                </a:solidFill>
              </a:rPr>
              <a:t>océano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2232795-825D-4CED-A230-7A1826FE3453}"/>
              </a:ext>
            </a:extLst>
          </p:cNvPr>
          <p:cNvSpPr txBox="1">
            <a:spLocks/>
          </p:cNvSpPr>
          <p:nvPr/>
        </p:nvSpPr>
        <p:spPr>
          <a:xfrm>
            <a:off x="1244883" y="4668834"/>
            <a:ext cx="5027057" cy="7491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>
                <a:solidFill>
                  <a:srgbClr val="3D689D"/>
                </a:solidFill>
              </a:rPr>
              <a:t>Bases de </a:t>
            </a:r>
            <a:r>
              <a:rPr lang="en-GB" sz="1400" dirty="0" err="1">
                <a:solidFill>
                  <a:srgbClr val="3D689D"/>
                </a:solidFill>
              </a:rPr>
              <a:t>datos</a:t>
            </a:r>
            <a:r>
              <a:rPr lang="en-GB" sz="1400" dirty="0">
                <a:solidFill>
                  <a:srgbClr val="3D689D"/>
                </a:solidFill>
              </a:rPr>
              <a:t> </a:t>
            </a:r>
            <a:r>
              <a:rPr lang="en-GB" sz="1400" dirty="0" err="1">
                <a:solidFill>
                  <a:srgbClr val="3D689D"/>
                </a:solidFill>
              </a:rPr>
              <a:t>meteoceánicos</a:t>
            </a:r>
            <a:r>
              <a:rPr lang="en-GB" sz="1400" dirty="0">
                <a:solidFill>
                  <a:srgbClr val="3D689D"/>
                </a:solidFill>
              </a:rPr>
              <a:t> y de Nivel del Mar global y </a:t>
            </a:r>
            <a:r>
              <a:rPr lang="en-GB" sz="1400" dirty="0" err="1">
                <a:solidFill>
                  <a:srgbClr val="3D689D"/>
                </a:solidFill>
              </a:rPr>
              <a:t>bibilioteca</a:t>
            </a:r>
            <a:r>
              <a:rPr lang="en-GB" sz="1400" dirty="0">
                <a:solidFill>
                  <a:srgbClr val="3D689D"/>
                </a:solidFill>
              </a:rPr>
              <a:t> </a:t>
            </a:r>
            <a:r>
              <a:rPr lang="en-GB" sz="1400" dirty="0" err="1">
                <a:solidFill>
                  <a:srgbClr val="3D689D"/>
                </a:solidFill>
              </a:rPr>
              <a:t>espectral</a:t>
            </a:r>
            <a:r>
              <a:rPr lang="en-GB" sz="1400" dirty="0">
                <a:solidFill>
                  <a:srgbClr val="3D689D"/>
                </a:solidFill>
              </a:rPr>
              <a:t> de </a:t>
            </a:r>
            <a:r>
              <a:rPr lang="en-GB" sz="1400" dirty="0" err="1">
                <a:solidFill>
                  <a:srgbClr val="3D689D"/>
                </a:solidFill>
              </a:rPr>
              <a:t>biodiversidad</a:t>
            </a:r>
            <a:r>
              <a:rPr lang="en-GB" sz="1400" dirty="0">
                <a:solidFill>
                  <a:srgbClr val="3D689D"/>
                </a:solidFill>
              </a:rPr>
              <a:t> de </a:t>
            </a:r>
            <a:r>
              <a:rPr lang="en-GB" sz="1400" dirty="0" err="1">
                <a:solidFill>
                  <a:srgbClr val="3D689D"/>
                </a:solidFill>
              </a:rPr>
              <a:t>vegetación</a:t>
            </a:r>
            <a:r>
              <a:rPr lang="en-GB" sz="1400" dirty="0">
                <a:solidFill>
                  <a:srgbClr val="3D689D"/>
                </a:solidFill>
              </a:rPr>
              <a:t> </a:t>
            </a:r>
            <a:r>
              <a:rPr lang="en-GB" sz="1400" dirty="0" err="1">
                <a:solidFill>
                  <a:srgbClr val="3D689D"/>
                </a:solidFill>
              </a:rPr>
              <a:t>en</a:t>
            </a:r>
            <a:r>
              <a:rPr lang="en-GB" sz="1400" dirty="0">
                <a:solidFill>
                  <a:srgbClr val="3D689D"/>
                </a:solidFill>
              </a:rPr>
              <a:t> </a:t>
            </a:r>
            <a:r>
              <a:rPr lang="en-GB" sz="1400" dirty="0" err="1">
                <a:solidFill>
                  <a:srgbClr val="3D689D"/>
                </a:solidFill>
              </a:rPr>
              <a:t>estuarios</a:t>
            </a:r>
            <a:endParaRPr lang="en-GB" sz="1400" dirty="0">
              <a:solidFill>
                <a:srgbClr val="3D689D"/>
              </a:solidFill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86499FC-2453-42FE-BA0D-5F98AAE48CE8}"/>
              </a:ext>
            </a:extLst>
          </p:cNvPr>
          <p:cNvSpPr txBox="1">
            <a:spLocks/>
          </p:cNvSpPr>
          <p:nvPr/>
        </p:nvSpPr>
        <p:spPr>
          <a:xfrm>
            <a:off x="6722764" y="980037"/>
            <a:ext cx="4808200" cy="920401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Inteligencia</a:t>
            </a:r>
            <a:r>
              <a:rPr lang="en-GB" dirty="0"/>
              <a:t> artificial </a:t>
            </a:r>
            <a:r>
              <a:rPr lang="en-GB" dirty="0" err="1"/>
              <a:t>aplicada</a:t>
            </a:r>
            <a:r>
              <a:rPr lang="en-GB" dirty="0"/>
              <a:t> al </a:t>
            </a:r>
            <a:r>
              <a:rPr lang="en-GB" dirty="0" err="1"/>
              <a:t>estudio</a:t>
            </a:r>
            <a:r>
              <a:rPr lang="en-GB" dirty="0"/>
              <a:t> de la </a:t>
            </a:r>
            <a:r>
              <a:rPr lang="en-GB" dirty="0" err="1"/>
              <a:t>morfodinámica</a:t>
            </a:r>
            <a:r>
              <a:rPr lang="en-GB" dirty="0"/>
              <a:t> </a:t>
            </a:r>
            <a:r>
              <a:rPr lang="en-GB" dirty="0" err="1"/>
              <a:t>costera</a:t>
            </a:r>
            <a:r>
              <a:rPr lang="en-GB" dirty="0"/>
              <a:t> y a </a:t>
            </a:r>
            <a:r>
              <a:rPr lang="en-GB" dirty="0" err="1"/>
              <a:t>sistemas</a:t>
            </a:r>
            <a:r>
              <a:rPr lang="en-GB" dirty="0"/>
              <a:t> de </a:t>
            </a:r>
            <a:r>
              <a:rPr lang="en-GB" dirty="0" err="1"/>
              <a:t>alerta</a:t>
            </a:r>
            <a:r>
              <a:rPr lang="en-GB" dirty="0"/>
              <a:t>, </a:t>
            </a:r>
            <a:r>
              <a:rPr lang="en-GB" dirty="0" err="1"/>
              <a:t>prevención</a:t>
            </a:r>
            <a:r>
              <a:rPr lang="en-GB" dirty="0"/>
              <a:t> y gestion de la </a:t>
            </a:r>
            <a:r>
              <a:rPr lang="en-GB" dirty="0" err="1"/>
              <a:t>contaminación</a:t>
            </a:r>
            <a:r>
              <a:rPr lang="en-GB" dirty="0"/>
              <a:t> marina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00EF6E9D-6A04-4713-81A5-12B076F22C20}"/>
              </a:ext>
            </a:extLst>
          </p:cNvPr>
          <p:cNvSpPr txBox="1">
            <a:spLocks/>
          </p:cNvSpPr>
          <p:nvPr/>
        </p:nvSpPr>
        <p:spPr>
          <a:xfrm>
            <a:off x="6753701" y="3296750"/>
            <a:ext cx="5149298" cy="846569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Modelado</a:t>
            </a:r>
            <a:r>
              <a:rPr lang="en-GB" dirty="0"/>
              <a:t> </a:t>
            </a:r>
            <a:r>
              <a:rPr lang="en-GB" dirty="0" err="1"/>
              <a:t>Numérico</a:t>
            </a:r>
            <a:r>
              <a:rPr lang="en-GB" dirty="0"/>
              <a:t> para la </a:t>
            </a:r>
            <a:r>
              <a:rPr lang="en-GB" dirty="0" err="1"/>
              <a:t>evolución</a:t>
            </a:r>
            <a:r>
              <a:rPr lang="en-GB" dirty="0"/>
              <a:t> de la </a:t>
            </a:r>
            <a:r>
              <a:rPr lang="en-GB" dirty="0" err="1"/>
              <a:t>línea</a:t>
            </a:r>
            <a:r>
              <a:rPr lang="en-GB" dirty="0"/>
              <a:t> de costa,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atrapamiento</a:t>
            </a:r>
            <a:r>
              <a:rPr lang="en-GB" dirty="0"/>
              <a:t> de </a:t>
            </a:r>
            <a:r>
              <a:rPr lang="en-GB" dirty="0" err="1"/>
              <a:t>plasticos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estuarios</a:t>
            </a:r>
            <a:r>
              <a:rPr lang="en-GB" dirty="0"/>
              <a:t>, la </a:t>
            </a:r>
            <a:r>
              <a:rPr lang="en-GB" dirty="0" err="1"/>
              <a:t>cuantificación</a:t>
            </a:r>
            <a:r>
              <a:rPr lang="en-GB" dirty="0"/>
              <a:t> del </a:t>
            </a:r>
            <a:r>
              <a:rPr lang="en-GB" dirty="0" err="1"/>
              <a:t>riesgo</a:t>
            </a:r>
            <a:r>
              <a:rPr lang="en-GB" dirty="0"/>
              <a:t> y </a:t>
            </a:r>
            <a:r>
              <a:rPr lang="en-GB" dirty="0" err="1"/>
              <a:t>diseño</a:t>
            </a:r>
            <a:r>
              <a:rPr lang="en-GB" dirty="0"/>
              <a:t> de la </a:t>
            </a:r>
            <a:r>
              <a:rPr lang="en-GB" dirty="0" err="1"/>
              <a:t>adaptación</a:t>
            </a:r>
            <a:r>
              <a:rPr lang="en-GB" dirty="0"/>
              <a:t> </a:t>
            </a:r>
            <a:r>
              <a:rPr lang="en-GB" dirty="0" err="1"/>
              <a:t>frente</a:t>
            </a:r>
            <a:r>
              <a:rPr lang="en-GB" dirty="0"/>
              <a:t> al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climático</a:t>
            </a:r>
            <a:endParaRPr lang="en-GB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F0AADBD0-26C8-412E-A36C-84F0FB7ACF30}"/>
              </a:ext>
            </a:extLst>
          </p:cNvPr>
          <p:cNvSpPr txBox="1">
            <a:spLocks/>
          </p:cNvSpPr>
          <p:nvPr/>
        </p:nvSpPr>
        <p:spPr>
          <a:xfrm>
            <a:off x="6775648" y="4711565"/>
            <a:ext cx="5069895" cy="784716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Soluciones</a:t>
            </a:r>
            <a:r>
              <a:rPr lang="en-GB" dirty="0"/>
              <a:t> </a:t>
            </a:r>
            <a:r>
              <a:rPr lang="en-GB" dirty="0" err="1"/>
              <a:t>basadas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naturaleza</a:t>
            </a:r>
            <a:r>
              <a:rPr lang="en-GB" dirty="0"/>
              <a:t> para la </a:t>
            </a:r>
            <a:r>
              <a:rPr lang="en-GB" dirty="0" err="1"/>
              <a:t>protección</a:t>
            </a:r>
            <a:r>
              <a:rPr lang="en-GB" dirty="0"/>
              <a:t> de la costa y </a:t>
            </a:r>
            <a:r>
              <a:rPr lang="en-GB" dirty="0" err="1"/>
              <a:t>modelado</a:t>
            </a:r>
            <a:r>
              <a:rPr lang="en-GB" dirty="0"/>
              <a:t> </a:t>
            </a:r>
            <a:r>
              <a:rPr lang="en-GB" dirty="0" err="1"/>
              <a:t>ecológico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ecosistemas</a:t>
            </a:r>
            <a:r>
              <a:rPr lang="en-GB" dirty="0"/>
              <a:t> </a:t>
            </a:r>
            <a:r>
              <a:rPr lang="en-GB" dirty="0" err="1"/>
              <a:t>litorales</a:t>
            </a:r>
            <a:endParaRPr lang="en-GB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97F90525-6379-4DAA-92D7-CCE9CC823886}"/>
              </a:ext>
            </a:extLst>
          </p:cNvPr>
          <p:cNvSpPr txBox="1">
            <a:spLocks/>
          </p:cNvSpPr>
          <p:nvPr/>
        </p:nvSpPr>
        <p:spPr>
          <a:xfrm>
            <a:off x="1244883" y="2652982"/>
            <a:ext cx="4500802" cy="4361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 err="1">
                <a:solidFill>
                  <a:srgbClr val="002060"/>
                </a:solidFill>
              </a:rPr>
              <a:t>Adquisicion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s-ES" sz="1400" dirty="0">
                <a:solidFill>
                  <a:srgbClr val="002060"/>
                </a:solidFill>
              </a:rPr>
              <a:t>de infraestructuras esenciales para ampliación de escalas temporales y espaciales de observación y de variables esenciales del clima y del océano.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C93D826E-49C0-4835-84B0-78F6EF7AD909}"/>
              </a:ext>
            </a:extLst>
          </p:cNvPr>
          <p:cNvSpPr txBox="1">
            <a:spLocks/>
          </p:cNvSpPr>
          <p:nvPr/>
        </p:nvSpPr>
        <p:spPr>
          <a:xfrm>
            <a:off x="1294652" y="3723578"/>
            <a:ext cx="4031782" cy="6124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 err="1">
                <a:solidFill>
                  <a:srgbClr val="002060"/>
                </a:solidFill>
              </a:rPr>
              <a:t>Proyectos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piloto</a:t>
            </a:r>
            <a:r>
              <a:rPr lang="en-GB" sz="1400" dirty="0">
                <a:solidFill>
                  <a:srgbClr val="002060"/>
                </a:solidFill>
              </a:rPr>
              <a:t> y de </a:t>
            </a:r>
            <a:r>
              <a:rPr lang="en-GB" sz="1400" dirty="0" err="1">
                <a:solidFill>
                  <a:srgbClr val="002060"/>
                </a:solidFill>
              </a:rPr>
              <a:t>ciencia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ciudadana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desarrollo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tecnologico</a:t>
            </a:r>
            <a:r>
              <a:rPr lang="en-GB" sz="1400" dirty="0">
                <a:solidFill>
                  <a:srgbClr val="002060"/>
                </a:solidFill>
              </a:rPr>
              <a:t> y </a:t>
            </a:r>
            <a:r>
              <a:rPr lang="en-GB" sz="1400" dirty="0" err="1">
                <a:solidFill>
                  <a:srgbClr val="002060"/>
                </a:solidFill>
              </a:rPr>
              <a:t>metodológico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66E533-17A2-4651-BBFC-D256B0C7AB03}"/>
              </a:ext>
            </a:extLst>
          </p:cNvPr>
          <p:cNvSpPr txBox="1">
            <a:spLocks/>
          </p:cNvSpPr>
          <p:nvPr/>
        </p:nvSpPr>
        <p:spPr>
          <a:xfrm>
            <a:off x="6797790" y="2712554"/>
            <a:ext cx="4808200" cy="36481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1400" dirty="0">
                <a:solidFill>
                  <a:srgbClr val="002060"/>
                </a:solidFill>
              </a:rPr>
              <a:t>Nuevas tecnológicas para ampliación observación de variables esenciales del océano (biológicas y biogeoquímicas) en áreas marinas protegidas.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A831D311-BF3C-48A9-B7CB-4B4B42C783C3}"/>
              </a:ext>
            </a:extLst>
          </p:cNvPr>
          <p:cNvSpPr txBox="1">
            <a:spLocks/>
          </p:cNvSpPr>
          <p:nvPr/>
        </p:nvSpPr>
        <p:spPr>
          <a:xfrm>
            <a:off x="1221676" y="6035940"/>
            <a:ext cx="4402725" cy="24573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GB" sz="1400" dirty="0">
              <a:solidFill>
                <a:srgbClr val="002060"/>
              </a:solidFill>
            </a:endParaRPr>
          </a:p>
          <a:p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dirty="0" err="1">
                <a:solidFill>
                  <a:srgbClr val="002060"/>
                </a:solidFill>
              </a:rPr>
              <a:t>Publicación</a:t>
            </a:r>
            <a:r>
              <a:rPr lang="en-GB" sz="1400" dirty="0">
                <a:solidFill>
                  <a:srgbClr val="002060"/>
                </a:solidFill>
              </a:rPr>
              <a:t> e </a:t>
            </a:r>
            <a:r>
              <a:rPr lang="en-GB" sz="1400" dirty="0" err="1">
                <a:solidFill>
                  <a:srgbClr val="002060"/>
                </a:solidFill>
              </a:rPr>
              <a:t>Interoperabilidad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datos</a:t>
            </a:r>
            <a:r>
              <a:rPr lang="en-GB" sz="1400" dirty="0">
                <a:solidFill>
                  <a:srgbClr val="002060"/>
                </a:solidFill>
              </a:rPr>
              <a:t> y </a:t>
            </a:r>
            <a:r>
              <a:rPr lang="en-GB" sz="1400" dirty="0" err="1">
                <a:solidFill>
                  <a:srgbClr val="002060"/>
                </a:solidFill>
              </a:rPr>
              <a:t>metadatos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recogidos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acuerdo</a:t>
            </a:r>
            <a:r>
              <a:rPr lang="en-GB" sz="1400" dirty="0">
                <a:solidFill>
                  <a:srgbClr val="002060"/>
                </a:solidFill>
              </a:rPr>
              <a:t> a FAIR </a:t>
            </a:r>
            <a:r>
              <a:rPr lang="en-GB" sz="1400" dirty="0" err="1">
                <a:solidFill>
                  <a:srgbClr val="002060"/>
                </a:solidFill>
              </a:rPr>
              <a:t>estandares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internacionales</a:t>
            </a:r>
            <a:r>
              <a:rPr lang="en-GB" sz="1400" dirty="0">
                <a:solidFill>
                  <a:srgbClr val="002060"/>
                </a:solidFill>
              </a:rPr>
              <a:t> (GOOS, Global Ocean Observing System y </a:t>
            </a:r>
            <a:r>
              <a:rPr lang="en-GB" sz="1400" dirty="0" err="1">
                <a:solidFill>
                  <a:srgbClr val="002060"/>
                </a:solidFill>
              </a:rPr>
              <a:t>OceanOPS</a:t>
            </a:r>
            <a:r>
              <a:rPr lang="en-GB" sz="1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F4EE444F-2882-4EA1-A10B-9BCC474753B3}"/>
              </a:ext>
            </a:extLst>
          </p:cNvPr>
          <p:cNvSpPr txBox="1">
            <a:spLocks/>
          </p:cNvSpPr>
          <p:nvPr/>
        </p:nvSpPr>
        <p:spPr>
          <a:xfrm>
            <a:off x="6722535" y="1856968"/>
            <a:ext cx="719637" cy="31163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2EF803BA-5748-446A-9863-9DA2727D6796}"/>
              </a:ext>
            </a:extLst>
          </p:cNvPr>
          <p:cNvSpPr txBox="1">
            <a:spLocks/>
          </p:cNvSpPr>
          <p:nvPr/>
        </p:nvSpPr>
        <p:spPr>
          <a:xfrm>
            <a:off x="6753701" y="4423551"/>
            <a:ext cx="5069895" cy="3529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>
                <a:solidFill>
                  <a:srgbClr val="002060"/>
                </a:solidFill>
              </a:rPr>
              <a:t>Desarrollo de </a:t>
            </a:r>
            <a:r>
              <a:rPr lang="en-GB" sz="1400" dirty="0" err="1">
                <a:solidFill>
                  <a:srgbClr val="002060"/>
                </a:solidFill>
              </a:rPr>
              <a:t>productos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indicadores</a:t>
            </a:r>
            <a:r>
              <a:rPr lang="en-GB" sz="1400" dirty="0">
                <a:solidFill>
                  <a:srgbClr val="002060"/>
                </a:solidFill>
              </a:rPr>
              <a:t> del </a:t>
            </a:r>
            <a:r>
              <a:rPr lang="en-GB" sz="1400" dirty="0" err="1">
                <a:solidFill>
                  <a:srgbClr val="002060"/>
                </a:solidFill>
              </a:rPr>
              <a:t>clima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oceánico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adapatados</a:t>
            </a:r>
            <a:r>
              <a:rPr lang="en-GB" sz="1400" dirty="0">
                <a:solidFill>
                  <a:srgbClr val="002060"/>
                </a:solidFill>
              </a:rPr>
              <a:t> a las </a:t>
            </a:r>
            <a:r>
              <a:rPr lang="en-GB" sz="1400" dirty="0" err="1">
                <a:solidFill>
                  <a:srgbClr val="002060"/>
                </a:solidFill>
              </a:rPr>
              <a:t>necesidades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usuarios</a:t>
            </a:r>
            <a:r>
              <a:rPr lang="en-GB" sz="1400" dirty="0">
                <a:solidFill>
                  <a:srgbClr val="002060"/>
                </a:solidFill>
              </a:rPr>
              <a:t> finales e </a:t>
            </a:r>
            <a:r>
              <a:rPr lang="en-GB" sz="1400" dirty="0" err="1">
                <a:solidFill>
                  <a:srgbClr val="002060"/>
                </a:solidFill>
              </a:rPr>
              <a:t>intermedios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2D61C890-64CC-4E44-B5D4-3F429643345D}"/>
              </a:ext>
            </a:extLst>
          </p:cNvPr>
          <p:cNvSpPr txBox="1">
            <a:spLocks/>
          </p:cNvSpPr>
          <p:nvPr/>
        </p:nvSpPr>
        <p:spPr>
          <a:xfrm>
            <a:off x="6817627" y="5744630"/>
            <a:ext cx="5047753" cy="4317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400" dirty="0">
                <a:solidFill>
                  <a:srgbClr val="002060"/>
                </a:solidFill>
              </a:rPr>
              <a:t>D</a:t>
            </a:r>
            <a:r>
              <a:rPr lang="es-ES" sz="1400" dirty="0" err="1">
                <a:solidFill>
                  <a:srgbClr val="002060"/>
                </a:solidFill>
              </a:rPr>
              <a:t>atos</a:t>
            </a:r>
            <a:r>
              <a:rPr lang="es-ES" sz="1400" dirty="0">
                <a:solidFill>
                  <a:srgbClr val="002060"/>
                </a:solidFill>
              </a:rPr>
              <a:t> oceanográficos para la mejora de la reconstrucción histórica y productos de monitorización y predicción climática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2DA7CC9-930C-4EAD-BBDD-619314626E6C}"/>
              </a:ext>
            </a:extLst>
          </p:cNvPr>
          <p:cNvGrpSpPr/>
          <p:nvPr/>
        </p:nvGrpSpPr>
        <p:grpSpPr>
          <a:xfrm>
            <a:off x="4739125" y="6390695"/>
            <a:ext cx="3343275" cy="463011"/>
            <a:chOff x="4739125" y="6331703"/>
            <a:chExt cx="3343275" cy="46301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83D64A5-9947-6371-FAA0-ADD437D07FE9}"/>
                </a:ext>
              </a:extLst>
            </p:cNvPr>
            <p:cNvSpPr/>
            <p:nvPr/>
          </p:nvSpPr>
          <p:spPr>
            <a:xfrm>
              <a:off x="4739125" y="6331703"/>
              <a:ext cx="3343275" cy="463011"/>
            </a:xfrm>
            <a:prstGeom prst="rect">
              <a:avLst/>
            </a:prstGeom>
            <a:noFill/>
            <a:ln>
              <a:solidFill>
                <a:srgbClr val="3D6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BBF7872F-6255-410C-8382-111CA8E9A6DC}"/>
                </a:ext>
              </a:extLst>
            </p:cNvPr>
            <p:cNvSpPr/>
            <p:nvPr/>
          </p:nvSpPr>
          <p:spPr>
            <a:xfrm rot="10800000" flipV="1">
              <a:off x="4841305" y="6470028"/>
              <a:ext cx="198016" cy="203061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rgbClr val="0F2447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76553" tIns="275211" rIns="276553" bIns="275211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CF21C69E-16CB-4CC2-A8E2-C6DF6F2A4BDC}"/>
                </a:ext>
              </a:extLst>
            </p:cNvPr>
            <p:cNvGrpSpPr/>
            <p:nvPr/>
          </p:nvGrpSpPr>
          <p:grpSpPr>
            <a:xfrm>
              <a:off x="5187888" y="6401132"/>
              <a:ext cx="1134098" cy="306147"/>
              <a:chOff x="5588019" y="5681193"/>
              <a:chExt cx="1279146" cy="345301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E3299200-5A25-4139-9EDE-1BF484637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88019" y="5773106"/>
                <a:ext cx="893796" cy="219820"/>
              </a:xfrm>
              <a:prstGeom prst="rect">
                <a:avLst/>
              </a:prstGeom>
            </p:spPr>
          </p:pic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747047E5-A6B0-497F-B36A-0F19913736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5516"/>
              <a:stretch/>
            </p:blipFill>
            <p:spPr>
              <a:xfrm>
                <a:off x="6559956" y="5681193"/>
                <a:ext cx="307209" cy="345301"/>
              </a:xfrm>
              <a:prstGeom prst="rect">
                <a:avLst/>
              </a:prstGeom>
            </p:spPr>
          </p:pic>
        </p:grp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B8998100-34F9-483A-B5A5-19C92EF0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488" y="6353081"/>
              <a:ext cx="914388" cy="378367"/>
            </a:xfrm>
            <a:prstGeom prst="rect">
              <a:avLst/>
            </a:prstGeom>
          </p:spPr>
        </p:pic>
      </p:grpSp>
      <p:sp>
        <p:nvSpPr>
          <p:cNvPr id="40" name="Freeform 49">
            <a:extLst>
              <a:ext uri="{FF2B5EF4-FFF2-40B4-BE49-F238E27FC236}">
                <a16:creationId xmlns:a16="http://schemas.microsoft.com/office/drawing/2014/main" id="{F356E0A5-2F40-42E9-9C39-85D3D82A3A21}"/>
              </a:ext>
            </a:extLst>
          </p:cNvPr>
          <p:cNvSpPr/>
          <p:nvPr/>
        </p:nvSpPr>
        <p:spPr>
          <a:xfrm rot="10800000" flipV="1">
            <a:off x="6647598" y="6448811"/>
            <a:ext cx="198016" cy="203061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3D689D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3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14D54F33-D4C0-4779-A576-D6841115A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78" t="20226"/>
          <a:stretch/>
        </p:blipFill>
        <p:spPr>
          <a:xfrm>
            <a:off x="10388993" y="854124"/>
            <a:ext cx="1803007" cy="5345839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E291493C-4087-43B9-BA44-5B81D051CC01}"/>
              </a:ext>
            </a:extLst>
          </p:cNvPr>
          <p:cNvSpPr txBox="1">
            <a:spLocks/>
          </p:cNvSpPr>
          <p:nvPr/>
        </p:nvSpPr>
        <p:spPr>
          <a:xfrm>
            <a:off x="-604248" y="190934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b="1" cap="small" dirty="0">
                <a:solidFill>
                  <a:srgbClr val="4B4B91"/>
                </a:solidFill>
              </a:rPr>
              <a:t>L2. Acuicultura sostenible, inteligente y de precisión</a:t>
            </a:r>
            <a:br>
              <a:rPr lang="es-ES" b="1" cap="small" dirty="0">
                <a:solidFill>
                  <a:srgbClr val="4B4B91"/>
                </a:solidFill>
              </a:rPr>
            </a:br>
            <a:endParaRPr lang="es-ES" b="1" cap="small" dirty="0">
              <a:solidFill>
                <a:srgbClr val="4B4B91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E7C3BC9-518F-46A7-951D-811351701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87" y="6116040"/>
            <a:ext cx="2205078" cy="683575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F562690-927A-42BD-B8FC-5F2A6A4BDD1F}"/>
              </a:ext>
            </a:extLst>
          </p:cNvPr>
          <p:cNvGrpSpPr/>
          <p:nvPr/>
        </p:nvGrpSpPr>
        <p:grpSpPr>
          <a:xfrm>
            <a:off x="589929" y="689248"/>
            <a:ext cx="7381999" cy="6095010"/>
            <a:chOff x="589929" y="689248"/>
            <a:chExt cx="7381999" cy="609501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52CED872-B51A-440F-9544-957E904FFB36}"/>
                </a:ext>
              </a:extLst>
            </p:cNvPr>
            <p:cNvSpPr/>
            <p:nvPr/>
          </p:nvSpPr>
          <p:spPr>
            <a:xfrm>
              <a:off x="589929" y="689248"/>
              <a:ext cx="7381999" cy="6095010"/>
            </a:xfrm>
            <a:prstGeom prst="roundRect">
              <a:avLst/>
            </a:prstGeom>
            <a:gradFill flip="none" rotWithShape="1">
              <a:gsLst>
                <a:gs pos="49500">
                  <a:sysClr val="window" lastClr="FFFFFF"/>
                </a:gs>
                <a:gs pos="0">
                  <a:srgbClr val="009BDB"/>
                </a:gs>
                <a:gs pos="100000">
                  <a:srgbClr val="0097B3"/>
                </a:gs>
              </a:gsLst>
              <a:lin ang="0" scaled="1"/>
              <a:tileRect/>
            </a:gra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247FF04-2C28-42E1-9A0F-2E0B43CE30A3}"/>
                </a:ext>
              </a:extLst>
            </p:cNvPr>
            <p:cNvGrpSpPr/>
            <p:nvPr/>
          </p:nvGrpSpPr>
          <p:grpSpPr>
            <a:xfrm>
              <a:off x="944520" y="842738"/>
              <a:ext cx="6673482" cy="5844713"/>
              <a:chOff x="836369" y="1118034"/>
              <a:chExt cx="6673482" cy="5844713"/>
            </a:xfrm>
          </p:grpSpPr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39F8544C-4EC9-4112-9976-6890E31CEC29}"/>
                  </a:ext>
                </a:extLst>
              </p:cNvPr>
              <p:cNvSpPr txBox="1"/>
              <p:nvPr/>
            </p:nvSpPr>
            <p:spPr>
              <a:xfrm>
                <a:off x="836369" y="1118034"/>
                <a:ext cx="66734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A2.4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Potenciación del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cultivo de macroalgas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de alto valor comercial e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integración en configuraciones IMTA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para la evaluación de su potencial biorremediador (eliminación de nutrientes y metales pesados). Enfoque socioeconómico: promoción y fomento de la producción sostenible de algas, asesoramiento técnico para la creación de parques de cultivo de algas en tierra, esteros y mar.</a:t>
                </a:r>
                <a:endPara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endParaRP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0D63FE01-DC6A-49F4-ACD4-027D919762DA}"/>
                  </a:ext>
                </a:extLst>
              </p:cNvPr>
              <p:cNvSpPr txBox="1"/>
              <p:nvPr/>
            </p:nvSpPr>
            <p:spPr>
              <a:xfrm>
                <a:off x="836369" y="2715798"/>
                <a:ext cx="667348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A2.6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Incentivar la investigación y desarrollo de sistemas de cultivo no convencionales de peces, moluscos y otros grupos taxonómicos: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IMTA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 (offshore y </a:t>
                </a:r>
                <a:r>
                  <a:rPr lang="es-ES" sz="1600" kern="0" dirty="0" err="1">
                    <a:solidFill>
                      <a:prstClr val="black"/>
                    </a:solidFill>
                    <a:latin typeface="Calibri Light" panose="020F0302020204030204"/>
                  </a:rPr>
                  <a:t>onshore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),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sistemas de recirculación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(RAS) y de </a:t>
                </a:r>
                <a:r>
                  <a:rPr lang="es-ES" sz="1600" kern="0" dirty="0" err="1">
                    <a:solidFill>
                      <a:prstClr val="black"/>
                    </a:solidFill>
                    <a:latin typeface="Calibri Light" panose="020F0302020204030204"/>
                  </a:rPr>
                  <a:t>acuaponia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-BIOFLOC.</a:t>
                </a:r>
                <a:endPara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E0B57213-40D0-4AB8-A8DD-E26F3CE39652}"/>
                  </a:ext>
                </a:extLst>
              </p:cNvPr>
              <p:cNvSpPr txBox="1"/>
              <p:nvPr/>
            </p:nvSpPr>
            <p:spPr>
              <a:xfrm>
                <a:off x="836369" y="3574899"/>
                <a:ext cx="6673482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A2.12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Mejora de la nutrición y alimentación de peces mediante el uso de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nuevas formulaciones de piensos 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basadas en mezclas de materias primas alternativas (proteínas de insectos,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poliquetos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, extractos de </a:t>
                </a:r>
                <a:r>
                  <a:rPr lang="es-ES" sz="1600" b="1" kern="0" dirty="0">
                    <a:solidFill>
                      <a:prstClr val="black"/>
                    </a:solidFill>
                    <a:latin typeface="Calibri Light" panose="020F0302020204030204"/>
                  </a:rPr>
                  <a:t>algas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, levaduras, proteínas bacterianas, </a:t>
                </a:r>
                <a:r>
                  <a:rPr lang="es-ES" sz="1600" kern="0" dirty="0" err="1">
                    <a:solidFill>
                      <a:prstClr val="black"/>
                    </a:solidFill>
                    <a:latin typeface="Calibri Light" panose="020F0302020204030204"/>
                  </a:rPr>
                  <a:t>etc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) y suplementos dietéticos (probióticos, prebióticos, simbióticos, probióticos), validados a lo largo del ciclo de producción con datos zootécnicos, de comportamiento (ingesta, actividad física, ocupación del espacio, </a:t>
                </a:r>
                <a:r>
                  <a:rPr lang="es-ES" sz="1600" kern="0" dirty="0" err="1">
                    <a:solidFill>
                      <a:prstClr val="black"/>
                    </a:solidFill>
                    <a:latin typeface="Calibri Light" panose="020F0302020204030204"/>
                  </a:rPr>
                  <a:t>etc</a:t>
                </a:r>
                <a:r>
                  <a:rPr lang="es-ES" sz="1600" kern="0" dirty="0">
                    <a:solidFill>
                      <a:prstClr val="black"/>
                    </a:solidFill>
                    <a:latin typeface="Calibri Light" panose="020F0302020204030204"/>
                  </a:rPr>
                  <a:t>) y nuevas herramientas de biología molecular y de monitorización de la microbiota como marcador del estado general del pez.</a:t>
                </a:r>
                <a:endPara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endParaRPr>
              </a:p>
            </p:txBody>
          </p:sp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8B855C5-E75F-4558-9190-8419FF42C32F}"/>
                  </a:ext>
                </a:extLst>
              </p:cNvPr>
              <p:cNvSpPr/>
              <p:nvPr/>
            </p:nvSpPr>
            <p:spPr>
              <a:xfrm>
                <a:off x="836369" y="5639308"/>
                <a:ext cx="667348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16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A2.20</a:t>
                </a:r>
                <a:r>
                  <a:rPr lang="es-E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Mejora de la </a:t>
                </a:r>
                <a:r>
                  <a:rPr lang="es-ES" sz="16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cultura medioambiental, la transparencia y la percepción </a:t>
                </a:r>
                <a:r>
                  <a:rPr lang="es-E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 la acuicultura por parte de todos los estamentos de la sociedad para facilitar la introducción y consolidación en el mercado de una acuicultura segura y de calidad con una alta componente tecnológica fundada en principios de sostenibilidad.</a:t>
                </a: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AAFA2C31-951B-4134-92FD-C7EC61934C09}"/>
              </a:ext>
            </a:extLst>
          </p:cNvPr>
          <p:cNvGrpSpPr/>
          <p:nvPr/>
        </p:nvGrpSpPr>
        <p:grpSpPr>
          <a:xfrm>
            <a:off x="7067159" y="1152598"/>
            <a:ext cx="3756511" cy="4736925"/>
            <a:chOff x="7067159" y="1152598"/>
            <a:chExt cx="3756511" cy="4736925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ECBFE666-872A-4371-8120-FC984FA6BD2D}"/>
                </a:ext>
              </a:extLst>
            </p:cNvPr>
            <p:cNvSpPr/>
            <p:nvPr/>
          </p:nvSpPr>
          <p:spPr>
            <a:xfrm>
              <a:off x="7995673" y="3007514"/>
              <a:ext cx="2369574" cy="1152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RAS-IMTA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335BFB4-0C8E-4C6F-B8F8-BF1394BC7E48}"/>
                </a:ext>
              </a:extLst>
            </p:cNvPr>
            <p:cNvSpPr/>
            <p:nvPr/>
          </p:nvSpPr>
          <p:spPr>
            <a:xfrm>
              <a:off x="7067159" y="2152279"/>
              <a:ext cx="1936339" cy="3449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Invertebrados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FE18B5B-CF96-4F58-9B90-3F269C8B63D5}"/>
                </a:ext>
              </a:extLst>
            </p:cNvPr>
            <p:cNvSpPr/>
            <p:nvPr/>
          </p:nvSpPr>
          <p:spPr>
            <a:xfrm>
              <a:off x="8213146" y="1152598"/>
              <a:ext cx="1936339" cy="34490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Macroalgas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CB7F78D-F52F-40D5-B81A-7FBB0EA6B4D4}"/>
                </a:ext>
              </a:extLst>
            </p:cNvPr>
            <p:cNvSpPr/>
            <p:nvPr/>
          </p:nvSpPr>
          <p:spPr>
            <a:xfrm>
              <a:off x="9699598" y="2152278"/>
              <a:ext cx="1124072" cy="34490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Peces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EF509CC6-E10C-4BA4-A75E-4C343506EBFF}"/>
                </a:ext>
              </a:extLst>
            </p:cNvPr>
            <p:cNvCxnSpPr/>
            <p:nvPr/>
          </p:nvCxnSpPr>
          <p:spPr>
            <a:xfrm>
              <a:off x="9180460" y="1600877"/>
              <a:ext cx="0" cy="1255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A01DBDE8-BD92-4A9D-8DBE-469519899644}"/>
                </a:ext>
              </a:extLst>
            </p:cNvPr>
            <p:cNvCxnSpPr/>
            <p:nvPr/>
          </p:nvCxnSpPr>
          <p:spPr>
            <a:xfrm>
              <a:off x="8347587" y="2585884"/>
              <a:ext cx="655911" cy="270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12532881-D86C-4982-90F4-9B6069CD7863}"/>
                </a:ext>
              </a:extLst>
            </p:cNvPr>
            <p:cNvCxnSpPr/>
            <p:nvPr/>
          </p:nvCxnSpPr>
          <p:spPr>
            <a:xfrm flipH="1">
              <a:off x="9370050" y="2572198"/>
              <a:ext cx="645686" cy="280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: angular 26">
              <a:extLst>
                <a:ext uri="{FF2B5EF4-FFF2-40B4-BE49-F238E27FC236}">
                  <a16:creationId xmlns:a16="http://schemas.microsoft.com/office/drawing/2014/main" id="{E44D1DC6-C363-43B6-811C-9904285239B3}"/>
                </a:ext>
              </a:extLst>
            </p:cNvPr>
            <p:cNvCxnSpPr/>
            <p:nvPr/>
          </p:nvCxnSpPr>
          <p:spPr>
            <a:xfrm rot="5400000">
              <a:off x="7944635" y="4653698"/>
              <a:ext cx="1504336" cy="967314"/>
            </a:xfrm>
            <a:prstGeom prst="bentConnector3">
              <a:avLst>
                <a:gd name="adj1" fmla="val 9967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4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lecha: cheurón 75">
            <a:extLst>
              <a:ext uri="{FF2B5EF4-FFF2-40B4-BE49-F238E27FC236}">
                <a16:creationId xmlns:a16="http://schemas.microsoft.com/office/drawing/2014/main" id="{7E99D3E0-5F8D-4CE5-AD7F-7E43C117CA06}"/>
              </a:ext>
            </a:extLst>
          </p:cNvPr>
          <p:cNvSpPr/>
          <p:nvPr/>
        </p:nvSpPr>
        <p:spPr>
          <a:xfrm>
            <a:off x="669707" y="715315"/>
            <a:ext cx="10818672" cy="269529"/>
          </a:xfrm>
          <a:prstGeom prst="chevron">
            <a:avLst/>
          </a:prstGeom>
          <a:solidFill>
            <a:srgbClr val="4472C4">
              <a:lumMod val="7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0310" tIns="0" rIns="40310" bIns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PLAN DE CIENCIAS MARINAS &lt;&gt; CCAA CANTABRIA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3" name="Título 1">
            <a:extLst>
              <a:ext uri="{FF2B5EF4-FFF2-40B4-BE49-F238E27FC236}">
                <a16:creationId xmlns:a16="http://schemas.microsoft.com/office/drawing/2014/main" id="{4E565CA2-34BE-4ECE-B91F-82145983E23C}"/>
              </a:ext>
            </a:extLst>
          </p:cNvPr>
          <p:cNvSpPr txBox="1">
            <a:spLocks/>
          </p:cNvSpPr>
          <p:nvPr/>
        </p:nvSpPr>
        <p:spPr>
          <a:xfrm>
            <a:off x="319986" y="240094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s-ES" b="1" cap="small" dirty="0">
                <a:solidFill>
                  <a:srgbClr val="4B4B91"/>
                </a:solidFill>
              </a:rPr>
              <a:t>   OBJETIVOS L2</a:t>
            </a:r>
            <a:br>
              <a:rPr lang="es-ES" b="1" cap="small" dirty="0">
                <a:solidFill>
                  <a:srgbClr val="4B4B91"/>
                </a:solidFill>
              </a:rPr>
            </a:br>
            <a:endParaRPr lang="es-ES" b="1" cap="small" dirty="0">
              <a:solidFill>
                <a:srgbClr val="4B4B91"/>
              </a:solidFill>
            </a:endParaRPr>
          </a:p>
        </p:txBody>
      </p:sp>
      <p:sp>
        <p:nvSpPr>
          <p:cNvPr id="109" name="Freeform 44">
            <a:extLst>
              <a:ext uri="{FF2B5EF4-FFF2-40B4-BE49-F238E27FC236}">
                <a16:creationId xmlns:a16="http://schemas.microsoft.com/office/drawing/2014/main" id="{418A5500-0309-4824-A7EE-076BBE1FDAD4}"/>
              </a:ext>
            </a:extLst>
          </p:cNvPr>
          <p:cNvSpPr/>
          <p:nvPr/>
        </p:nvSpPr>
        <p:spPr>
          <a:xfrm rot="10800000" flipV="1">
            <a:off x="669707" y="3258685"/>
            <a:ext cx="553756" cy="481705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A2.12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B8E1DFB-4B8A-4779-B2A6-B163B4E0F6E8}"/>
              </a:ext>
            </a:extLst>
          </p:cNvPr>
          <p:cNvGrpSpPr/>
          <p:nvPr/>
        </p:nvGrpSpPr>
        <p:grpSpPr>
          <a:xfrm>
            <a:off x="8305944" y="5987844"/>
            <a:ext cx="2008095" cy="789775"/>
            <a:chOff x="5496232" y="6198638"/>
            <a:chExt cx="1371294" cy="463011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EF6A425B-8CF3-DA94-AA0C-F0B5D0A47D15}"/>
                </a:ext>
              </a:extLst>
            </p:cNvPr>
            <p:cNvGrpSpPr/>
            <p:nvPr/>
          </p:nvGrpSpPr>
          <p:grpSpPr>
            <a:xfrm>
              <a:off x="5619565" y="6250212"/>
              <a:ext cx="1134098" cy="306147"/>
              <a:chOff x="5588019" y="5681193"/>
              <a:chExt cx="1279146" cy="345301"/>
            </a:xfrm>
          </p:grpSpPr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A39984CE-FE86-7B78-6036-FF87C3400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88019" y="5773106"/>
                <a:ext cx="893796" cy="219820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B4B83D62-0983-BCEF-1D4F-43ACEC5A61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5516"/>
              <a:stretch/>
            </p:blipFill>
            <p:spPr>
              <a:xfrm>
                <a:off x="6559956" y="5681193"/>
                <a:ext cx="307209" cy="345301"/>
              </a:xfrm>
              <a:prstGeom prst="rect">
                <a:avLst/>
              </a:prstGeom>
            </p:spPr>
          </p:pic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E2FDA2A-32F7-A16D-D163-773FD3F64736}"/>
                </a:ext>
              </a:extLst>
            </p:cNvPr>
            <p:cNvSpPr/>
            <p:nvPr/>
          </p:nvSpPr>
          <p:spPr>
            <a:xfrm>
              <a:off x="5496232" y="6198638"/>
              <a:ext cx="1371294" cy="463011"/>
            </a:xfrm>
            <a:prstGeom prst="rect">
              <a:avLst/>
            </a:prstGeom>
            <a:noFill/>
            <a:ln>
              <a:solidFill>
                <a:srgbClr val="3D6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402EBAD-995B-41FB-98B0-A16FD4628A51}"/>
              </a:ext>
            </a:extLst>
          </p:cNvPr>
          <p:cNvSpPr txBox="1"/>
          <p:nvPr/>
        </p:nvSpPr>
        <p:spPr>
          <a:xfrm>
            <a:off x="1388619" y="1221375"/>
            <a:ext cx="46062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 del cultivo de </a:t>
            </a:r>
            <a:r>
              <a:rPr lang="es-E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especies de macroalgas de interés (alimentación / </a:t>
            </a:r>
            <a:r>
              <a:rPr lang="es-E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bioextracción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): 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Ulva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rigida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Saccharina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latissima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Optimización del cultivo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Potencial </a:t>
            </a:r>
            <a:r>
              <a:rPr lang="es-E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biofiltrante</a:t>
            </a:r>
            <a:endParaRPr lang="es-E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Integración en sistemas IMTA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Ingrediente dietas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2ABFEBE-BE6A-4C61-A21E-FC4B0251AE2B}"/>
              </a:ext>
            </a:extLst>
          </p:cNvPr>
          <p:cNvSpPr txBox="1"/>
          <p:nvPr/>
        </p:nvSpPr>
        <p:spPr>
          <a:xfrm>
            <a:off x="7074179" y="1221375"/>
            <a:ext cx="46062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 del cultivo de especies de bajo nivel trófico: peces (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Chelon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labrosus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 y poliquetos (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Hediste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diversicolor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Optimización del cultivo: ciclo completo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Potencial biorremediador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Diseño de sistemas 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Dimensionamiento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Domotización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 de variables y asistencia remota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Integración en sistemas RAS- IMTA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4072D1-89A8-49A5-A481-8CAD372F2192}"/>
              </a:ext>
            </a:extLst>
          </p:cNvPr>
          <p:cNvSpPr txBox="1"/>
          <p:nvPr/>
        </p:nvSpPr>
        <p:spPr>
          <a:xfrm>
            <a:off x="1270486" y="3258685"/>
            <a:ext cx="46062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Formulación de alimento extrusionado para 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Hediste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diversicolor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ubproductos industrias agroalimentarias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Rendimiento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Perfil lipídico / expresión génica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Inclusión pienso peces</a:t>
            </a:r>
          </a:p>
          <a:p>
            <a:pPr algn="just"/>
            <a:endParaRPr lang="es-E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Formulación de alimento extrusionado para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Chelon</a:t>
            </a: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labrosus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ubproductos industrias agroalimentarias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Rendimiento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Expresión génica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Microbioma</a:t>
            </a:r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41F20322-7C44-4F0C-985D-3970B39C3A13}"/>
              </a:ext>
            </a:extLst>
          </p:cNvPr>
          <p:cNvSpPr/>
          <p:nvPr/>
        </p:nvSpPr>
        <p:spPr>
          <a:xfrm rot="10800000" flipV="1">
            <a:off x="729250" y="1322895"/>
            <a:ext cx="553756" cy="481705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A2.4</a:t>
            </a:r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8593FA27-9600-4536-BAB0-F46B2790D8D0}"/>
              </a:ext>
            </a:extLst>
          </p:cNvPr>
          <p:cNvSpPr/>
          <p:nvPr/>
        </p:nvSpPr>
        <p:spPr>
          <a:xfrm rot="10800000" flipV="1">
            <a:off x="6454051" y="1322896"/>
            <a:ext cx="553756" cy="481705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A2.6</a:t>
            </a:r>
          </a:p>
        </p:txBody>
      </p:sp>
      <p:sp>
        <p:nvSpPr>
          <p:cNvPr id="22" name="Freeform 44">
            <a:extLst>
              <a:ext uri="{FF2B5EF4-FFF2-40B4-BE49-F238E27FC236}">
                <a16:creationId xmlns:a16="http://schemas.microsoft.com/office/drawing/2014/main" id="{D9D99E07-CAC2-409A-8B59-24FF4FE2BB76}"/>
              </a:ext>
            </a:extLst>
          </p:cNvPr>
          <p:cNvSpPr/>
          <p:nvPr/>
        </p:nvSpPr>
        <p:spPr>
          <a:xfrm rot="10800000" flipV="1">
            <a:off x="6454051" y="4428644"/>
            <a:ext cx="553756" cy="481705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A2.20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7104EC-73D2-42A0-B280-9534697C21BD}"/>
              </a:ext>
            </a:extLst>
          </p:cNvPr>
          <p:cNvSpPr txBox="1"/>
          <p:nvPr/>
        </p:nvSpPr>
        <p:spPr>
          <a:xfrm>
            <a:off x="7074179" y="4435652"/>
            <a:ext cx="4606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Red Nacional de investigación en Acuicultura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Divulgación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Comunicación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Transferencia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Colaboración</a:t>
            </a:r>
          </a:p>
        </p:txBody>
      </p:sp>
    </p:spTree>
    <p:extLst>
      <p:ext uri="{BB962C8B-B14F-4D97-AF65-F5344CB8AC3E}">
        <p14:creationId xmlns:p14="http://schemas.microsoft.com/office/powerpoint/2010/main" val="393520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E291493C-4087-43B9-BA44-5B81D051CC01}"/>
              </a:ext>
            </a:extLst>
          </p:cNvPr>
          <p:cNvSpPr txBox="1">
            <a:spLocks/>
          </p:cNvSpPr>
          <p:nvPr/>
        </p:nvSpPr>
        <p:spPr>
          <a:xfrm>
            <a:off x="319986" y="240094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s-ES" b="1" cap="small" dirty="0">
                <a:solidFill>
                  <a:srgbClr val="4B4B91"/>
                </a:solidFill>
              </a:rPr>
              <a:t>  L3. Economía Azul: innovación y oportunidades 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23023C4-052E-472C-8AB1-635987BCC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62" y="2470540"/>
            <a:ext cx="1155504" cy="478139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8B1B0E87-843C-4B3B-849B-C4F717A22FA4}"/>
              </a:ext>
            </a:extLst>
          </p:cNvPr>
          <p:cNvGrpSpPr/>
          <p:nvPr/>
        </p:nvGrpSpPr>
        <p:grpSpPr>
          <a:xfrm>
            <a:off x="964151" y="1110008"/>
            <a:ext cx="6670723" cy="953319"/>
            <a:chOff x="964151" y="1358107"/>
            <a:chExt cx="6670723" cy="953319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69231DD8-2C1A-4B9B-AC15-61D778083CDE}"/>
                </a:ext>
              </a:extLst>
            </p:cNvPr>
            <p:cNvSpPr/>
            <p:nvPr/>
          </p:nvSpPr>
          <p:spPr>
            <a:xfrm>
              <a:off x="964151" y="1358107"/>
              <a:ext cx="6670723" cy="953319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4BBA29D-2406-46D3-8E14-D0B887407F71}"/>
                </a:ext>
              </a:extLst>
            </p:cNvPr>
            <p:cNvSpPr txBox="1"/>
            <p:nvPr/>
          </p:nvSpPr>
          <p:spPr>
            <a:xfrm>
              <a:off x="1220787" y="1406439"/>
              <a:ext cx="6414087" cy="8309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A.</a:t>
              </a:r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3.1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Desarrollo de plataformas de gestión integrada de información</a:t>
              </a:r>
            </a:p>
            <a:p>
              <a:pPr lvl="0">
                <a:defRPr/>
              </a:pPr>
              <a:endParaRPr lang="es-ES" sz="16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lvl="0">
                <a:defRPr/>
              </a:pPr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A.3.3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Fomento de energías renovables marinas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1E85B13-21C3-4779-884D-10265B942872}"/>
              </a:ext>
            </a:extLst>
          </p:cNvPr>
          <p:cNvGrpSpPr/>
          <p:nvPr/>
        </p:nvGrpSpPr>
        <p:grpSpPr>
          <a:xfrm>
            <a:off x="961776" y="4309086"/>
            <a:ext cx="5597438" cy="1710748"/>
            <a:chOff x="931181" y="3932348"/>
            <a:chExt cx="5597438" cy="171074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15B5C7C4-1AF6-4029-AF17-8F0A6DAA9A27}"/>
                </a:ext>
              </a:extLst>
            </p:cNvPr>
            <p:cNvSpPr/>
            <p:nvPr/>
          </p:nvSpPr>
          <p:spPr>
            <a:xfrm>
              <a:off x="931181" y="3932348"/>
              <a:ext cx="5597438" cy="171074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975FAAE-5475-4772-8F40-6CA481DD4BBE}"/>
                </a:ext>
              </a:extLst>
            </p:cNvPr>
            <p:cNvSpPr txBox="1"/>
            <p:nvPr/>
          </p:nvSpPr>
          <p:spPr>
            <a:xfrm>
              <a:off x="1054417" y="4040616"/>
              <a:ext cx="5382697" cy="14773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A.3.6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Integración de la información socioeconómica en los procesos de toma de decisión </a:t>
              </a:r>
            </a:p>
            <a:p>
              <a:pPr lvl="0">
                <a:spcAft>
                  <a:spcPts val="600"/>
                </a:spcAft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A.</a:t>
              </a:r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3.12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Divulgación de conocimiento y educación sobre el medio marino </a:t>
              </a:r>
            </a:p>
            <a:p>
              <a:pPr lvl="0">
                <a:spcAft>
                  <a:spcPts val="600"/>
                </a:spcAft>
                <a:defRPr/>
              </a:pPr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A.3.13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. Gemelo Digital del Medio Marino, Marítimo y Costero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</p:grpSp>
      <p:pic>
        <p:nvPicPr>
          <p:cNvPr id="13" name="Picture 4" descr="Universidad de Cantabria Inicio">
            <a:extLst>
              <a:ext uri="{FF2B5EF4-FFF2-40B4-BE49-F238E27FC236}">
                <a16:creationId xmlns:a16="http://schemas.microsoft.com/office/drawing/2014/main" id="{C79BCDE2-9B28-43E6-92EF-A8BBE97C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9855"/>
            <a:ext cx="519766" cy="5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11F44166-6275-46F7-BA92-9AF1E8BBC414}"/>
              </a:ext>
            </a:extLst>
          </p:cNvPr>
          <p:cNvGrpSpPr/>
          <p:nvPr/>
        </p:nvGrpSpPr>
        <p:grpSpPr>
          <a:xfrm>
            <a:off x="931181" y="2518168"/>
            <a:ext cx="4773988" cy="1336077"/>
            <a:chOff x="931181" y="2518168"/>
            <a:chExt cx="4773988" cy="133607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8C928CBB-6EE1-4BA1-B595-246CC4F2BF0D}"/>
                </a:ext>
              </a:extLst>
            </p:cNvPr>
            <p:cNvSpPr/>
            <p:nvPr/>
          </p:nvSpPr>
          <p:spPr>
            <a:xfrm>
              <a:off x="931181" y="2518168"/>
              <a:ext cx="4773988" cy="1336077"/>
            </a:xfrm>
            <a:prstGeom prst="roundRect">
              <a:avLst/>
            </a:prstGeom>
            <a:gradFill flip="none" rotWithShape="1">
              <a:gsLst>
                <a:gs pos="49500">
                  <a:sysClr val="window" lastClr="FFFFFF"/>
                </a:gs>
                <a:gs pos="0">
                  <a:srgbClr val="009BDB"/>
                </a:gs>
                <a:gs pos="100000">
                  <a:srgbClr val="0097B3"/>
                </a:gs>
              </a:gsLst>
              <a:lin ang="0" scaled="1"/>
              <a:tileRect/>
            </a:gra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96A9D1D-FC85-4FC3-BA7E-6ED48DC936DA}"/>
                </a:ext>
              </a:extLst>
            </p:cNvPr>
            <p:cNvSpPr/>
            <p:nvPr/>
          </p:nvSpPr>
          <p:spPr>
            <a:xfrm>
              <a:off x="964151" y="2619248"/>
              <a:ext cx="47080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A.3.2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Generación de sistemas de evaluación dinámicos</a:t>
              </a:r>
            </a:p>
            <a:p>
              <a:endParaRPr lang="es-ES" sz="16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r>
                <a:rPr lang="es-ES" sz="1600" b="1" kern="0" dirty="0">
                  <a:solidFill>
                    <a:prstClr val="black"/>
                  </a:solidFill>
                  <a:latin typeface="Calibri Light" panose="020F0302020204030204"/>
                </a:rPr>
                <a:t>A.3.4 </a:t>
              </a:r>
              <a:r>
                <a:rPr lang="es-ES" sz="1600" kern="0" dirty="0">
                  <a:solidFill>
                    <a:prstClr val="black"/>
                  </a:solidFill>
                  <a:latin typeface="Calibri Light" panose="020F0302020204030204"/>
                </a:rPr>
                <a:t>Potenciación de un transporte marítimo sostenible y de la industria naval y auxiliar asociada</a:t>
              </a: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519A3B6D-A6D2-432A-A383-FA6844B8C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826" y="824247"/>
            <a:ext cx="1155504" cy="478139"/>
          </a:xfrm>
          <a:prstGeom prst="rect">
            <a:avLst/>
          </a:prstGeom>
        </p:spPr>
      </p:pic>
      <p:pic>
        <p:nvPicPr>
          <p:cNvPr id="23" name="Picture 4" descr="Universidad de Cantabria Inicio">
            <a:extLst>
              <a:ext uri="{FF2B5EF4-FFF2-40B4-BE49-F238E27FC236}">
                <a16:creationId xmlns:a16="http://schemas.microsoft.com/office/drawing/2014/main" id="{BE02FE8A-4425-4FEE-9F92-8DEFBE9D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95" y="1358888"/>
            <a:ext cx="519766" cy="5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2120A6C-5E83-380D-E802-1DF751D0F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04" r="12862"/>
          <a:stretch/>
        </p:blipFill>
        <p:spPr>
          <a:xfrm>
            <a:off x="8171481" y="1755042"/>
            <a:ext cx="3771636" cy="29293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8F9B39A-B1EB-E90C-C153-008939311F3E}"/>
              </a:ext>
            </a:extLst>
          </p:cNvPr>
          <p:cNvGrpSpPr/>
          <p:nvPr/>
        </p:nvGrpSpPr>
        <p:grpSpPr>
          <a:xfrm>
            <a:off x="9500445" y="4395198"/>
            <a:ext cx="1284155" cy="1176450"/>
            <a:chOff x="6857604" y="3525209"/>
            <a:chExt cx="1648048" cy="1509823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B9BE9430-60D4-EB4C-0A69-2CC7FA1FF335}"/>
                </a:ext>
              </a:extLst>
            </p:cNvPr>
            <p:cNvSpPr/>
            <p:nvPr/>
          </p:nvSpPr>
          <p:spPr>
            <a:xfrm>
              <a:off x="6877925" y="3525209"/>
              <a:ext cx="1552354" cy="1509823"/>
            </a:xfrm>
            <a:prstGeom prst="ellipse">
              <a:avLst/>
            </a:prstGeom>
            <a:solidFill>
              <a:srgbClr val="85B34D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1419907-450C-D567-1372-B77D81BA658F}"/>
                </a:ext>
              </a:extLst>
            </p:cNvPr>
            <p:cNvSpPr txBox="1"/>
            <p:nvPr/>
          </p:nvSpPr>
          <p:spPr>
            <a:xfrm>
              <a:off x="6857604" y="3702599"/>
              <a:ext cx="1648048" cy="10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Integración de información en procesos de toma decisiones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AECF8F3-D4FA-5161-537D-846B9BD09D07}"/>
              </a:ext>
            </a:extLst>
          </p:cNvPr>
          <p:cNvGrpSpPr/>
          <p:nvPr/>
        </p:nvGrpSpPr>
        <p:grpSpPr>
          <a:xfrm>
            <a:off x="8288569" y="4023265"/>
            <a:ext cx="1284155" cy="1176450"/>
            <a:chOff x="7226318" y="1056168"/>
            <a:chExt cx="1648048" cy="1509823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72A5447-DED3-A4A5-4DF3-2B3A0C8C0F45}"/>
                </a:ext>
              </a:extLst>
            </p:cNvPr>
            <p:cNvSpPr/>
            <p:nvPr/>
          </p:nvSpPr>
          <p:spPr>
            <a:xfrm>
              <a:off x="7274165" y="1056168"/>
              <a:ext cx="1552354" cy="1509823"/>
            </a:xfrm>
            <a:prstGeom prst="ellipse">
              <a:avLst/>
            </a:prstGeom>
            <a:solidFill>
              <a:srgbClr val="1696A6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13CF982-1DC7-3733-A60D-63538D05A02F}"/>
                </a:ext>
              </a:extLst>
            </p:cNvPr>
            <p:cNvSpPr txBox="1"/>
            <p:nvPr/>
          </p:nvSpPr>
          <p:spPr>
            <a:xfrm>
              <a:off x="7226318" y="1442064"/>
              <a:ext cx="1648048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Plataformas de gestión integrada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63BDB2D-69AF-B77C-773A-E1E64575D8DE}"/>
              </a:ext>
            </a:extLst>
          </p:cNvPr>
          <p:cNvGrpSpPr/>
          <p:nvPr/>
        </p:nvGrpSpPr>
        <p:grpSpPr>
          <a:xfrm>
            <a:off x="10693230" y="4086548"/>
            <a:ext cx="1305895" cy="1176450"/>
            <a:chOff x="6709144" y="2286000"/>
            <a:chExt cx="1675949" cy="1509823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3E08E9C-9641-9E4A-FF38-F91EAB2D7BFC}"/>
                </a:ext>
              </a:extLst>
            </p:cNvPr>
            <p:cNvSpPr/>
            <p:nvPr/>
          </p:nvSpPr>
          <p:spPr>
            <a:xfrm>
              <a:off x="6709144" y="2286000"/>
              <a:ext cx="1552354" cy="1509823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3C914A5-B46E-B196-7848-23BAFBE76A3F}"/>
                </a:ext>
              </a:extLst>
            </p:cNvPr>
            <p:cNvSpPr txBox="1"/>
            <p:nvPr/>
          </p:nvSpPr>
          <p:spPr>
            <a:xfrm>
              <a:off x="6737045" y="2779301"/>
              <a:ext cx="1648048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Divulgación de conocimiento</a:t>
              </a:r>
            </a:p>
          </p:txBody>
        </p:sp>
      </p:grpSp>
      <p:pic>
        <p:nvPicPr>
          <p:cNvPr id="24" name="Imagen 6">
            <a:extLst>
              <a:ext uri="{FF2B5EF4-FFF2-40B4-BE49-F238E27FC236}">
                <a16:creationId xmlns:a16="http://schemas.microsoft.com/office/drawing/2014/main" id="{E513F9E7-8B94-38D5-65F6-ABF7FAE2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0"/>
          <a:stretch/>
        </p:blipFill>
        <p:spPr bwMode="auto">
          <a:xfrm>
            <a:off x="6763875" y="4916399"/>
            <a:ext cx="1037635" cy="53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5">
            <a:extLst>
              <a:ext uri="{FF2B5EF4-FFF2-40B4-BE49-F238E27FC236}">
                <a16:creationId xmlns:a16="http://schemas.microsoft.com/office/drawing/2014/main" id="{C4B5ADAE-33A4-4C9E-B4D3-00A51C7CE56D}"/>
              </a:ext>
            </a:extLst>
          </p:cNvPr>
          <p:cNvSpPr/>
          <p:nvPr/>
        </p:nvSpPr>
        <p:spPr>
          <a:xfrm rot="10800000" flipV="1">
            <a:off x="800306" y="2428833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A3.6</a:t>
            </a:r>
          </a:p>
        </p:txBody>
      </p:sp>
      <p:sp>
        <p:nvSpPr>
          <p:cNvPr id="10" name="Freeform 44">
            <a:extLst>
              <a:ext uri="{FF2B5EF4-FFF2-40B4-BE49-F238E27FC236}">
                <a16:creationId xmlns:a16="http://schemas.microsoft.com/office/drawing/2014/main" id="{3BF85640-4170-423E-900F-8A45E002B3EA}"/>
              </a:ext>
            </a:extLst>
          </p:cNvPr>
          <p:cNvSpPr/>
          <p:nvPr/>
        </p:nvSpPr>
        <p:spPr>
          <a:xfrm rot="10800000" flipV="1">
            <a:off x="6211797" y="1808220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FFFFFF"/>
                </a:solidFill>
              </a:rPr>
              <a:t>A3.13</a:t>
            </a:r>
          </a:p>
        </p:txBody>
      </p:sp>
      <p:sp>
        <p:nvSpPr>
          <p:cNvPr id="76" name="Flecha: cheurón 75">
            <a:extLst>
              <a:ext uri="{FF2B5EF4-FFF2-40B4-BE49-F238E27FC236}">
                <a16:creationId xmlns:a16="http://schemas.microsoft.com/office/drawing/2014/main" id="{7E99D3E0-5F8D-4CE5-AD7F-7E43C117CA06}"/>
              </a:ext>
            </a:extLst>
          </p:cNvPr>
          <p:cNvSpPr/>
          <p:nvPr/>
        </p:nvSpPr>
        <p:spPr>
          <a:xfrm>
            <a:off x="669707" y="715315"/>
            <a:ext cx="10818672" cy="269529"/>
          </a:xfrm>
          <a:prstGeom prst="chevron">
            <a:avLst/>
          </a:prstGeom>
          <a:solidFill>
            <a:srgbClr val="4472C4">
              <a:lumMod val="7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0310" tIns="0" rIns="40310" bIns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PLAN DE CIENCIAS MARINAS &lt;&gt; CCAA CANTABRIA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3" name="Título 1">
            <a:extLst>
              <a:ext uri="{FF2B5EF4-FFF2-40B4-BE49-F238E27FC236}">
                <a16:creationId xmlns:a16="http://schemas.microsoft.com/office/drawing/2014/main" id="{4E565CA2-34BE-4ECE-B91F-82145983E23C}"/>
              </a:ext>
            </a:extLst>
          </p:cNvPr>
          <p:cNvSpPr txBox="1">
            <a:spLocks/>
          </p:cNvSpPr>
          <p:nvPr/>
        </p:nvSpPr>
        <p:spPr>
          <a:xfrm>
            <a:off x="319986" y="240094"/>
            <a:ext cx="10529456" cy="5103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9A780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s-ES" b="1" cap="small" dirty="0">
                <a:solidFill>
                  <a:srgbClr val="4B4B91"/>
                </a:solidFill>
              </a:rPr>
              <a:t>   OBJETIVOS L3</a:t>
            </a:r>
            <a:br>
              <a:rPr lang="es-ES" b="1" cap="small" dirty="0">
                <a:solidFill>
                  <a:srgbClr val="4B4B91"/>
                </a:solidFill>
              </a:rPr>
            </a:br>
            <a:endParaRPr lang="es-ES" b="1" cap="small" dirty="0">
              <a:solidFill>
                <a:srgbClr val="4B4B91"/>
              </a:solidFill>
            </a:endParaRPr>
          </a:p>
        </p:txBody>
      </p:sp>
      <p:sp>
        <p:nvSpPr>
          <p:cNvPr id="100" name="Freeform 45">
            <a:extLst>
              <a:ext uri="{FF2B5EF4-FFF2-40B4-BE49-F238E27FC236}">
                <a16:creationId xmlns:a16="http://schemas.microsoft.com/office/drawing/2014/main" id="{E7286D1C-97D6-49FB-9552-74EF7975D00D}"/>
              </a:ext>
            </a:extLst>
          </p:cNvPr>
          <p:cNvSpPr/>
          <p:nvPr/>
        </p:nvSpPr>
        <p:spPr>
          <a:xfrm rot="10800000" flipV="1">
            <a:off x="6211797" y="1150475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FFFFFF"/>
                </a:solidFill>
              </a:rPr>
              <a:t>A3.12</a:t>
            </a:r>
          </a:p>
        </p:txBody>
      </p:sp>
      <p:sp>
        <p:nvSpPr>
          <p:cNvPr id="107" name="Freeform 44">
            <a:extLst>
              <a:ext uri="{FF2B5EF4-FFF2-40B4-BE49-F238E27FC236}">
                <a16:creationId xmlns:a16="http://schemas.microsoft.com/office/drawing/2014/main" id="{4C1AC577-FC4F-46F9-89A6-ACB0A882CA2D}"/>
              </a:ext>
            </a:extLst>
          </p:cNvPr>
          <p:cNvSpPr/>
          <p:nvPr/>
        </p:nvSpPr>
        <p:spPr>
          <a:xfrm rot="10800000" flipV="1">
            <a:off x="785068" y="1164124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A3.1</a:t>
            </a:r>
          </a:p>
        </p:txBody>
      </p:sp>
      <p:sp>
        <p:nvSpPr>
          <p:cNvPr id="108" name="Freeform 44">
            <a:extLst>
              <a:ext uri="{FF2B5EF4-FFF2-40B4-BE49-F238E27FC236}">
                <a16:creationId xmlns:a16="http://schemas.microsoft.com/office/drawing/2014/main" id="{CC44E87D-563C-4792-A87C-C2EDD142A68B}"/>
              </a:ext>
            </a:extLst>
          </p:cNvPr>
          <p:cNvSpPr/>
          <p:nvPr/>
        </p:nvSpPr>
        <p:spPr>
          <a:xfrm rot="10800000" flipV="1">
            <a:off x="785067" y="1817737"/>
            <a:ext cx="438395" cy="436152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rgbClr val="FFFFFF"/>
                </a:solidFill>
              </a:rPr>
              <a:t>A3.2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B442C9-B9DA-92EB-DC0F-9429D6138E21}"/>
              </a:ext>
            </a:extLst>
          </p:cNvPr>
          <p:cNvSpPr txBox="1">
            <a:spLocks/>
          </p:cNvSpPr>
          <p:nvPr/>
        </p:nvSpPr>
        <p:spPr>
          <a:xfrm>
            <a:off x="1223463" y="1279536"/>
            <a:ext cx="4729662" cy="243509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Desarrollo de un </a:t>
            </a:r>
            <a:r>
              <a:rPr lang="en-GB" dirty="0" err="1"/>
              <a:t>MarketPlace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6B7354-8D08-B301-5329-66BBE7855FEC}"/>
              </a:ext>
            </a:extLst>
          </p:cNvPr>
          <p:cNvSpPr txBox="1">
            <a:spLocks/>
          </p:cNvSpPr>
          <p:nvPr/>
        </p:nvSpPr>
        <p:spPr>
          <a:xfrm>
            <a:off x="1259398" y="1939937"/>
            <a:ext cx="4952399" cy="340111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Sistemas</a:t>
            </a:r>
            <a:r>
              <a:rPr lang="en-GB" dirty="0"/>
              <a:t> de </a:t>
            </a:r>
            <a:r>
              <a:rPr lang="en-GB" dirty="0" err="1"/>
              <a:t>fondeo</a:t>
            </a:r>
            <a:r>
              <a:rPr lang="en-GB" dirty="0"/>
              <a:t> profundo para </a:t>
            </a:r>
            <a:r>
              <a:rPr lang="en-GB" dirty="0" err="1"/>
              <a:t>eólica</a:t>
            </a:r>
            <a:r>
              <a:rPr lang="en-GB" dirty="0"/>
              <a:t> marina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DE8B22-316A-AD4C-A526-D8B48439579D}"/>
              </a:ext>
            </a:extLst>
          </p:cNvPr>
          <p:cNvSpPr txBox="1">
            <a:spLocks/>
          </p:cNvSpPr>
          <p:nvPr/>
        </p:nvSpPr>
        <p:spPr>
          <a:xfrm>
            <a:off x="6696745" y="1150475"/>
            <a:ext cx="3415880" cy="340111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Plan Comunicación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BBF60C-DBBE-0A2B-7FB5-E65255164C51}"/>
              </a:ext>
            </a:extLst>
          </p:cNvPr>
          <p:cNvSpPr txBox="1">
            <a:spLocks/>
          </p:cNvSpPr>
          <p:nvPr/>
        </p:nvSpPr>
        <p:spPr>
          <a:xfrm>
            <a:off x="1337070" y="2439125"/>
            <a:ext cx="4636309" cy="479882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Plan de la </a:t>
            </a:r>
            <a:r>
              <a:rPr lang="en-GB" dirty="0" err="1"/>
              <a:t>gestión</a:t>
            </a:r>
            <a:r>
              <a:rPr lang="en-GB" dirty="0"/>
              <a:t> </a:t>
            </a:r>
            <a:r>
              <a:rPr lang="en-GB" dirty="0" err="1"/>
              <a:t>integrada</a:t>
            </a:r>
            <a:r>
              <a:rPr lang="en-GB" dirty="0"/>
              <a:t> de la Bahía de Santander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BC96FC4-3087-5DBD-D609-672D70F69C99}"/>
              </a:ext>
            </a:extLst>
          </p:cNvPr>
          <p:cNvSpPr txBox="1">
            <a:spLocks/>
          </p:cNvSpPr>
          <p:nvPr/>
        </p:nvSpPr>
        <p:spPr>
          <a:xfrm>
            <a:off x="6748561" y="1815593"/>
            <a:ext cx="5047774" cy="806111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 i="0">
                <a:solidFill>
                  <a:srgbClr val="3D68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Gemelo</a:t>
            </a:r>
            <a:r>
              <a:rPr lang="en-GB" dirty="0"/>
              <a:t> digital de la costa para la </a:t>
            </a:r>
            <a:r>
              <a:rPr lang="en-GB" dirty="0" err="1"/>
              <a:t>evaluación</a:t>
            </a:r>
            <a:r>
              <a:rPr lang="en-GB" dirty="0"/>
              <a:t> del </a:t>
            </a:r>
            <a:r>
              <a:rPr lang="en-GB" dirty="0" err="1"/>
              <a:t>riesgo</a:t>
            </a:r>
            <a:r>
              <a:rPr lang="en-GB" dirty="0"/>
              <a:t> de erosion-</a:t>
            </a:r>
            <a:r>
              <a:rPr lang="en-GB" dirty="0" err="1"/>
              <a:t>inundación</a:t>
            </a:r>
            <a:r>
              <a:rPr lang="en-GB" dirty="0"/>
              <a:t> </a:t>
            </a:r>
            <a:r>
              <a:rPr lang="en-GB" dirty="0" err="1"/>
              <a:t>debido</a:t>
            </a:r>
            <a:r>
              <a:rPr lang="en-GB" dirty="0"/>
              <a:t> al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climático</a:t>
            </a:r>
            <a:r>
              <a:rPr lang="en-GB" dirty="0"/>
              <a:t> y para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análisis</a:t>
            </a:r>
            <a:r>
              <a:rPr lang="en-GB" dirty="0"/>
              <a:t> de </a:t>
            </a:r>
            <a:r>
              <a:rPr lang="en-GB" dirty="0" err="1"/>
              <a:t>estructuras</a:t>
            </a:r>
            <a:r>
              <a:rPr lang="en-GB" dirty="0"/>
              <a:t> </a:t>
            </a:r>
            <a:r>
              <a:rPr lang="en-GB" dirty="0" err="1"/>
              <a:t>flotantes</a:t>
            </a:r>
            <a:endParaRPr lang="en-GB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7FDFDA7B-3F2C-FF0E-2018-3301F7ECC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760" y="6219916"/>
            <a:ext cx="914388" cy="378367"/>
          </a:xfrm>
          <a:prstGeom prst="rect">
            <a:avLst/>
          </a:prstGeom>
        </p:spPr>
      </p:pic>
      <p:sp>
        <p:nvSpPr>
          <p:cNvPr id="31" name="Freeform 49">
            <a:extLst>
              <a:ext uri="{FF2B5EF4-FFF2-40B4-BE49-F238E27FC236}">
                <a16:creationId xmlns:a16="http://schemas.microsoft.com/office/drawing/2014/main" id="{B76F0FDD-9165-98F8-D01B-157CC4445125}"/>
              </a:ext>
            </a:extLst>
          </p:cNvPr>
          <p:cNvSpPr/>
          <p:nvPr/>
        </p:nvSpPr>
        <p:spPr>
          <a:xfrm rot="10800000" flipV="1">
            <a:off x="4908870" y="6315646"/>
            <a:ext cx="198016" cy="203061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3D689D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65DC4F2-9B9F-C73B-4101-3501B58F5074}"/>
              </a:ext>
            </a:extLst>
          </p:cNvPr>
          <p:cNvSpPr/>
          <p:nvPr/>
        </p:nvSpPr>
        <p:spPr>
          <a:xfrm>
            <a:off x="4791075" y="6198638"/>
            <a:ext cx="3343275" cy="463011"/>
          </a:xfrm>
          <a:prstGeom prst="rect">
            <a:avLst/>
          </a:prstGeom>
          <a:noFill/>
          <a:ln>
            <a:solidFill>
              <a:srgbClr val="3D6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49">
            <a:extLst>
              <a:ext uri="{FF2B5EF4-FFF2-40B4-BE49-F238E27FC236}">
                <a16:creationId xmlns:a16="http://schemas.microsoft.com/office/drawing/2014/main" id="{1F4D3D77-F9F8-A581-72E4-B51DC2326207}"/>
              </a:ext>
            </a:extLst>
          </p:cNvPr>
          <p:cNvSpPr/>
          <p:nvPr/>
        </p:nvSpPr>
        <p:spPr>
          <a:xfrm rot="10800000" flipV="1">
            <a:off x="6242104" y="6317755"/>
            <a:ext cx="198016" cy="203061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rgbClr val="005C6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37" name="Picture 4" descr="Universidad de Cantabria Inicio">
            <a:extLst>
              <a:ext uri="{FF2B5EF4-FFF2-40B4-BE49-F238E27FC236}">
                <a16:creationId xmlns:a16="http://schemas.microsoft.com/office/drawing/2014/main" id="{6D2C8940-9BDD-10F5-405F-B27628A6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063" y="6239415"/>
            <a:ext cx="302117" cy="30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6">
            <a:extLst>
              <a:ext uri="{FF2B5EF4-FFF2-40B4-BE49-F238E27FC236}">
                <a16:creationId xmlns:a16="http://schemas.microsoft.com/office/drawing/2014/main" id="{2657039E-B6D6-EDA3-1B28-EFAA015DD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0"/>
          <a:stretch/>
        </p:blipFill>
        <p:spPr bwMode="auto">
          <a:xfrm>
            <a:off x="7312223" y="6198638"/>
            <a:ext cx="721321" cy="3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 49">
            <a:extLst>
              <a:ext uri="{FF2B5EF4-FFF2-40B4-BE49-F238E27FC236}">
                <a16:creationId xmlns:a16="http://schemas.microsoft.com/office/drawing/2014/main" id="{1A188955-E246-6AE9-EF1A-37E9FD8F404D}"/>
              </a:ext>
            </a:extLst>
          </p:cNvPr>
          <p:cNvSpPr/>
          <p:nvPr/>
        </p:nvSpPr>
        <p:spPr>
          <a:xfrm rot="10800000" flipV="1">
            <a:off x="7010570" y="6313872"/>
            <a:ext cx="198016" cy="203061"/>
          </a:xfrm>
          <a:custGeom>
            <a:avLst/>
            <a:gdLst>
              <a:gd name="connsiteX0" fmla="*/ 0 w 1346941"/>
              <a:gd name="connsiteY0" fmla="*/ 670031 h 1340062"/>
              <a:gd name="connsiteX1" fmla="*/ 673471 w 1346941"/>
              <a:gd name="connsiteY1" fmla="*/ 0 h 1340062"/>
              <a:gd name="connsiteX2" fmla="*/ 1346942 w 1346941"/>
              <a:gd name="connsiteY2" fmla="*/ 670031 h 1340062"/>
              <a:gd name="connsiteX3" fmla="*/ 673471 w 1346941"/>
              <a:gd name="connsiteY3" fmla="*/ 1340062 h 1340062"/>
              <a:gd name="connsiteX4" fmla="*/ 0 w 1346941"/>
              <a:gd name="connsiteY4" fmla="*/ 670031 h 134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941" h="1340062">
                <a:moveTo>
                  <a:pt x="0" y="670031"/>
                </a:moveTo>
                <a:cubicBezTo>
                  <a:pt x="0" y="299983"/>
                  <a:pt x="301523" y="0"/>
                  <a:pt x="673471" y="0"/>
                </a:cubicBezTo>
                <a:cubicBezTo>
                  <a:pt x="1045419" y="0"/>
                  <a:pt x="1346942" y="299983"/>
                  <a:pt x="1346942" y="670031"/>
                </a:cubicBezTo>
                <a:cubicBezTo>
                  <a:pt x="1346942" y="1040079"/>
                  <a:pt x="1045419" y="1340062"/>
                  <a:pt x="673471" y="1340062"/>
                </a:cubicBezTo>
                <a:cubicBezTo>
                  <a:pt x="301523" y="1340062"/>
                  <a:pt x="0" y="1040079"/>
                  <a:pt x="0" y="67003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76553" tIns="275211" rIns="276553" bIns="275211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83F8FE1-2F2E-4AC4-91C0-65E94AA7CF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4" r="12862"/>
          <a:stretch/>
        </p:blipFill>
        <p:spPr>
          <a:xfrm>
            <a:off x="4087561" y="2891914"/>
            <a:ext cx="3771636" cy="29293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641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FCD75-3644-41B1-8FCB-37D61F84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794221"/>
            <a:ext cx="9462977" cy="84842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Gráfico 3" descr="Correo electrónico">
            <a:extLst>
              <a:ext uri="{FF2B5EF4-FFF2-40B4-BE49-F238E27FC236}">
                <a16:creationId xmlns:a16="http://schemas.microsoft.com/office/drawing/2014/main" id="{F76CE7ED-9392-4562-A0B2-D27E8623F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8903" y="3996604"/>
            <a:ext cx="762001" cy="762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546A90A-BDFE-47E1-A287-24DE54371B4F}"/>
              </a:ext>
            </a:extLst>
          </p:cNvPr>
          <p:cNvSpPr/>
          <p:nvPr/>
        </p:nvSpPr>
        <p:spPr>
          <a:xfrm>
            <a:off x="2763710" y="4232878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IEO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4285A8-80CC-4CBA-B4DE-B55E9E3ED646}"/>
              </a:ext>
            </a:extLst>
          </p:cNvPr>
          <p:cNvSpPr txBox="1">
            <a:spLocks/>
          </p:cNvSpPr>
          <p:nvPr/>
        </p:nvSpPr>
        <p:spPr>
          <a:xfrm>
            <a:off x="4895331" y="4992954"/>
            <a:ext cx="6862560" cy="42286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800" dirty="0">
                <a:solidFill>
                  <a:srgbClr val="3D689D"/>
                </a:solidFill>
              </a:rPr>
              <a:t>Francisco Royano / francisco.royano@unican.es</a:t>
            </a:r>
          </a:p>
        </p:txBody>
      </p:sp>
      <p:pic>
        <p:nvPicPr>
          <p:cNvPr id="7" name="Gráfico 6" descr="Correo electrónico">
            <a:extLst>
              <a:ext uri="{FF2B5EF4-FFF2-40B4-BE49-F238E27FC236}">
                <a16:creationId xmlns:a16="http://schemas.microsoft.com/office/drawing/2014/main" id="{9C440067-2E9E-4CD4-9F10-FF41D7B03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8903" y="4727834"/>
            <a:ext cx="762001" cy="762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AA18AC1-BD46-48A7-9304-0B4072F9B064}"/>
              </a:ext>
            </a:extLst>
          </p:cNvPr>
          <p:cNvSpPr/>
          <p:nvPr/>
        </p:nvSpPr>
        <p:spPr>
          <a:xfrm>
            <a:off x="2064510" y="5046489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3D689D"/>
                </a:solidFill>
              </a:rPr>
              <a:t>IHCANTABRIA</a:t>
            </a:r>
            <a:endParaRPr lang="es-ES" b="1" dirty="0">
              <a:solidFill>
                <a:srgbClr val="3D689D"/>
              </a:solidFill>
            </a:endParaRPr>
          </a:p>
        </p:txBody>
      </p:sp>
      <p:pic>
        <p:nvPicPr>
          <p:cNvPr id="13" name="Gráfico 12" descr="Correo electrónico">
            <a:extLst>
              <a:ext uri="{FF2B5EF4-FFF2-40B4-BE49-F238E27FC236}">
                <a16:creationId xmlns:a16="http://schemas.microsoft.com/office/drawing/2014/main" id="{D51945F8-63F3-45FF-BA2E-B0C0F5879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8903" y="5489835"/>
            <a:ext cx="762001" cy="76200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F14095C-F4B5-4A4B-89BF-04E7E33FF245}"/>
              </a:ext>
            </a:extLst>
          </p:cNvPr>
          <p:cNvSpPr/>
          <p:nvPr/>
        </p:nvSpPr>
        <p:spPr>
          <a:xfrm>
            <a:off x="2830744" y="5850356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5C64"/>
                </a:solidFill>
              </a:rPr>
              <a:t>UC</a:t>
            </a:r>
            <a:endParaRPr lang="es-ES" b="1" dirty="0">
              <a:solidFill>
                <a:srgbClr val="005C64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143E57-B656-4574-B237-50859E5016D5}"/>
              </a:ext>
            </a:extLst>
          </p:cNvPr>
          <p:cNvSpPr txBox="1">
            <a:spLocks/>
          </p:cNvSpPr>
          <p:nvPr/>
        </p:nvSpPr>
        <p:spPr>
          <a:xfrm>
            <a:off x="4820904" y="3851878"/>
            <a:ext cx="6862560" cy="76200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800" dirty="0">
                <a:solidFill>
                  <a:srgbClr val="002060"/>
                </a:solidFill>
              </a:rPr>
              <a:t>Luis Valdés / luis.valdes@ieo.csic.es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F0F441-8230-497E-A1F3-0071689BCC79}"/>
              </a:ext>
            </a:extLst>
          </p:cNvPr>
          <p:cNvSpPr txBox="1">
            <a:spLocks/>
          </p:cNvSpPr>
          <p:nvPr/>
        </p:nvSpPr>
        <p:spPr>
          <a:xfrm>
            <a:off x="4895331" y="5469356"/>
            <a:ext cx="6862560" cy="76200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800" dirty="0">
                <a:solidFill>
                  <a:srgbClr val="005C64"/>
                </a:solidFill>
              </a:rPr>
              <a:t>Carlos </a:t>
            </a:r>
            <a:r>
              <a:rPr lang="en-GB" sz="1800" dirty="0" err="1">
                <a:solidFill>
                  <a:srgbClr val="005C64"/>
                </a:solidFill>
              </a:rPr>
              <a:t>Beltrán</a:t>
            </a:r>
            <a:r>
              <a:rPr lang="en-GB" sz="1800" dirty="0">
                <a:solidFill>
                  <a:srgbClr val="005C64"/>
                </a:solidFill>
              </a:rPr>
              <a:t> / carlos.beltran@unican.es</a:t>
            </a:r>
          </a:p>
        </p:txBody>
      </p:sp>
      <p:pic>
        <p:nvPicPr>
          <p:cNvPr id="12" name="Gráfico 11" descr="Correo electrónico">
            <a:extLst>
              <a:ext uri="{FF2B5EF4-FFF2-40B4-BE49-F238E27FC236}">
                <a16:creationId xmlns:a16="http://schemas.microsoft.com/office/drawing/2014/main" id="{520698CF-A8A0-44AA-AD93-537FDB42B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8903" y="3189926"/>
            <a:ext cx="762001" cy="76200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6029F8-AEDB-41D7-AE5C-05E0AA99AB0E}"/>
              </a:ext>
            </a:extLst>
          </p:cNvPr>
          <p:cNvSpPr/>
          <p:nvPr/>
        </p:nvSpPr>
        <p:spPr>
          <a:xfrm>
            <a:off x="2443269" y="3461622"/>
            <a:ext cx="123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GobCAN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DAF4319-5B48-47C0-8C0E-CFFAE394B522}"/>
              </a:ext>
            </a:extLst>
          </p:cNvPr>
          <p:cNvSpPr txBox="1">
            <a:spLocks/>
          </p:cNvSpPr>
          <p:nvPr/>
        </p:nvSpPr>
        <p:spPr>
          <a:xfrm>
            <a:off x="4820904" y="3045200"/>
            <a:ext cx="6862560" cy="76200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4B4B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Antonio Domínguez / dominguez_an@cantabria.es </a:t>
            </a:r>
          </a:p>
        </p:txBody>
      </p:sp>
    </p:spTree>
    <p:extLst>
      <p:ext uri="{BB962C8B-B14F-4D97-AF65-F5344CB8AC3E}">
        <p14:creationId xmlns:p14="http://schemas.microsoft.com/office/powerpoint/2010/main" val="19095304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ersonalizado 1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4B4B91"/>
      </a:accent1>
      <a:accent2>
        <a:srgbClr val="DEBF33"/>
      </a:accent2>
      <a:accent3>
        <a:srgbClr val="3333DE"/>
      </a:accent3>
      <a:accent4>
        <a:srgbClr val="5454FF"/>
      </a:accent4>
      <a:accent5>
        <a:srgbClr val="917804"/>
      </a:accent5>
      <a:accent6>
        <a:srgbClr val="FFDD4A"/>
      </a:accent6>
      <a:hlink>
        <a:srgbClr val="5454FF"/>
      </a:hlink>
      <a:folHlink>
        <a:srgbClr val="5454FF"/>
      </a:folHlink>
    </a:clrScheme>
    <a:fontScheme name="PC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7696e6-b252-48f4-bb1b-66d2248cb242">
      <Terms xmlns="http://schemas.microsoft.com/office/infopath/2007/PartnerControls"/>
    </lcf76f155ced4ddcb4097134ff3c332f>
    <TaxCatchAll xmlns="8d425d0b-03de-4ec8-be55-9de41c2ca6e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B9D22F04CB874F9101EC991EF15E26" ma:contentTypeVersion="" ma:contentTypeDescription="Crear nuevo documento." ma:contentTypeScope="" ma:versionID="bf7af70e3cc46b8661c36f1818c23005">
  <xsd:schema xmlns:xsd="http://www.w3.org/2001/XMLSchema" xmlns:xs="http://www.w3.org/2001/XMLSchema" xmlns:p="http://schemas.microsoft.com/office/2006/metadata/properties" xmlns:ns2="C27696E6-B252-48F4-BB1B-66D2248CB242" xmlns:ns3="c27696e6-b252-48f4-bb1b-66d2248cb242" xmlns:ns4="8d425d0b-03de-4ec8-be55-9de41c2ca6e3" targetNamespace="http://schemas.microsoft.com/office/2006/metadata/properties" ma:root="true" ma:fieldsID="1537eca50a4ba4cffbd55b3438b35cfe" ns2:_="" ns3:_="" ns4:_="">
    <xsd:import namespace="C27696E6-B252-48F4-BB1B-66D2248CB242"/>
    <xsd:import namespace="c27696e6-b252-48f4-bb1b-66d2248cb242"/>
    <xsd:import namespace="8d425d0b-03de-4ec8-be55-9de41c2ca6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696E6-B252-48F4-BB1B-66D2248CB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696e6-b252-48f4-bb1b-66d2248cb24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cf530a27-4764-4a60-848b-f5605c3e87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25d0b-03de-4ec8-be55-9de41c2ca6e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a89542-2c04-465c-8e0d-daf616a2afb9}" ma:internalName="TaxCatchAll" ma:showField="CatchAllData" ma:web="8d425d0b-03de-4ec8-be55-9de41c2ca6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EFDF7C-ED01-42E9-9635-A96C193188C5}">
  <ds:schemaRefs>
    <ds:schemaRef ds:uri="C27696E6-B252-48F4-BB1B-66D2248CB242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8d425d0b-03de-4ec8-be55-9de41c2ca6e3"/>
    <ds:schemaRef ds:uri="c27696e6-b252-48f4-bb1b-66d2248cb24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9293080-AB33-486C-A3E8-87C5B6EDC6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7696E6-B252-48F4-BB1B-66D2248CB242"/>
    <ds:schemaRef ds:uri="c27696e6-b252-48f4-bb1b-66d2248cb242"/>
    <ds:schemaRef ds:uri="8d425d0b-03de-4ec8-be55-9de41c2ca6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36589E-DD11-4EBA-8353-1A5B2E0F7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7132</TotalTime>
  <Words>1059</Words>
  <Application>Microsoft Office PowerPoint</Application>
  <PresentationFormat>Panorámica</PresentationFormat>
  <Paragraphs>130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Franklin Gothic Demi</vt:lpstr>
      <vt:lpstr>Arial</vt:lpstr>
      <vt:lpstr>Calibri</vt:lpstr>
      <vt:lpstr>Verdana</vt:lpstr>
      <vt:lpstr>ＭＳ Ｐゴシック</vt:lpstr>
      <vt:lpstr>Calibri Light</vt:lpstr>
      <vt:lpstr>Century Gothic</vt:lpstr>
      <vt:lpstr>1_Office Theme</vt:lpstr>
      <vt:lpstr>ThinkInAzul: Estrategia Conjunta de Investigación e Innovación en Ciencias Marinas para abordar de forma sostenible los nuevos desafíos en la Monitorización y Observación Marino-Marítimas, el Cambio Climático, la Acuicultura y otros Sectores de la Economía Azul.</vt:lpstr>
      <vt:lpstr>PLAN COMPLEMENTARIO DE CIENCIAS MARINAS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Angeles Teja, Silvia</dc:creator>
  <cp:keywords/>
  <dc:description/>
  <cp:lastModifiedBy>Felipe Aguado</cp:lastModifiedBy>
  <cp:revision>118</cp:revision>
  <dcterms:modified xsi:type="dcterms:W3CDTF">2023-01-23T22:24:27Z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0x010100AEB9D22F04CB874F9101EC991EF15E26</vt:lpwstr>
  </property>
  <property fmtid="{D5CDD505-2E9C-101B-9397-08002B2CF9AE}" pid="3" name="MediaServiceImageTags">
    <vt:lpwstr/>
  </property>
</Properties>
</file>