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2" r:id="rId3"/>
    <p:sldId id="259" r:id="rId4"/>
    <p:sldId id="267" r:id="rId5"/>
    <p:sldId id="266" r:id="rId6"/>
    <p:sldId id="268" r:id="rId7"/>
    <p:sldId id="257" r:id="rId8"/>
    <p:sldId id="274" r:id="rId9"/>
    <p:sldId id="272" r:id="rId10"/>
    <p:sldId id="273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40B"/>
    <a:srgbClr val="042C53"/>
    <a:srgbClr val="68ADF2"/>
    <a:srgbClr val="0E64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7"/>
    <p:restoredTop sz="96374"/>
  </p:normalViewPr>
  <p:slideViewPr>
    <p:cSldViewPr snapToGrid="0">
      <p:cViewPr varScale="1">
        <p:scale>
          <a:sx n="83" d="100"/>
          <a:sy n="83" d="100"/>
        </p:scale>
        <p:origin x="706" y="82"/>
      </p:cViewPr>
      <p:guideLst/>
    </p:cSldViewPr>
  </p:slideViewPr>
  <p:notesTextViewPr>
    <p:cViewPr>
      <p:scale>
        <a:sx n="55" d="100"/>
        <a:sy n="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B8B7B-C0E4-C64A-980A-E5956D821501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9D15B-D5F4-C247-87B8-E6972B02A19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692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9D15B-D5F4-C247-87B8-E6972B02A19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009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¿Quién? El compromiso de los PARTICIPANTES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9D15B-D5F4-C247-87B8-E6972B02A19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4213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¿El qué?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9D15B-D5F4-C247-87B8-E6972B02A19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49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¿Cómo?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9D15B-D5F4-C247-87B8-E6972B02A193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310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¿Cómo?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9D15B-D5F4-C247-87B8-E6972B02A193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166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9D15B-D5F4-C247-87B8-E6972B02A193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34054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¿Para qué?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9D15B-D5F4-C247-87B8-E6972B02A193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169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¿Cuá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9D15B-D5F4-C247-87B8-E6972B02A193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640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Interés en hacer </a:t>
            </a:r>
            <a:r>
              <a:rPr lang="es-ES" dirty="0" err="1"/>
              <a:t>ciiencia</a:t>
            </a:r>
            <a:r>
              <a:rPr lang="es-ES" dirty="0"/>
              <a:t> con nosotros.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9D15B-D5F4-C247-87B8-E6972B02A19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3493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D99ED1-8C9F-3442-B5BA-2F0C2FDA4F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BD24A6E-0548-CA66-A6DD-F5C7EF4EA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BD1D34-643F-C0DF-5049-6127E2A71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DCE252-BE56-C528-C7AC-748945513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272FC2-FF38-7956-4AFA-46618ADAF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731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ADC7D-BED5-EAC5-E0BD-07EFF08F3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41267FD-8413-BAD3-F737-DCE682C20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BDE3A-88C2-F950-AAED-B0E71B18E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F45D8B2-1558-8ED1-E063-0915EE4D7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03C435-72CE-118D-4806-33A1F1A81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251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D0A3DFB-F068-DEA3-8BCA-708D959D97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4D3BC35-1931-700D-8BE2-8DF204C536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B3BF7E-EC5F-4F26-2190-4426A51EE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B6C7A6-1ECA-398B-1B5A-3332FAA2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6401C1-2093-FF25-E4DF-9B4892E0C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603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6C1E5-ACCC-C961-A235-DE329CCF2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B5CBD8-1941-C35B-9239-63872A157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E7A807-1F79-3AB1-06B8-4C165B80B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57527F-0D3A-FD28-29C9-D8F22BE7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9F098BC-B7AE-7ACB-FAFF-D2905A0B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988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64F831-504A-435E-7552-157B82985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6FDBE8-D5C2-7D09-6F1C-1FC4AA5F6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518722-9396-847C-C569-106F899BF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1BE7ED-EACF-B106-38C2-074EF508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CFDF40-E993-946E-5068-5438C2BC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990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25EBD-3C93-79BC-BA51-5FCCB549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FBC62CF-08D7-2DCE-1344-BAF8585EF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C63A98-9EBB-05AA-C124-585A378E1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0864B0-9DB2-A3D1-F5CC-A298DE405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6B9131-02B8-63C7-8531-2EAA65FB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F60B26-15B8-E1D1-2A03-8FAEC4E1F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22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99379-5A51-56D4-BE1D-8C55F0A08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5CA6D1-5883-FD1D-B6B9-C91976B16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19878AB-D0C3-66F4-1ED8-BE0008C6B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EECAF7A-FA5E-24CE-ED55-5E9279368D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062D533-B7C1-300E-5AEC-C432AFF0F5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FFBBAEF-045B-3892-C576-F89002916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519DB33-3146-61F4-BCA4-CE16FC577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D528C0BE-7EF3-2D79-72EE-F591E5C23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275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A02D6F-BBB5-923B-A774-CEDACEC76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7FD056F-2197-EF4A-8216-1D28151E4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03F741C-0016-7706-0D32-948FF34E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B981E1-5C0F-DB9D-AEF0-F803C049E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355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393BA03-939D-E654-908C-2E9CAD4DC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FE1DEAE-6771-666D-0C78-DF0D07165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5F64DC-FB77-191E-6C07-0AE5EEBF4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774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F1E6A2-C2E4-E395-C708-A06702D18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635EDD-8BB2-6E02-F4FD-A7DA8A8FC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2A5009-9718-7742-AA73-8B1A29EAA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16E4243-BC85-01AD-8724-D260B4847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57302D-358A-7209-E12E-A94BC50D5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EA7E2B-17F1-88A7-1CF2-B7D97A315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814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7EF2D6-9F71-C079-511E-54A8C4E9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0125D1-9CC2-4A8C-58D5-2979604D80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3217F5-FC38-F3D8-7553-1C5DB1ACE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1717D8-FB66-C431-D6F9-BE35BC06C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EB09ADE-95BD-23E6-9B79-72869439F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D34DF9-0B21-CC0C-2DA2-F7E36AD9B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7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23F58E-D462-F00E-582C-A6B719448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34264E-9E27-8E4E-23AF-EEB6CDB36F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915B48-E999-63C6-0584-BE2E315D0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7BF34-62C8-4944-9869-15F944B3F50D}" type="datetimeFigureOut">
              <a:rPr lang="es-ES" smtClean="0"/>
              <a:t>20/01/2023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22E0D66-5379-ECF3-4677-076F71353C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B4B778-5252-601A-8773-93F3878B5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0F705-8C4D-934F-AD84-F454A1EB552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63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E1D758B-A4E4-AF04-25D5-9238E9AE1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ítulo 9">
            <a:extLst>
              <a:ext uri="{FF2B5EF4-FFF2-40B4-BE49-F238E27FC236}">
                <a16:creationId xmlns:a16="http://schemas.microsoft.com/office/drawing/2014/main" id="{DF17F2D7-2878-FE21-ED09-0A92D7AB0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86" y="2422731"/>
            <a:ext cx="8217561" cy="2291967"/>
          </a:xfrm>
        </p:spPr>
        <p:txBody>
          <a:bodyPr anchor="t">
            <a:normAutofit/>
          </a:bodyPr>
          <a:lstStyle/>
          <a:p>
            <a:r>
              <a:rPr lang="es-ES" sz="50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Nuevo nodo climático de Porto Colom. EBAMAR-</a:t>
            </a:r>
            <a:r>
              <a:rPr lang="es-ES" sz="5000" b="1" dirty="0" err="1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PortoC</a:t>
            </a:r>
            <a:endParaRPr lang="es-ES" sz="5000" b="1" dirty="0">
              <a:solidFill>
                <a:schemeClr val="bg1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12" name="Título 9">
            <a:extLst>
              <a:ext uri="{FF2B5EF4-FFF2-40B4-BE49-F238E27FC236}">
                <a16:creationId xmlns:a16="http://schemas.microsoft.com/office/drawing/2014/main" id="{06E78327-0E7E-7F58-83A7-C01C5A72D028}"/>
              </a:ext>
            </a:extLst>
          </p:cNvPr>
          <p:cNvSpPr txBox="1">
            <a:spLocks/>
          </p:cNvSpPr>
          <p:nvPr/>
        </p:nvSpPr>
        <p:spPr>
          <a:xfrm>
            <a:off x="379787" y="4808618"/>
            <a:ext cx="8137489" cy="6481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1800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Estrategia Balear en ciencias marinas para la observación y comprensión predictiva de los efectos del cambio climático en el Mar Mediterráneo.</a:t>
            </a:r>
          </a:p>
        </p:txBody>
      </p:sp>
      <p:pic>
        <p:nvPicPr>
          <p:cNvPr id="2" name="Imagen 1" descr="Logotipo&#10;&#10;Descripción generada automáticamente">
            <a:extLst>
              <a:ext uri="{FF2B5EF4-FFF2-40B4-BE49-F238E27FC236}">
                <a16:creationId xmlns:a16="http://schemas.microsoft.com/office/drawing/2014/main" id="{242E0021-8A15-0F4B-9A1C-DF1BA4B64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962" y="604013"/>
            <a:ext cx="1397509" cy="13928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F6243C-7329-EAFA-1FAE-50AC0C515F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809" y="5701298"/>
            <a:ext cx="5596413" cy="9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01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38695EA-CAFA-53E4-2EB2-33982DBC8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effectLst/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65283FE3-80EB-40A7-87C9-2C13A814FF5E}"/>
              </a:ext>
            </a:extLst>
          </p:cNvPr>
          <p:cNvSpPr txBox="1">
            <a:spLocks/>
          </p:cNvSpPr>
          <p:nvPr/>
        </p:nvSpPr>
        <p:spPr>
          <a:xfrm>
            <a:off x="3832562" y="1497909"/>
            <a:ext cx="4526872" cy="1018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000" b="1" dirty="0">
                <a:solidFill>
                  <a:srgbClr val="042C53"/>
                </a:solidFill>
                <a:effectLst>
                  <a:outerShdw blurRad="50800" dist="38100" dir="5400000" algn="t" rotWithShape="0">
                    <a:prstClr val="black">
                      <a:alpha val="15000"/>
                    </a:prstClr>
                  </a:outerShdw>
                </a:effectLst>
                <a:latin typeface="Montserrat" pitchFamily="2" charset="77"/>
              </a:rPr>
              <a:t>¡GRACIAS!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37D077-EA26-2224-7291-493CB452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7793" y="3714454"/>
            <a:ext cx="5596413" cy="988971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ABE4AB7F-3AFD-D645-E66A-C686DE543361}"/>
              </a:ext>
            </a:extLst>
          </p:cNvPr>
          <p:cNvGrpSpPr/>
          <p:nvPr/>
        </p:nvGrpSpPr>
        <p:grpSpPr>
          <a:xfrm>
            <a:off x="966037" y="4910807"/>
            <a:ext cx="10259924" cy="1418303"/>
            <a:chOff x="1159697" y="3528328"/>
            <a:chExt cx="10154554" cy="1403737"/>
          </a:xfrm>
        </p:grpSpPr>
        <p:pic>
          <p:nvPicPr>
            <p:cNvPr id="9" name="Imagen 8" descr="Logotipo&#10;&#10;Descripción generada automáticamente">
              <a:extLst>
                <a:ext uri="{FF2B5EF4-FFF2-40B4-BE49-F238E27FC236}">
                  <a16:creationId xmlns:a16="http://schemas.microsoft.com/office/drawing/2014/main" id="{43C7BD4F-A5B4-B0AD-2924-5F2F34820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59697" y="3679182"/>
              <a:ext cx="1105733" cy="1102028"/>
            </a:xfrm>
            <a:prstGeom prst="rect">
              <a:avLst/>
            </a:prstGeom>
          </p:spPr>
        </p:pic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15F4B65D-6792-6BB9-184F-D824A338FD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72420" y="3528328"/>
              <a:ext cx="2391034" cy="1403737"/>
            </a:xfrm>
            <a:prstGeom prst="rect">
              <a:avLst/>
            </a:prstGeom>
          </p:spPr>
        </p:pic>
        <p:pic>
          <p:nvPicPr>
            <p:cNvPr id="11" name="Imagen 10" descr="Logotipo&#10;&#10;Descripción generada automáticamente">
              <a:extLst>
                <a:ext uri="{FF2B5EF4-FFF2-40B4-BE49-F238E27FC236}">
                  <a16:creationId xmlns:a16="http://schemas.microsoft.com/office/drawing/2014/main" id="{8264BC69-CE29-50DC-6686-16BA4B004D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196" t="30250" r="8873" b="28954"/>
            <a:stretch/>
          </p:blipFill>
          <p:spPr>
            <a:xfrm>
              <a:off x="4886200" y="3864543"/>
              <a:ext cx="2103757" cy="731306"/>
            </a:xfrm>
            <a:prstGeom prst="rect">
              <a:avLst/>
            </a:prstGeom>
          </p:spPr>
        </p:pic>
        <p:pic>
          <p:nvPicPr>
            <p:cNvPr id="12" name="Imagen 11" descr="Logotipo&#10;&#10;Descripción generada automáticamente">
              <a:extLst>
                <a:ext uri="{FF2B5EF4-FFF2-40B4-BE49-F238E27FC236}">
                  <a16:creationId xmlns:a16="http://schemas.microsoft.com/office/drawing/2014/main" id="{EDB3E319-52FE-5EEE-47DA-CC724A5893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603" t="41335" r="22220" b="39756"/>
            <a:stretch/>
          </p:blipFill>
          <p:spPr>
            <a:xfrm>
              <a:off x="7356539" y="4036828"/>
              <a:ext cx="1595105" cy="386737"/>
            </a:xfrm>
            <a:prstGeom prst="rect">
              <a:avLst/>
            </a:prstGeom>
          </p:spPr>
        </p:pic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45AB4337-1086-8D3B-ACF7-B02C78528E62}"/>
                </a:ext>
              </a:extLst>
            </p:cNvPr>
            <p:cNvGrpSpPr/>
            <p:nvPr/>
          </p:nvGrpSpPr>
          <p:grpSpPr>
            <a:xfrm>
              <a:off x="9246307" y="3864543"/>
              <a:ext cx="2067944" cy="731306"/>
              <a:chOff x="8959020" y="3541418"/>
              <a:chExt cx="2277075" cy="805263"/>
            </a:xfrm>
          </p:grpSpPr>
          <p:pic>
            <p:nvPicPr>
              <p:cNvPr id="14" name="Imagen 13" descr="Icono&#10;&#10;Descripción generada automáticamente">
                <a:extLst>
                  <a:ext uri="{FF2B5EF4-FFF2-40B4-BE49-F238E27FC236}">
                    <a16:creationId xmlns:a16="http://schemas.microsoft.com/office/drawing/2014/main" id="{729F9D3B-5ABB-B6C0-15FE-6FC2CCAE0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14537" y="3541418"/>
                <a:ext cx="821558" cy="805263"/>
              </a:xfrm>
              <a:prstGeom prst="rect">
                <a:avLst/>
              </a:prstGeom>
            </p:spPr>
          </p:pic>
          <p:pic>
            <p:nvPicPr>
              <p:cNvPr id="15" name="Imagen 14" descr="Logotipo, nombre de la empresa&#10;&#10;Descripción generada automáticamente">
                <a:extLst>
                  <a:ext uri="{FF2B5EF4-FFF2-40B4-BE49-F238E27FC236}">
                    <a16:creationId xmlns:a16="http://schemas.microsoft.com/office/drawing/2014/main" id="{C977E1FD-02F9-66C4-FE95-096100E14BB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8143" t="55027" r="39648" b="33813"/>
              <a:stretch/>
            </p:blipFill>
            <p:spPr>
              <a:xfrm>
                <a:off x="8959020" y="3722824"/>
                <a:ext cx="1499780" cy="442451"/>
              </a:xfrm>
              <a:prstGeom prst="rect">
                <a:avLst/>
              </a:prstGeom>
            </p:spPr>
          </p:pic>
        </p:grpSp>
      </p:grpSp>
      <p:pic>
        <p:nvPicPr>
          <p:cNvPr id="16" name="Imagen 15">
            <a:extLst>
              <a:ext uri="{FF2B5EF4-FFF2-40B4-BE49-F238E27FC236}">
                <a16:creationId xmlns:a16="http://schemas.microsoft.com/office/drawing/2014/main" id="{8E8A170B-4E10-141A-F6AB-908AA4C4B8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8912" y="2619797"/>
            <a:ext cx="1294173" cy="9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6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21F3159-2E25-54A6-A487-CCF9EC189A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b="15633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D96E5D5-2F30-9DB6-19B7-274A2806CE26}"/>
              </a:ext>
            </a:extLst>
          </p:cNvPr>
          <p:cNvSpPr/>
          <p:nvPr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rgbClr val="042C53">
              <a:alpha val="7971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es-ES" dirty="0"/>
          </a:p>
        </p:txBody>
      </p:sp>
      <p:sp>
        <p:nvSpPr>
          <p:cNvPr id="10" name="Triángulo rectángulo 9">
            <a:extLst>
              <a:ext uri="{FF2B5EF4-FFF2-40B4-BE49-F238E27FC236}">
                <a16:creationId xmlns:a16="http://schemas.microsoft.com/office/drawing/2014/main" id="{3AE9A03D-2F79-AD4B-95EF-285096D3C4CD}"/>
              </a:ext>
            </a:extLst>
          </p:cNvPr>
          <p:cNvSpPr/>
          <p:nvPr/>
        </p:nvSpPr>
        <p:spPr>
          <a:xfrm rot="5400000">
            <a:off x="-36623" y="36623"/>
            <a:ext cx="2050869" cy="1977623"/>
          </a:xfrm>
          <a:prstGeom prst="rtTriangle">
            <a:avLst/>
          </a:prstGeom>
          <a:solidFill>
            <a:srgbClr val="04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F72589-4AF0-6BF0-6C42-24CC48FE6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101"/>
            <a:ext cx="1294173" cy="903333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55564F51-05DA-DC90-E9DA-2758F80C3FD1}"/>
              </a:ext>
            </a:extLst>
          </p:cNvPr>
          <p:cNvSpPr txBox="1">
            <a:spLocks/>
          </p:cNvSpPr>
          <p:nvPr/>
        </p:nvSpPr>
        <p:spPr>
          <a:xfrm>
            <a:off x="1512467" y="3431625"/>
            <a:ext cx="9167066" cy="2293695"/>
          </a:xfrm>
          <a:prstGeom prst="rect">
            <a:avLst/>
          </a:prstGeom>
          <a:effectLst>
            <a:outerShdw blurRad="63500" sx="132000" sy="132000" algn="ctr" rotWithShape="0">
              <a:prstClr val="black">
                <a:alpha val="0"/>
              </a:prst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Nuestro compromiso es abordar, de forma cooperativa, los retos de la investigación y gestión del medio marino a través de la estrategia </a:t>
            </a:r>
            <a:r>
              <a:rPr lang="es-ES" sz="3500" b="1" dirty="0" err="1">
                <a:solidFill>
                  <a:srgbClr val="68ADF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ThinkInAzul</a:t>
            </a:r>
            <a:r>
              <a:rPr lang="es-ES" sz="35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7383B4CA-B136-8F03-7AA3-9124342760B9}"/>
              </a:ext>
            </a:extLst>
          </p:cNvPr>
          <p:cNvGrpSpPr/>
          <p:nvPr/>
        </p:nvGrpSpPr>
        <p:grpSpPr>
          <a:xfrm>
            <a:off x="988812" y="1697038"/>
            <a:ext cx="10259924" cy="1418303"/>
            <a:chOff x="1159697" y="3528328"/>
            <a:chExt cx="10154554" cy="1403737"/>
          </a:xfrm>
        </p:grpSpPr>
        <p:pic>
          <p:nvPicPr>
            <p:cNvPr id="4" name="Imagen 3" descr="Logotipo&#10;&#10;Descripción generada automáticamente">
              <a:extLst>
                <a:ext uri="{FF2B5EF4-FFF2-40B4-BE49-F238E27FC236}">
                  <a16:creationId xmlns:a16="http://schemas.microsoft.com/office/drawing/2014/main" id="{84D5DCD7-1A86-06A3-A648-AC5DB663C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9697" y="3679182"/>
              <a:ext cx="1105733" cy="1102028"/>
            </a:xfrm>
            <a:prstGeom prst="rect">
              <a:avLst/>
            </a:prstGeom>
          </p:spPr>
        </p:pic>
        <p:pic>
          <p:nvPicPr>
            <p:cNvPr id="12" name="Imagen 11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7A0ABADD-5484-3FD4-A5F4-51BCB6F4E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72420" y="3528328"/>
              <a:ext cx="2391034" cy="1403737"/>
            </a:xfrm>
            <a:prstGeom prst="rect">
              <a:avLst/>
            </a:prstGeom>
          </p:spPr>
        </p:pic>
        <p:pic>
          <p:nvPicPr>
            <p:cNvPr id="14" name="Imagen 13" descr="Logotipo&#10;&#10;Descripción generada automáticamente">
              <a:extLst>
                <a:ext uri="{FF2B5EF4-FFF2-40B4-BE49-F238E27FC236}">
                  <a16:creationId xmlns:a16="http://schemas.microsoft.com/office/drawing/2014/main" id="{1AEF7F8E-985D-EFC3-746C-85ECA9DC86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196" t="30250" r="8873" b="28954"/>
            <a:stretch/>
          </p:blipFill>
          <p:spPr>
            <a:xfrm>
              <a:off x="4886200" y="3864543"/>
              <a:ext cx="2103757" cy="731306"/>
            </a:xfrm>
            <a:prstGeom prst="rect">
              <a:avLst/>
            </a:prstGeom>
          </p:spPr>
        </p:pic>
        <p:pic>
          <p:nvPicPr>
            <p:cNvPr id="21" name="Imagen 20" descr="Logotipo&#10;&#10;Descripción generada automáticamente">
              <a:extLst>
                <a:ext uri="{FF2B5EF4-FFF2-40B4-BE49-F238E27FC236}">
                  <a16:creationId xmlns:a16="http://schemas.microsoft.com/office/drawing/2014/main" id="{34A5F626-7F36-119B-1D70-9C1B99E91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603" t="41335" r="22220" b="39756"/>
            <a:stretch/>
          </p:blipFill>
          <p:spPr>
            <a:xfrm>
              <a:off x="7356539" y="4036828"/>
              <a:ext cx="1595105" cy="386737"/>
            </a:xfrm>
            <a:prstGeom prst="rect">
              <a:avLst/>
            </a:prstGeom>
          </p:spPr>
        </p:pic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7F0BB148-C68D-DFC5-98A6-35F965B9612A}"/>
                </a:ext>
              </a:extLst>
            </p:cNvPr>
            <p:cNvGrpSpPr/>
            <p:nvPr/>
          </p:nvGrpSpPr>
          <p:grpSpPr>
            <a:xfrm>
              <a:off x="9246307" y="3864543"/>
              <a:ext cx="2067944" cy="731306"/>
              <a:chOff x="8959020" y="3541418"/>
              <a:chExt cx="2277075" cy="805263"/>
            </a:xfrm>
          </p:grpSpPr>
          <p:pic>
            <p:nvPicPr>
              <p:cNvPr id="6" name="Imagen 5" descr="Icono&#10;&#10;Descripción generada automáticamente">
                <a:extLst>
                  <a:ext uri="{FF2B5EF4-FFF2-40B4-BE49-F238E27FC236}">
                    <a16:creationId xmlns:a16="http://schemas.microsoft.com/office/drawing/2014/main" id="{5C3020B3-8B16-D395-0DAE-F0AAC5DFD7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14537" y="3541418"/>
                <a:ext cx="821558" cy="805263"/>
              </a:xfrm>
              <a:prstGeom prst="rect">
                <a:avLst/>
              </a:prstGeom>
            </p:spPr>
          </p:pic>
          <p:pic>
            <p:nvPicPr>
              <p:cNvPr id="23" name="Imagen 22" descr="Logotipo, nombre de la empresa&#10;&#10;Descripción generada automáticamente">
                <a:extLst>
                  <a:ext uri="{FF2B5EF4-FFF2-40B4-BE49-F238E27FC236}">
                    <a16:creationId xmlns:a16="http://schemas.microsoft.com/office/drawing/2014/main" id="{4C0203D2-CDAE-3CC0-251C-75E9E24059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38143" t="55027" r="39648" b="33813"/>
              <a:stretch/>
            </p:blipFill>
            <p:spPr>
              <a:xfrm>
                <a:off x="8959020" y="3722824"/>
                <a:ext cx="1499780" cy="44245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8877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89E5CE2-7C0B-BE8E-8071-25E4B8F13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0" b="1336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5D96E5D5-2F30-9DB6-19B7-274A2806CE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64C3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5BE5418-B0AD-6169-144A-B0093C1AB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2" y="1698442"/>
            <a:ext cx="10552611" cy="4430305"/>
          </a:xfrm>
          <a:effectLst>
            <a:outerShdw blurRad="63500" sx="132000" sy="132000" algn="ctr" rotWithShape="0">
              <a:prstClr val="black">
                <a:alpha val="0"/>
              </a:prstClr>
            </a:outerShdw>
          </a:effectLst>
        </p:spPr>
        <p:txBody>
          <a:bodyPr anchor="t">
            <a:noAutofit/>
          </a:bodyPr>
          <a:lstStyle/>
          <a:p>
            <a:r>
              <a:rPr lang="es-E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itchFamily="2" charset="77"/>
              </a:rPr>
              <a:t>Desarrollo de una infraestructura científico-técnica en Porto Colom</a:t>
            </a:r>
            <a:br>
              <a:rPr lang="es-E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itchFamily="2" charset="77"/>
              </a:rPr>
            </a:br>
            <a:r>
              <a:rPr lang="es-ES" sz="4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itchFamily="2" charset="77"/>
              </a:rPr>
              <a:t>para monitorizar y analizar el medio marino, en particular las variaciones biogeoquímicas y de biodiversidad generadas por el cambio climático. </a:t>
            </a:r>
          </a:p>
        </p:txBody>
      </p:sp>
      <p:sp>
        <p:nvSpPr>
          <p:cNvPr id="3" name="Triángulo rectángulo 2">
            <a:extLst>
              <a:ext uri="{FF2B5EF4-FFF2-40B4-BE49-F238E27FC236}">
                <a16:creationId xmlns:a16="http://schemas.microsoft.com/office/drawing/2014/main" id="{D3C22925-FA74-01C1-6802-925A20DDE879}"/>
              </a:ext>
            </a:extLst>
          </p:cNvPr>
          <p:cNvSpPr/>
          <p:nvPr/>
        </p:nvSpPr>
        <p:spPr>
          <a:xfrm rot="5400000">
            <a:off x="-36623" y="36623"/>
            <a:ext cx="2050869" cy="1977623"/>
          </a:xfrm>
          <a:prstGeom prst="rtTriangle">
            <a:avLst/>
          </a:prstGeom>
          <a:solidFill>
            <a:srgbClr val="04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90D309-51E2-D88A-6846-33ECAD90C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101"/>
            <a:ext cx="1294173" cy="90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11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52A54-3563-A2AC-4A6E-220608FD8E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6"/>
          <a:stretch/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10" name="Triángulo rectángulo 9">
            <a:extLst>
              <a:ext uri="{FF2B5EF4-FFF2-40B4-BE49-F238E27FC236}">
                <a16:creationId xmlns:a16="http://schemas.microsoft.com/office/drawing/2014/main" id="{3AE9A03D-2F79-AD4B-95EF-285096D3C4CD}"/>
              </a:ext>
            </a:extLst>
          </p:cNvPr>
          <p:cNvSpPr/>
          <p:nvPr/>
        </p:nvSpPr>
        <p:spPr>
          <a:xfrm rot="5400000">
            <a:off x="-36623" y="36623"/>
            <a:ext cx="2050869" cy="1977623"/>
          </a:xfrm>
          <a:prstGeom prst="rtTriangle">
            <a:avLst/>
          </a:prstGeom>
          <a:solidFill>
            <a:srgbClr val="04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F72589-4AF0-6BF0-6C42-24CC48FE6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101"/>
            <a:ext cx="1294173" cy="9033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C7130B6-3EEE-A712-2454-B984B636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492"/>
            <a:ext cx="10515600" cy="1018197"/>
          </a:xfrm>
        </p:spPr>
        <p:txBody>
          <a:bodyPr>
            <a:norm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itchFamily="2" charset="77"/>
              </a:rPr>
              <a:t>OBJETIVOS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B69B97CE-C806-3C8F-23C3-7360844E8153}"/>
              </a:ext>
            </a:extLst>
          </p:cNvPr>
          <p:cNvGrpSpPr/>
          <p:nvPr/>
        </p:nvGrpSpPr>
        <p:grpSpPr>
          <a:xfrm>
            <a:off x="560" y="1533742"/>
            <a:ext cx="11677632" cy="4983766"/>
            <a:chOff x="-130068" y="1428382"/>
            <a:chExt cx="11677632" cy="4983766"/>
          </a:xfrm>
        </p:grpSpPr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DAF1585B-8DAC-96C7-6271-705D538DA013}"/>
                </a:ext>
              </a:extLst>
            </p:cNvPr>
            <p:cNvSpPr/>
            <p:nvPr/>
          </p:nvSpPr>
          <p:spPr>
            <a:xfrm>
              <a:off x="4396215" y="1428382"/>
              <a:ext cx="7151349" cy="4983766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2D33589-D3B2-6A61-9E2D-26D6D75801C8}"/>
                </a:ext>
              </a:extLst>
            </p:cNvPr>
            <p:cNvSpPr txBox="1"/>
            <p:nvPr/>
          </p:nvSpPr>
          <p:spPr>
            <a:xfrm>
              <a:off x="-130068" y="1454688"/>
              <a:ext cx="4767652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ts val="6000"/>
                </a:lnSpc>
              </a:pPr>
              <a:r>
                <a:rPr lang="es-ES" sz="6000" b="1" dirty="0">
                  <a:solidFill>
                    <a:srgbClr val="68ADF2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Hacer </a:t>
              </a:r>
            </a:p>
            <a:p>
              <a:pPr algn="r">
                <a:lnSpc>
                  <a:spcPts val="6000"/>
                </a:lnSpc>
              </a:pPr>
              <a:r>
                <a:rPr lang="es-ES" sz="6000" b="1" dirty="0">
                  <a:solidFill>
                    <a:srgbClr val="68ADF2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ciencia innovadora 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DFC6B1DB-0374-6323-8C47-EA412608AA26}"/>
              </a:ext>
            </a:extLst>
          </p:cNvPr>
          <p:cNvGrpSpPr/>
          <p:nvPr/>
        </p:nvGrpSpPr>
        <p:grpSpPr>
          <a:xfrm>
            <a:off x="4837526" y="1699182"/>
            <a:ext cx="6666260" cy="4546176"/>
            <a:chOff x="5074595" y="1699182"/>
            <a:chExt cx="6666260" cy="4546176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3C79FF2D-622B-D721-FB05-DDE49F9F2EF1}"/>
                </a:ext>
              </a:extLst>
            </p:cNvPr>
            <p:cNvSpPr txBox="1"/>
            <p:nvPr/>
          </p:nvSpPr>
          <p:spPr>
            <a:xfrm>
              <a:off x="5074595" y="2620282"/>
              <a:ext cx="666626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itchFamily="2" charset="2"/>
                <a:buChar char="à"/>
              </a:pPr>
              <a:r>
                <a:rPr lang="es-ES" sz="25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Desarrollo de </a:t>
              </a:r>
              <a:r>
                <a:rPr lang="es-ES" sz="2500" b="0" i="0" u="none" strike="noStrike" dirty="0">
                  <a:solidFill>
                    <a:srgbClr val="68ADF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nuevas tecnologías </a:t>
              </a:r>
              <a:r>
                <a:rPr lang="es-ES" sz="25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 observación.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18C1723-524D-C54C-1501-BC161B3E6120}"/>
                </a:ext>
              </a:extLst>
            </p:cNvPr>
            <p:cNvSpPr txBox="1"/>
            <p:nvPr/>
          </p:nvSpPr>
          <p:spPr>
            <a:xfrm>
              <a:off x="5074595" y="3541383"/>
              <a:ext cx="591488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itchFamily="2" charset="2"/>
                <a:buChar char="à"/>
              </a:pPr>
              <a:r>
                <a:rPr lang="es-ES" sz="25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Aplicación de nuevos métodos de análisis (</a:t>
              </a:r>
              <a:r>
                <a:rPr lang="es-ES" sz="2500" dirty="0">
                  <a:solidFill>
                    <a:srgbClr val="68ADF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AI</a:t>
              </a:r>
              <a:r>
                <a:rPr lang="es-ES" sz="25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8041C59-0EEF-C9EA-6311-0D9BCA83D6E0}"/>
                </a:ext>
              </a:extLst>
            </p:cNvPr>
            <p:cNvSpPr txBox="1"/>
            <p:nvPr/>
          </p:nvSpPr>
          <p:spPr>
            <a:xfrm>
              <a:off x="5074595" y="4462484"/>
              <a:ext cx="650894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itchFamily="2" charset="2"/>
                <a:buChar char="à"/>
              </a:pPr>
              <a:r>
                <a:rPr lang="es-ES" sz="25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Compilación de una </a:t>
              </a:r>
              <a:r>
                <a:rPr lang="es-ES" sz="2500" b="0" i="0" u="none" strike="noStrike" dirty="0">
                  <a:solidFill>
                    <a:srgbClr val="68ADF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base de datos </a:t>
              </a:r>
              <a:r>
                <a:rPr lang="es-ES" sz="25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amplia e integrada</a:t>
              </a:r>
              <a:r>
                <a:rPr lang="es-ES" sz="25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s-ES" sz="25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EF3A9635-7B23-9B15-F998-F7CB332DEFE0}"/>
                </a:ext>
              </a:extLst>
            </p:cNvPr>
            <p:cNvSpPr txBox="1"/>
            <p:nvPr/>
          </p:nvSpPr>
          <p:spPr>
            <a:xfrm>
              <a:off x="5074595" y="5383584"/>
              <a:ext cx="5964001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itchFamily="2" charset="2"/>
                <a:buChar char="à"/>
              </a:pPr>
              <a:r>
                <a:rPr lang="es-ES" sz="25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Desarrollo de un </a:t>
              </a:r>
              <a:r>
                <a:rPr lang="es-ES" sz="2500" b="0" i="1" u="none" strike="noStrike" dirty="0">
                  <a:solidFill>
                    <a:srgbClr val="68ADF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Gemelo Digital </a:t>
              </a:r>
              <a:r>
                <a:rPr lang="es-ES" sz="25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del entorno marino.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6AA2D513-0F35-42A7-36FC-6687FFF6A9FC}"/>
                </a:ext>
              </a:extLst>
            </p:cNvPr>
            <p:cNvSpPr txBox="1"/>
            <p:nvPr/>
          </p:nvSpPr>
          <p:spPr>
            <a:xfrm>
              <a:off x="5074595" y="1699182"/>
              <a:ext cx="666626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itchFamily="2" charset="2"/>
                <a:buChar char="à"/>
              </a:pPr>
              <a:r>
                <a:rPr lang="es-ES" sz="25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Implementación de un nodo de observación del medio marino en </a:t>
              </a:r>
              <a:r>
                <a:rPr lang="es-ES" sz="2500" b="0" i="0" u="none" strike="noStrike" dirty="0">
                  <a:solidFill>
                    <a:srgbClr val="68ADF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Porto Colom</a:t>
              </a:r>
              <a:r>
                <a:rPr lang="es-ES" sz="25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088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3C9377C0-97BC-2AA5-1C29-8EFC3851E7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02"/>
                    </a14:imgEffect>
                    <a14:imgEffect>
                      <a14:brightnessContrast bright="-52000"/>
                    </a14:imgEffect>
                  </a14:imgLayer>
                </a14:imgProps>
              </a:ext>
            </a:extLst>
          </a:blip>
          <a:srcRect t="15625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10" name="Triángulo rectángulo 9">
            <a:extLst>
              <a:ext uri="{FF2B5EF4-FFF2-40B4-BE49-F238E27FC236}">
                <a16:creationId xmlns:a16="http://schemas.microsoft.com/office/drawing/2014/main" id="{3AE9A03D-2F79-AD4B-95EF-285096D3C4CD}"/>
              </a:ext>
            </a:extLst>
          </p:cNvPr>
          <p:cNvSpPr/>
          <p:nvPr/>
        </p:nvSpPr>
        <p:spPr>
          <a:xfrm rot="5400000">
            <a:off x="-36623" y="36623"/>
            <a:ext cx="2050869" cy="1977623"/>
          </a:xfrm>
          <a:prstGeom prst="rtTriangle">
            <a:avLst/>
          </a:prstGeom>
          <a:solidFill>
            <a:srgbClr val="04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F72589-4AF0-6BF0-6C42-24CC48FE6C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2101"/>
            <a:ext cx="1294173" cy="9033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C7130B6-3EEE-A712-2454-B984B636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492"/>
            <a:ext cx="10515600" cy="1018197"/>
          </a:xfrm>
        </p:spPr>
        <p:txBody>
          <a:bodyPr>
            <a:norm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itchFamily="2" charset="77"/>
              </a:rPr>
              <a:t>OBJETIVOS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91DF2F75-C722-A756-A4BA-49139F5D8CE3}"/>
              </a:ext>
            </a:extLst>
          </p:cNvPr>
          <p:cNvGrpSpPr/>
          <p:nvPr/>
        </p:nvGrpSpPr>
        <p:grpSpPr>
          <a:xfrm>
            <a:off x="389914" y="1699181"/>
            <a:ext cx="11288279" cy="4335859"/>
            <a:chOff x="259286" y="1593821"/>
            <a:chExt cx="11288279" cy="4335859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85012C6C-A52F-0D49-48E1-088211DC45BF}"/>
                </a:ext>
              </a:extLst>
            </p:cNvPr>
            <p:cNvSpPr/>
            <p:nvPr/>
          </p:nvSpPr>
          <p:spPr>
            <a:xfrm>
              <a:off x="4396216" y="1593821"/>
              <a:ext cx="7151349" cy="4335859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124F2A13-E975-0D03-33C4-297C2D8A293D}"/>
                </a:ext>
              </a:extLst>
            </p:cNvPr>
            <p:cNvSpPr txBox="1"/>
            <p:nvPr/>
          </p:nvSpPr>
          <p:spPr>
            <a:xfrm>
              <a:off x="259286" y="1617293"/>
              <a:ext cx="4366960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ts val="6000"/>
                </a:lnSpc>
              </a:pPr>
              <a:r>
                <a:rPr lang="es-ES" sz="6000" b="1" dirty="0">
                  <a:solidFill>
                    <a:srgbClr val="68ADF2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Promover la cultura oceánica</a:t>
              </a:r>
            </a:p>
          </p:txBody>
        </p:sp>
      </p:grp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606C7CC-9F59-1910-8953-5D460402B09D}"/>
              </a:ext>
            </a:extLst>
          </p:cNvPr>
          <p:cNvGrpSpPr/>
          <p:nvPr/>
        </p:nvGrpSpPr>
        <p:grpSpPr>
          <a:xfrm>
            <a:off x="5389798" y="2784392"/>
            <a:ext cx="5964002" cy="2441419"/>
            <a:chOff x="5444380" y="1465058"/>
            <a:chExt cx="6101583" cy="2441419"/>
          </a:xfrm>
        </p:grpSpPr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C7A26B14-1338-52AC-A524-C882399D9BEF}"/>
                </a:ext>
              </a:extLst>
            </p:cNvPr>
            <p:cNvSpPr txBox="1"/>
            <p:nvPr/>
          </p:nvSpPr>
          <p:spPr>
            <a:xfrm>
              <a:off x="5444380" y="1465058"/>
              <a:ext cx="6101583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itchFamily="2" charset="2"/>
                <a:buChar char="à"/>
              </a:pPr>
              <a:r>
                <a:rPr lang="es-ES" sz="25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Comunicar </a:t>
              </a:r>
              <a:r>
                <a:rPr lang="es-ES" sz="2500" dirty="0">
                  <a:solidFill>
                    <a:srgbClr val="68ADF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conocimiento</a:t>
              </a:r>
              <a:r>
                <a:rPr lang="es-ES" sz="25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y promover la </a:t>
              </a:r>
              <a:r>
                <a:rPr lang="es-ES" sz="2500" dirty="0">
                  <a:solidFill>
                    <a:srgbClr val="68ADF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educación</a:t>
              </a:r>
              <a:r>
                <a:rPr lang="es-ES" sz="25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sobre el medio marino.</a:t>
              </a:r>
              <a:endParaRPr lang="es-ES" sz="2500" b="0" i="0" u="none" strike="noStrik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DDB7D80-D799-1D77-EA08-A2DFFCAD1FF0}"/>
                </a:ext>
              </a:extLst>
            </p:cNvPr>
            <p:cNvSpPr txBox="1"/>
            <p:nvPr/>
          </p:nvSpPr>
          <p:spPr>
            <a:xfrm>
              <a:off x="5444380" y="2659982"/>
              <a:ext cx="6101582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Wingdings" pitchFamily="2" charset="2"/>
                <a:buChar char="à"/>
              </a:pPr>
              <a:r>
                <a:rPr lang="es-ES" sz="25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Promover el desarrollo de una </a:t>
              </a:r>
              <a:r>
                <a:rPr lang="es-ES" sz="2500" b="0" i="0" u="none" strike="noStrike" dirty="0">
                  <a:solidFill>
                    <a:srgbClr val="68ADF2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economía azul </a:t>
              </a:r>
              <a:r>
                <a:rPr lang="es-ES" sz="2500" b="0" i="0" u="none" strike="noStrike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basada en el conocimiento.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463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58B75285-CC50-BB48-CB99-17FAFA1F88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61"/>
          <a:stretch/>
        </p:blipFill>
        <p:spPr>
          <a:xfrm>
            <a:off x="-1" y="-1"/>
            <a:ext cx="1223538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487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6124B7E2-C29B-3580-F986-7E50D3F677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6000"/>
          </a:blip>
          <a:srcRect t="31879" b="11872"/>
          <a:stretch/>
        </p:blipFill>
        <p:spPr>
          <a:xfrm>
            <a:off x="1" y="-1"/>
            <a:ext cx="12191999" cy="6858002"/>
          </a:xfrm>
          <a:prstGeom prst="rect">
            <a:avLst/>
          </a:prstGeom>
          <a:solidFill>
            <a:srgbClr val="68ADF2"/>
          </a:solidFill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231A183-94B9-96B3-38C7-D281AC39D1FC}"/>
              </a:ext>
            </a:extLst>
          </p:cNvPr>
          <p:cNvSpPr txBox="1">
            <a:spLocks/>
          </p:cNvSpPr>
          <p:nvPr/>
        </p:nvSpPr>
        <p:spPr>
          <a:xfrm>
            <a:off x="838200" y="340492"/>
            <a:ext cx="10515600" cy="10181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6000" b="1" dirty="0">
                <a:solidFill>
                  <a:schemeClr val="bg1"/>
                </a:solidFill>
                <a:effectLst>
                  <a:outerShdw blurRad="151420" dist="38100" dir="5400000" sx="100529" sy="100529" algn="t" rotWithShape="0">
                    <a:srgbClr val="042C53">
                      <a:alpha val="64439"/>
                    </a:srgbClr>
                  </a:outerShdw>
                </a:effectLst>
                <a:latin typeface="Montserrat" pitchFamily="2" charset="77"/>
              </a:rPr>
              <a:t>BENEFICIOS SOCIALES</a:t>
            </a:r>
          </a:p>
        </p:txBody>
      </p:sp>
      <p:sp>
        <p:nvSpPr>
          <p:cNvPr id="6" name="Triángulo rectángulo 5">
            <a:extLst>
              <a:ext uri="{FF2B5EF4-FFF2-40B4-BE49-F238E27FC236}">
                <a16:creationId xmlns:a16="http://schemas.microsoft.com/office/drawing/2014/main" id="{BE97E66B-2374-15EC-E205-A6994212CB12}"/>
              </a:ext>
            </a:extLst>
          </p:cNvPr>
          <p:cNvSpPr/>
          <p:nvPr/>
        </p:nvSpPr>
        <p:spPr>
          <a:xfrm rot="5400000">
            <a:off x="-36623" y="36623"/>
            <a:ext cx="2050869" cy="1977623"/>
          </a:xfrm>
          <a:prstGeom prst="rtTriangle">
            <a:avLst/>
          </a:prstGeom>
          <a:solidFill>
            <a:srgbClr val="04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8D69B05-8EB7-E123-B1B7-BA50EBB86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101"/>
            <a:ext cx="1294173" cy="903333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2E4D6933-CCA0-8E1D-F5CC-1F4BC3AB010A}"/>
              </a:ext>
            </a:extLst>
          </p:cNvPr>
          <p:cNvGrpSpPr/>
          <p:nvPr/>
        </p:nvGrpSpPr>
        <p:grpSpPr>
          <a:xfrm>
            <a:off x="930086" y="1276399"/>
            <a:ext cx="10554150" cy="5331420"/>
            <a:chOff x="930086" y="1276399"/>
            <a:chExt cx="10554150" cy="5331420"/>
          </a:xfrm>
        </p:grpSpPr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8C8C0A47-32B9-C24A-FC2F-0E0EBBE3C9D6}"/>
                </a:ext>
              </a:extLst>
            </p:cNvPr>
            <p:cNvGrpSpPr/>
            <p:nvPr/>
          </p:nvGrpSpPr>
          <p:grpSpPr>
            <a:xfrm>
              <a:off x="930086" y="1276399"/>
              <a:ext cx="4063038" cy="3502619"/>
              <a:chOff x="930086" y="1276399"/>
              <a:chExt cx="4063038" cy="3502619"/>
            </a:xfrm>
          </p:grpSpPr>
          <p:sp>
            <p:nvSpPr>
              <p:cNvPr id="2" name="Hexágono 1">
                <a:extLst>
                  <a:ext uri="{FF2B5EF4-FFF2-40B4-BE49-F238E27FC236}">
                    <a16:creationId xmlns:a16="http://schemas.microsoft.com/office/drawing/2014/main" id="{E18E4CF9-43E8-8C12-24F6-3D84DB510C12}"/>
                  </a:ext>
                </a:extLst>
              </p:cNvPr>
              <p:cNvSpPr/>
              <p:nvPr/>
            </p:nvSpPr>
            <p:spPr>
              <a:xfrm>
                <a:off x="930086" y="1276399"/>
                <a:ext cx="4063038" cy="3502619"/>
              </a:xfrm>
              <a:prstGeom prst="hexagon">
                <a:avLst>
                  <a:gd name="adj" fmla="val 29551"/>
                  <a:gd name="vf" fmla="val 115470"/>
                </a:avLst>
              </a:prstGeom>
              <a:solidFill>
                <a:srgbClr val="68ADF2">
                  <a:alpha val="88853"/>
                </a:srgbClr>
              </a:solidFill>
              <a:ln>
                <a:solidFill>
                  <a:schemeClr val="accent2"/>
                </a:solidFill>
              </a:ln>
              <a:effectLst>
                <a:outerShdw blurRad="201245" sx="103000" sy="103000" algn="ctr" rotWithShape="0">
                  <a:prstClr val="black">
                    <a:alpha val="14342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DFF2FA8-57FD-2975-04A0-6F6ACD5AAE9B}"/>
                  </a:ext>
                </a:extLst>
              </p:cNvPr>
              <p:cNvSpPr txBox="1"/>
              <p:nvPr/>
            </p:nvSpPr>
            <p:spPr>
              <a:xfrm>
                <a:off x="1594958" y="2058212"/>
                <a:ext cx="2671355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2000" b="1" i="0" u="none" strike="noStrike" dirty="0">
                    <a:solidFill>
                      <a:srgbClr val="FFFFFF"/>
                    </a:solidFill>
                    <a:effectLst>
                      <a:outerShdw blurRad="50800" dist="38100" dir="5400000" algn="t" rotWithShape="0">
                        <a:prstClr val="black">
                          <a:alpha val="8898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NUEVAS CAPACIDADES Y CONOCIMIENTO PARA AFRONTAR EL CAMBIO CLIMÁTICO</a:t>
                </a:r>
                <a:endParaRPr lang="es-ES" sz="2000" b="1" dirty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8898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7378F753-D858-965E-2F36-038B9A0D4641}"/>
                </a:ext>
              </a:extLst>
            </p:cNvPr>
            <p:cNvGrpSpPr/>
            <p:nvPr/>
          </p:nvGrpSpPr>
          <p:grpSpPr>
            <a:xfrm>
              <a:off x="4192575" y="3105200"/>
              <a:ext cx="4063038" cy="3502619"/>
              <a:chOff x="4192575" y="2992310"/>
              <a:chExt cx="4063038" cy="3502619"/>
            </a:xfrm>
          </p:grpSpPr>
          <p:sp>
            <p:nvSpPr>
              <p:cNvPr id="3" name="Hexágono 2">
                <a:extLst>
                  <a:ext uri="{FF2B5EF4-FFF2-40B4-BE49-F238E27FC236}">
                    <a16:creationId xmlns:a16="http://schemas.microsoft.com/office/drawing/2014/main" id="{A2567297-4103-8094-B611-447D91CACE83}"/>
                  </a:ext>
                </a:extLst>
              </p:cNvPr>
              <p:cNvSpPr/>
              <p:nvPr/>
            </p:nvSpPr>
            <p:spPr>
              <a:xfrm>
                <a:off x="4192575" y="2992310"/>
                <a:ext cx="4063038" cy="3502619"/>
              </a:xfrm>
              <a:prstGeom prst="hexagon">
                <a:avLst>
                  <a:gd name="adj" fmla="val 29551"/>
                  <a:gd name="vf" fmla="val 115470"/>
                </a:avLst>
              </a:prstGeom>
              <a:solidFill>
                <a:srgbClr val="0E64C3">
                  <a:alpha val="88853"/>
                </a:srgbClr>
              </a:solidFill>
              <a:ln>
                <a:solidFill>
                  <a:schemeClr val="accent2"/>
                </a:solidFill>
              </a:ln>
              <a:effectLst>
                <a:outerShdw blurRad="201245" sx="103000" sy="103000" algn="ctr" rotWithShape="0">
                  <a:prstClr val="black">
                    <a:alpha val="14342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6C177E8B-5EAD-991C-8211-141B936D227B}"/>
                  </a:ext>
                </a:extLst>
              </p:cNvPr>
              <p:cNvSpPr txBox="1"/>
              <p:nvPr/>
            </p:nvSpPr>
            <p:spPr>
              <a:xfrm>
                <a:off x="4637857" y="3534577"/>
                <a:ext cx="3160126" cy="2554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2000" b="1" i="0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CONTRIBUCIÓN </a:t>
                </a:r>
              </a:p>
              <a:p>
                <a:pPr algn="ctr"/>
                <a:r>
                  <a:rPr lang="es-ES" sz="2000" b="1" i="0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AL CAMBIO DEL MODELO ECONÓMICO GENERANDO ACTIVIDAD EN ÁREAS DE ALTA </a:t>
                </a:r>
              </a:p>
              <a:p>
                <a:pPr algn="ctr"/>
                <a:r>
                  <a:rPr lang="es-ES" sz="2000" b="1" i="0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CUALIFICACIÓN TÉCNICA</a:t>
                </a:r>
                <a:endParaRPr lang="es-E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92434370-B1F1-BB54-BF9F-E03E766A7EAC}"/>
                </a:ext>
              </a:extLst>
            </p:cNvPr>
            <p:cNvGrpSpPr/>
            <p:nvPr/>
          </p:nvGrpSpPr>
          <p:grpSpPr>
            <a:xfrm>
              <a:off x="7421198" y="1276399"/>
              <a:ext cx="4063038" cy="3502619"/>
              <a:chOff x="7421198" y="1276399"/>
              <a:chExt cx="4063038" cy="3502619"/>
            </a:xfrm>
          </p:grpSpPr>
          <p:sp>
            <p:nvSpPr>
              <p:cNvPr id="11" name="Hexágono 10">
                <a:extLst>
                  <a:ext uri="{FF2B5EF4-FFF2-40B4-BE49-F238E27FC236}">
                    <a16:creationId xmlns:a16="http://schemas.microsoft.com/office/drawing/2014/main" id="{04AB474C-E452-5860-B1B9-0023CE3DFFFA}"/>
                  </a:ext>
                </a:extLst>
              </p:cNvPr>
              <p:cNvSpPr/>
              <p:nvPr/>
            </p:nvSpPr>
            <p:spPr>
              <a:xfrm>
                <a:off x="7421198" y="1276399"/>
                <a:ext cx="4063038" cy="3502619"/>
              </a:xfrm>
              <a:prstGeom prst="hexagon">
                <a:avLst>
                  <a:gd name="adj" fmla="val 29551"/>
                  <a:gd name="vf" fmla="val 115470"/>
                </a:avLst>
              </a:prstGeom>
              <a:solidFill>
                <a:srgbClr val="042C53">
                  <a:alpha val="88853"/>
                </a:srgbClr>
              </a:solidFill>
              <a:ln>
                <a:solidFill>
                  <a:schemeClr val="accent2"/>
                </a:solidFill>
              </a:ln>
              <a:effectLst>
                <a:outerShdw blurRad="245584" dist="38100" sx="102000" sy="102000" algn="l" rotWithShape="0">
                  <a:prstClr val="black">
                    <a:alpha val="21028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CB5CFA0E-021D-3A84-2BD9-977922A6A1B2}"/>
                  </a:ext>
                </a:extLst>
              </p:cNvPr>
              <p:cNvSpPr txBox="1"/>
              <p:nvPr/>
            </p:nvSpPr>
            <p:spPr>
              <a:xfrm>
                <a:off x="8164286" y="2050869"/>
                <a:ext cx="2427515" cy="19389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ES" sz="2000" b="1" i="0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CONSERVACIÓN</a:t>
                </a:r>
              </a:p>
              <a:p>
                <a:pPr algn="ctr"/>
                <a:r>
                  <a:rPr lang="es-ES" sz="2000" b="1" i="0" u="none" strike="noStrike" dirty="0">
                    <a:solidFill>
                      <a:srgbClr val="FFFFFF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DE LA BIODIVERSIDAD Y DE LOS ECOSISTEMAS MARINOS</a:t>
                </a:r>
                <a:endParaRPr lang="es-ES" sz="20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477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Una isla en medio del mar&#10;&#10;Descripción generada automáticamente">
            <a:extLst>
              <a:ext uri="{FF2B5EF4-FFF2-40B4-BE49-F238E27FC236}">
                <a16:creationId xmlns:a16="http://schemas.microsoft.com/office/drawing/2014/main" id="{BB773607-82C2-52C3-4F59-D6E303B7CC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6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Triángulo rectángulo 2">
            <a:extLst>
              <a:ext uri="{FF2B5EF4-FFF2-40B4-BE49-F238E27FC236}">
                <a16:creationId xmlns:a16="http://schemas.microsoft.com/office/drawing/2014/main" id="{82B47D06-9A48-80A6-7AE2-7CF3F0C6B568}"/>
              </a:ext>
            </a:extLst>
          </p:cNvPr>
          <p:cNvSpPr/>
          <p:nvPr/>
        </p:nvSpPr>
        <p:spPr>
          <a:xfrm rot="5400000">
            <a:off x="-36623" y="36623"/>
            <a:ext cx="2050869" cy="1977623"/>
          </a:xfrm>
          <a:prstGeom prst="rtTriangle">
            <a:avLst/>
          </a:prstGeom>
          <a:solidFill>
            <a:srgbClr val="04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BF0844D-D36C-C92F-0F9B-A42521A07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2101"/>
            <a:ext cx="1294173" cy="90333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A56DCAA2-4B90-F1FF-F587-9288FE1A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492"/>
            <a:ext cx="10515600" cy="1018197"/>
          </a:xfrm>
        </p:spPr>
        <p:txBody>
          <a:bodyPr>
            <a:normAutofit/>
          </a:bodyPr>
          <a:lstStyle/>
          <a:p>
            <a:pPr algn="ctr"/>
            <a:r>
              <a:rPr lang="es-ES" sz="6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ntserrat" pitchFamily="2" charset="77"/>
              </a:rPr>
              <a:t>CRONOGRAMA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00C321D-8AD0-B706-7D1F-0913A1AFB752}"/>
              </a:ext>
            </a:extLst>
          </p:cNvPr>
          <p:cNvSpPr/>
          <p:nvPr/>
        </p:nvSpPr>
        <p:spPr>
          <a:xfrm>
            <a:off x="688109" y="2650836"/>
            <a:ext cx="10815782" cy="3362036"/>
          </a:xfrm>
          <a:prstGeom prst="rect">
            <a:avLst/>
          </a:prstGeom>
          <a:solidFill>
            <a:srgbClr val="042C53">
              <a:alpha val="88000"/>
            </a:srgbClr>
          </a:solidFill>
          <a:ln>
            <a:noFill/>
          </a:ln>
          <a:effectLst>
            <a:outerShdw blurRad="110614" algn="ctr" rotWithShape="0">
              <a:prstClr val="black">
                <a:alpha val="31279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DF9B6B25-402E-DBC7-9AE2-FE70522DA9CE}"/>
              </a:ext>
            </a:extLst>
          </p:cNvPr>
          <p:cNvGrpSpPr/>
          <p:nvPr/>
        </p:nvGrpSpPr>
        <p:grpSpPr>
          <a:xfrm>
            <a:off x="1012724" y="3066017"/>
            <a:ext cx="8970239" cy="3261389"/>
            <a:chOff x="1012724" y="3066017"/>
            <a:chExt cx="8970239" cy="3261389"/>
          </a:xfrm>
        </p:grpSpPr>
        <p:cxnSp>
          <p:nvCxnSpPr>
            <p:cNvPr id="12" name="Conector recto de flecha 11">
              <a:extLst>
                <a:ext uri="{FF2B5EF4-FFF2-40B4-BE49-F238E27FC236}">
                  <a16:creationId xmlns:a16="http://schemas.microsoft.com/office/drawing/2014/main" id="{416C58C6-242C-B7E4-2B24-9CEDE4B27E96}"/>
                </a:ext>
              </a:extLst>
            </p:cNvPr>
            <p:cNvCxnSpPr>
              <a:cxnSpLocks/>
            </p:cNvCxnSpPr>
            <p:nvPr/>
          </p:nvCxnSpPr>
          <p:spPr>
            <a:xfrm>
              <a:off x="1120877" y="3352802"/>
              <a:ext cx="2965701" cy="0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de flecha 12">
              <a:extLst>
                <a:ext uri="{FF2B5EF4-FFF2-40B4-BE49-F238E27FC236}">
                  <a16:creationId xmlns:a16="http://schemas.microsoft.com/office/drawing/2014/main" id="{1D9BDA77-1F54-08AA-1380-808CBE9A27FD}"/>
                </a:ext>
              </a:extLst>
            </p:cNvPr>
            <p:cNvCxnSpPr>
              <a:cxnSpLocks/>
            </p:cNvCxnSpPr>
            <p:nvPr/>
          </p:nvCxnSpPr>
          <p:spPr>
            <a:xfrm>
              <a:off x="4195003" y="3352802"/>
              <a:ext cx="1903089" cy="0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de flecha 13">
              <a:extLst>
                <a:ext uri="{FF2B5EF4-FFF2-40B4-BE49-F238E27FC236}">
                  <a16:creationId xmlns:a16="http://schemas.microsoft.com/office/drawing/2014/main" id="{60E42D8D-8E15-0968-5DA4-EBE60B76B19F}"/>
                </a:ext>
              </a:extLst>
            </p:cNvPr>
            <p:cNvCxnSpPr>
              <a:cxnSpLocks/>
            </p:cNvCxnSpPr>
            <p:nvPr/>
          </p:nvCxnSpPr>
          <p:spPr>
            <a:xfrm>
              <a:off x="6206516" y="3352802"/>
              <a:ext cx="3126976" cy="0"/>
            </a:xfrm>
            <a:prstGeom prst="straightConnector1">
              <a:avLst/>
            </a:prstGeom>
            <a:ln w="15875">
              <a:solidFill>
                <a:schemeClr val="bg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8C833A6-9C56-69F5-D751-154FEFF4FCAF}"/>
                </a:ext>
              </a:extLst>
            </p:cNvPr>
            <p:cNvSpPr txBox="1"/>
            <p:nvPr/>
          </p:nvSpPr>
          <p:spPr>
            <a:xfrm>
              <a:off x="1012725" y="3066017"/>
              <a:ext cx="101272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000" i="0" u="none" strike="noStrike" dirty="0">
                  <a:solidFill>
                    <a:srgbClr val="68ADF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JUL 2022</a:t>
              </a:r>
              <a:endParaRPr lang="es-ES" sz="1000" dirty="0">
                <a:solidFill>
                  <a:srgbClr val="68ADF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E5BB58E-D6C2-FEA0-0B01-38D25CAC5BCC}"/>
                </a:ext>
              </a:extLst>
            </p:cNvPr>
            <p:cNvSpPr txBox="1"/>
            <p:nvPr/>
          </p:nvSpPr>
          <p:spPr>
            <a:xfrm>
              <a:off x="3688109" y="3066017"/>
              <a:ext cx="8769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i="0" u="none" strike="noStrike" dirty="0">
                  <a:solidFill>
                    <a:srgbClr val="68ADF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SEP 2023</a:t>
              </a:r>
              <a:endParaRPr lang="es-ES" sz="1000" dirty="0">
                <a:solidFill>
                  <a:srgbClr val="68ADF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18BF8A3-DB31-6D50-66A2-B5CD0B9B3A1C}"/>
                </a:ext>
              </a:extLst>
            </p:cNvPr>
            <p:cNvSpPr txBox="1"/>
            <p:nvPr/>
          </p:nvSpPr>
          <p:spPr>
            <a:xfrm>
              <a:off x="5703680" y="3066017"/>
              <a:ext cx="8769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i="0" u="none" strike="noStrike" dirty="0">
                  <a:solidFill>
                    <a:srgbClr val="68ADF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FEB 2024</a:t>
              </a:r>
              <a:endParaRPr lang="es-ES" sz="1000" dirty="0">
                <a:solidFill>
                  <a:srgbClr val="68ADF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71420D7D-D731-C405-1E50-75AF01DB5CEC}"/>
                </a:ext>
              </a:extLst>
            </p:cNvPr>
            <p:cNvSpPr txBox="1"/>
            <p:nvPr/>
          </p:nvSpPr>
          <p:spPr>
            <a:xfrm>
              <a:off x="8456523" y="3066017"/>
              <a:ext cx="87696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1000" i="0" u="none" strike="noStrike" dirty="0">
                  <a:solidFill>
                    <a:srgbClr val="68ADF2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JUN 2025</a:t>
              </a:r>
              <a:endParaRPr lang="es-ES" sz="1000" dirty="0">
                <a:solidFill>
                  <a:srgbClr val="68ADF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596F0878-889C-9764-F0F9-046E8FCC74B6}"/>
                </a:ext>
              </a:extLst>
            </p:cNvPr>
            <p:cNvSpPr txBox="1"/>
            <p:nvPr/>
          </p:nvSpPr>
          <p:spPr>
            <a:xfrm>
              <a:off x="1012724" y="3572806"/>
              <a:ext cx="2852749" cy="27546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00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FASE</a:t>
              </a:r>
            </a:p>
            <a:p>
              <a:r>
                <a:rPr lang="es-ES" sz="2000" b="1" dirty="0">
                  <a:solidFill>
                    <a:srgbClr val="F5840B"/>
                  </a:solidFill>
                  <a:latin typeface="Montserrat" pitchFamily="2" charset="77"/>
                  <a:cs typeface="Arial" panose="020B0604020202020204" pitchFamily="34" charset="0"/>
                </a:rPr>
                <a:t>01</a:t>
              </a:r>
            </a:p>
            <a:p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PREOPERACIONAL</a:t>
              </a:r>
            </a:p>
            <a:p>
              <a:endPara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Definición del proyecto.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Preparación de la instalación: compra de equipos, desarrollo de sistemas informáticos, preparación de la gestión, coordinación y acciones de muestreo.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endPara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ES" sz="2000" b="1" dirty="0">
                <a:solidFill>
                  <a:srgbClr val="68ADF2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783B63F0-313D-A6F0-1195-BD6F8C5FA200}"/>
                </a:ext>
              </a:extLst>
            </p:cNvPr>
            <p:cNvSpPr txBox="1"/>
            <p:nvPr/>
          </p:nvSpPr>
          <p:spPr>
            <a:xfrm>
              <a:off x="3865473" y="3572806"/>
              <a:ext cx="1337186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00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FASE</a:t>
              </a:r>
            </a:p>
            <a:p>
              <a:r>
                <a:rPr lang="es-ES" sz="2000" b="1" dirty="0">
                  <a:solidFill>
                    <a:srgbClr val="F5840B"/>
                  </a:solidFill>
                  <a:latin typeface="Montserrat" pitchFamily="2" charset="77"/>
                  <a:cs typeface="Arial" panose="020B0604020202020204" pitchFamily="34" charset="0"/>
                </a:rPr>
                <a:t>02</a:t>
              </a:r>
            </a:p>
            <a:p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INSTALACIÓN </a:t>
              </a:r>
            </a:p>
            <a:p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EQUIPOS</a:t>
              </a:r>
              <a:endPara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es-ES" sz="2000" b="1" dirty="0">
                <a:solidFill>
                  <a:srgbClr val="68ADF2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232F0571-FA6B-73CA-3E8B-2FAA90C45E32}"/>
                </a:ext>
              </a:extLst>
            </p:cNvPr>
            <p:cNvSpPr txBox="1"/>
            <p:nvPr/>
          </p:nvSpPr>
          <p:spPr>
            <a:xfrm>
              <a:off x="5676404" y="3572806"/>
              <a:ext cx="133718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00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FASE</a:t>
              </a:r>
            </a:p>
            <a:p>
              <a:r>
                <a:rPr lang="es-ES" sz="2000" b="1" dirty="0">
                  <a:solidFill>
                    <a:srgbClr val="F5840B"/>
                  </a:solidFill>
                  <a:latin typeface="Montserrat" pitchFamily="2" charset="77"/>
                  <a:cs typeface="Arial" panose="020B0604020202020204" pitchFamily="34" charset="0"/>
                </a:rPr>
                <a:t>03</a:t>
              </a:r>
            </a:p>
            <a:p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OPERACIONAL</a:t>
              </a:r>
            </a:p>
            <a:p>
              <a:endPara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Operaciones.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s-ES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Muestreos.</a:t>
              </a:r>
            </a:p>
            <a:p>
              <a:endParaRPr lang="es-ES" sz="2000" b="1" dirty="0">
                <a:solidFill>
                  <a:srgbClr val="68ADF2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E8F6A0B-54F7-05F9-676E-F1FCD4A1CA1C}"/>
                </a:ext>
              </a:extLst>
            </p:cNvPr>
            <p:cNvSpPr txBox="1"/>
            <p:nvPr/>
          </p:nvSpPr>
          <p:spPr>
            <a:xfrm>
              <a:off x="8645777" y="3572806"/>
              <a:ext cx="133718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1000" i="0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FASE</a:t>
              </a:r>
            </a:p>
            <a:p>
              <a:r>
                <a:rPr lang="es-ES" sz="2000" b="1" dirty="0">
                  <a:solidFill>
                    <a:srgbClr val="F5840B"/>
                  </a:solidFill>
                  <a:latin typeface="Montserrat" pitchFamily="2" charset="77"/>
                  <a:cs typeface="Arial" panose="020B0604020202020204" pitchFamily="34" charset="0"/>
                </a:rPr>
                <a:t>04</a:t>
              </a:r>
            </a:p>
            <a:p>
              <a:r>
                <a:rPr lang="es-E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FINALIZACIÓN DE LAS FASES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01F2ECD1-F71F-E0E7-67A3-49364943D685}"/>
              </a:ext>
            </a:extLst>
          </p:cNvPr>
          <p:cNvGrpSpPr/>
          <p:nvPr/>
        </p:nvGrpSpPr>
        <p:grpSpPr>
          <a:xfrm>
            <a:off x="9517812" y="2764937"/>
            <a:ext cx="2022004" cy="1163589"/>
            <a:chOff x="9517812" y="2764937"/>
            <a:chExt cx="2022004" cy="1163589"/>
          </a:xfrm>
        </p:grpSpPr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5A332046-DF70-E5BD-24C1-3D6E7CFEFD25}"/>
                </a:ext>
              </a:extLst>
            </p:cNvPr>
            <p:cNvGrpSpPr/>
            <p:nvPr/>
          </p:nvGrpSpPr>
          <p:grpSpPr>
            <a:xfrm>
              <a:off x="9517812" y="2844804"/>
              <a:ext cx="1731401" cy="1083722"/>
              <a:chOff x="9946792" y="2844804"/>
              <a:chExt cx="1731401" cy="1083722"/>
            </a:xfrm>
          </p:grpSpPr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1DD325E2-ADBA-F2B3-8956-F3F70A26C1CB}"/>
                  </a:ext>
                </a:extLst>
              </p:cNvPr>
              <p:cNvSpPr txBox="1"/>
              <p:nvPr/>
            </p:nvSpPr>
            <p:spPr>
              <a:xfrm>
                <a:off x="9946793" y="3101616"/>
                <a:ext cx="1377990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s-ES" sz="1500" b="1" i="0" u="none" strike="noStrike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Perspectivas de futuro</a:t>
                </a:r>
                <a:endParaRPr lang="es-ES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4E61E75A-810B-215F-52C0-FB44EAFC95D7}"/>
                  </a:ext>
                </a:extLst>
              </p:cNvPr>
              <p:cNvSpPr/>
              <p:nvPr/>
            </p:nvSpPr>
            <p:spPr>
              <a:xfrm>
                <a:off x="9946792" y="2844804"/>
                <a:ext cx="1731401" cy="1083722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9008DEC1-A793-6A8F-8730-0E9B4151FD47}"/>
                </a:ext>
              </a:extLst>
            </p:cNvPr>
            <p:cNvSpPr txBox="1"/>
            <p:nvPr/>
          </p:nvSpPr>
          <p:spPr>
            <a:xfrm>
              <a:off x="10903109" y="2764937"/>
              <a:ext cx="636707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s-ES" sz="3000" b="1" i="0" u="none" strike="noStrike" dirty="0">
                  <a:solidFill>
                    <a:srgbClr val="F5840B"/>
                  </a:solidFill>
                  <a:effectLst/>
                  <a:latin typeface="Montserrat" pitchFamily="2" charset="77"/>
                  <a:cs typeface="Arial" panose="020B0604020202020204" pitchFamily="34" charset="0"/>
                </a:rPr>
                <a:t>?</a:t>
              </a:r>
              <a:endParaRPr lang="es-ES" sz="3000" b="1" dirty="0">
                <a:solidFill>
                  <a:srgbClr val="F5840B"/>
                </a:solidFill>
                <a:latin typeface="Montserrat" pitchFamily="2" charset="77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16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BB4C2AD0-A5DE-D5E7-08C5-253306A2B2A9}"/>
              </a:ext>
            </a:extLst>
          </p:cNvPr>
          <p:cNvSpPr/>
          <p:nvPr/>
        </p:nvSpPr>
        <p:spPr>
          <a:xfrm>
            <a:off x="872067" y="2391362"/>
            <a:ext cx="4816876" cy="35485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riángulo rectángulo 4">
            <a:extLst>
              <a:ext uri="{FF2B5EF4-FFF2-40B4-BE49-F238E27FC236}">
                <a16:creationId xmlns:a16="http://schemas.microsoft.com/office/drawing/2014/main" id="{5AC6FB65-408B-72C7-BD7E-29BF1F382B41}"/>
              </a:ext>
            </a:extLst>
          </p:cNvPr>
          <p:cNvSpPr/>
          <p:nvPr/>
        </p:nvSpPr>
        <p:spPr>
          <a:xfrm rot="5400000">
            <a:off x="-36623" y="36623"/>
            <a:ext cx="2050869" cy="1977623"/>
          </a:xfrm>
          <a:prstGeom prst="rtTriangle">
            <a:avLst/>
          </a:prstGeom>
          <a:solidFill>
            <a:srgbClr val="042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9BAECEA-98A7-42F7-79A5-34EFFA72E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101"/>
            <a:ext cx="1294173" cy="90333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5F14355D-D6F4-E46C-A2A3-28429FAE8D6B}"/>
              </a:ext>
            </a:extLst>
          </p:cNvPr>
          <p:cNvSpPr txBox="1">
            <a:spLocks/>
          </p:cNvSpPr>
          <p:nvPr/>
        </p:nvSpPr>
        <p:spPr>
          <a:xfrm>
            <a:off x="838200" y="340492"/>
            <a:ext cx="10515600" cy="10181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4500" b="1" dirty="0">
                <a:solidFill>
                  <a:schemeClr val="bg1"/>
                </a:solidFill>
                <a:effectLst>
                  <a:outerShdw blurRad="151420" dist="38100" dir="5400000" sx="100529" sy="100529" algn="t" rotWithShape="0">
                    <a:srgbClr val="042C53">
                      <a:alpha val="64439"/>
                    </a:srgbClr>
                  </a:outerShdw>
                </a:effectLst>
                <a:latin typeface="Montserrat" pitchFamily="2" charset="77"/>
              </a:rPr>
              <a:t>CATALIZADOR DE ACTIVIDAD CIENTÍFICO-TECNOLÓGICA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8F213EF8-AE13-3F74-A673-261F64256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8420" y="4343204"/>
            <a:ext cx="2612093" cy="1373269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E1943230-CCED-EA1F-F8BF-C856D422B00A}"/>
              </a:ext>
            </a:extLst>
          </p:cNvPr>
          <p:cNvSpPr txBox="1"/>
          <p:nvPr/>
        </p:nvSpPr>
        <p:spPr>
          <a:xfrm>
            <a:off x="6096000" y="3676378"/>
            <a:ext cx="52578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0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Porto Colom: nodo científicamente atractivo para la comunidad internacional y para el sector empresarial </a:t>
            </a:r>
            <a:endParaRPr lang="es-E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Imagen 2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D0E2375-F454-AF41-7229-9CAFD17D0F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371" y="2508298"/>
            <a:ext cx="3856819" cy="901594"/>
          </a:xfrm>
          <a:prstGeom prst="rect">
            <a:avLst/>
          </a:prstGeom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85DE92C3-C623-7265-A8D2-1C83A3BA74B7}"/>
              </a:ext>
            </a:extLst>
          </p:cNvPr>
          <p:cNvSpPr/>
          <p:nvPr/>
        </p:nvSpPr>
        <p:spPr>
          <a:xfrm>
            <a:off x="459995" y="2508297"/>
            <a:ext cx="11008311" cy="4009211"/>
          </a:xfrm>
          <a:prstGeom prst="rect">
            <a:avLst/>
          </a:prstGeom>
          <a:noFill/>
          <a:ln>
            <a:solidFill>
              <a:srgbClr val="F5840B"/>
            </a:solidFill>
          </a:ln>
          <a:effectLst>
            <a:outerShdw blurRad="63500" sx="100641" sy="100641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617E6EC-190C-D959-EC4A-39621BB2C8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064" y="3717802"/>
            <a:ext cx="1997756" cy="3324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952F26-5A07-B3D8-E95E-48BC595138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9600" y="3579731"/>
            <a:ext cx="2237562" cy="73093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C459A89-9D3A-D65E-933F-A1E2018CD3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7481" y="1996044"/>
            <a:ext cx="2025569" cy="1413848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2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681</TotalTime>
  <Words>326</Words>
  <Application>Microsoft Office PowerPoint</Application>
  <PresentationFormat>Panorámica</PresentationFormat>
  <Paragraphs>68</Paragraphs>
  <Slides>10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Montserrat</vt:lpstr>
      <vt:lpstr>Wingdings</vt:lpstr>
      <vt:lpstr>Tema de Office</vt:lpstr>
      <vt:lpstr>Nuevo nodo climático de Porto Colom. EBAMAR-PortoC</vt:lpstr>
      <vt:lpstr>Presentación de PowerPoint</vt:lpstr>
      <vt:lpstr>Desarrollo de una infraestructura científico-técnica en Porto Colom para monitorizar y analizar el medio marino, en particular las variaciones biogeoquímicas y de biodiversidad generadas por el cambio climático. </vt:lpstr>
      <vt:lpstr>OBJETIVOS</vt:lpstr>
      <vt:lpstr>OBJETIVOS</vt:lpstr>
      <vt:lpstr>Presentación de PowerPoint</vt:lpstr>
      <vt:lpstr>Presentación de PowerPoint</vt:lpstr>
      <vt:lpstr>CRONOGRAMA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 node climàtic de Porto Colom. EBAMAR-PortoC</dc:title>
  <dc:creator>Microsoft Office User</dc:creator>
  <cp:lastModifiedBy>Ignacio Alberto Catalán Alemany</cp:lastModifiedBy>
  <cp:revision>15</cp:revision>
  <dcterms:created xsi:type="dcterms:W3CDTF">2023-01-18T15:54:01Z</dcterms:created>
  <dcterms:modified xsi:type="dcterms:W3CDTF">2023-01-20T08:55:31Z</dcterms:modified>
</cp:coreProperties>
</file>