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72" r:id="rId5"/>
    <p:sldId id="258" r:id="rId6"/>
    <p:sldId id="264" r:id="rId7"/>
    <p:sldId id="266" r:id="rId8"/>
    <p:sldId id="273" r:id="rId9"/>
    <p:sldId id="274" r:id="rId10"/>
    <p:sldId id="267" r:id="rId11"/>
    <p:sldId id="268" r:id="rId12"/>
    <p:sldId id="275" r:id="rId13"/>
    <p:sldId id="269" r:id="rId14"/>
    <p:sldId id="276" r:id="rId15"/>
    <p:sldId id="270" r:id="rId16"/>
    <p:sldId id="271" r:id="rId17"/>
    <p:sldId id="263" r:id="rId18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0CB"/>
    <a:srgbClr val="2502F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 autoAdjust="0"/>
    <p:restoredTop sz="94694"/>
  </p:normalViewPr>
  <p:slideViewPr>
    <p:cSldViewPr>
      <p:cViewPr varScale="1">
        <p:scale>
          <a:sx n="121" d="100"/>
          <a:sy n="121" d="100"/>
        </p:scale>
        <p:origin x="12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FDCD2-1834-6D46-B52D-023D27E0BDEF}" type="datetimeFigureOut">
              <a:rPr lang="en-ES" smtClean="0"/>
              <a:t>23/1/23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B956-918F-DC49-A547-4AE8781E19B7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111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9333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9333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9333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3" y="6146291"/>
            <a:ext cx="233172" cy="1478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8508" y="6150863"/>
            <a:ext cx="527685" cy="525780"/>
          </a:xfrm>
          <a:custGeom>
            <a:avLst/>
            <a:gdLst/>
            <a:ahLst/>
            <a:cxnLst/>
            <a:rect l="l" t="t" r="r" b="b"/>
            <a:pathLst>
              <a:path w="527685" h="525779">
                <a:moveTo>
                  <a:pt x="135547" y="287921"/>
                </a:moveTo>
                <a:lnTo>
                  <a:pt x="117640" y="286499"/>
                </a:lnTo>
                <a:lnTo>
                  <a:pt x="114414" y="286702"/>
                </a:lnTo>
                <a:lnTo>
                  <a:pt x="95834" y="298297"/>
                </a:lnTo>
                <a:lnTo>
                  <a:pt x="95935" y="300799"/>
                </a:lnTo>
                <a:lnTo>
                  <a:pt x="95935" y="306324"/>
                </a:lnTo>
                <a:lnTo>
                  <a:pt x="97853" y="310146"/>
                </a:lnTo>
                <a:lnTo>
                  <a:pt x="101688" y="312242"/>
                </a:lnTo>
                <a:lnTo>
                  <a:pt x="106565" y="314591"/>
                </a:lnTo>
                <a:lnTo>
                  <a:pt x="111988" y="315683"/>
                </a:lnTo>
                <a:lnTo>
                  <a:pt x="117449" y="315429"/>
                </a:lnTo>
                <a:lnTo>
                  <a:pt x="124472" y="315429"/>
                </a:lnTo>
                <a:lnTo>
                  <a:pt x="127736" y="315188"/>
                </a:lnTo>
                <a:lnTo>
                  <a:pt x="130352" y="315099"/>
                </a:lnTo>
                <a:lnTo>
                  <a:pt x="132956" y="314871"/>
                </a:lnTo>
                <a:lnTo>
                  <a:pt x="135547" y="314490"/>
                </a:lnTo>
                <a:lnTo>
                  <a:pt x="135547" y="287921"/>
                </a:lnTo>
                <a:close/>
              </a:path>
              <a:path w="527685" h="525779">
                <a:moveTo>
                  <a:pt x="527138" y="263867"/>
                </a:moveTo>
                <a:lnTo>
                  <a:pt x="522947" y="215569"/>
                </a:lnTo>
                <a:lnTo>
                  <a:pt x="510717" y="171145"/>
                </a:lnTo>
                <a:lnTo>
                  <a:pt x="491210" y="130187"/>
                </a:lnTo>
                <a:lnTo>
                  <a:pt x="467575" y="96850"/>
                </a:lnTo>
                <a:lnTo>
                  <a:pt x="467575" y="314350"/>
                </a:lnTo>
                <a:lnTo>
                  <a:pt x="462419" y="344373"/>
                </a:lnTo>
                <a:lnTo>
                  <a:pt x="420903" y="331965"/>
                </a:lnTo>
                <a:lnTo>
                  <a:pt x="410959" y="306324"/>
                </a:lnTo>
                <a:lnTo>
                  <a:pt x="410972" y="213474"/>
                </a:lnTo>
                <a:lnTo>
                  <a:pt x="410972" y="210134"/>
                </a:lnTo>
                <a:lnTo>
                  <a:pt x="410972" y="158318"/>
                </a:lnTo>
                <a:lnTo>
                  <a:pt x="447484" y="152438"/>
                </a:lnTo>
                <a:lnTo>
                  <a:pt x="447573" y="296392"/>
                </a:lnTo>
                <a:lnTo>
                  <a:pt x="447713" y="298183"/>
                </a:lnTo>
                <a:lnTo>
                  <a:pt x="467575" y="314350"/>
                </a:lnTo>
                <a:lnTo>
                  <a:pt x="467575" y="96850"/>
                </a:lnTo>
                <a:lnTo>
                  <a:pt x="465201" y="93497"/>
                </a:lnTo>
                <a:lnTo>
                  <a:pt x="433412" y="61823"/>
                </a:lnTo>
                <a:lnTo>
                  <a:pt x="403390" y="40665"/>
                </a:lnTo>
                <a:lnTo>
                  <a:pt x="403390" y="337451"/>
                </a:lnTo>
                <a:lnTo>
                  <a:pt x="395503" y="339598"/>
                </a:lnTo>
                <a:lnTo>
                  <a:pt x="356247" y="344627"/>
                </a:lnTo>
                <a:lnTo>
                  <a:pt x="348564" y="344728"/>
                </a:lnTo>
                <a:lnTo>
                  <a:pt x="341579" y="344627"/>
                </a:lnTo>
                <a:lnTo>
                  <a:pt x="340779" y="344525"/>
                </a:lnTo>
                <a:lnTo>
                  <a:pt x="334670" y="343852"/>
                </a:lnTo>
                <a:lnTo>
                  <a:pt x="327850" y="342417"/>
                </a:lnTo>
                <a:lnTo>
                  <a:pt x="326021" y="341845"/>
                </a:lnTo>
                <a:lnTo>
                  <a:pt x="321170" y="340334"/>
                </a:lnTo>
                <a:lnTo>
                  <a:pt x="293065" y="301472"/>
                </a:lnTo>
                <a:lnTo>
                  <a:pt x="292112" y="293179"/>
                </a:lnTo>
                <a:lnTo>
                  <a:pt x="292188" y="213474"/>
                </a:lnTo>
                <a:lnTo>
                  <a:pt x="328714" y="213474"/>
                </a:lnTo>
                <a:lnTo>
                  <a:pt x="328803" y="283146"/>
                </a:lnTo>
                <a:lnTo>
                  <a:pt x="329031" y="288975"/>
                </a:lnTo>
                <a:lnTo>
                  <a:pt x="342150" y="313778"/>
                </a:lnTo>
                <a:lnTo>
                  <a:pt x="356057" y="313778"/>
                </a:lnTo>
                <a:lnTo>
                  <a:pt x="361899" y="313055"/>
                </a:lnTo>
                <a:lnTo>
                  <a:pt x="364515" y="312889"/>
                </a:lnTo>
                <a:lnTo>
                  <a:pt x="366801" y="312547"/>
                </a:lnTo>
                <a:lnTo>
                  <a:pt x="366801" y="213474"/>
                </a:lnTo>
                <a:lnTo>
                  <a:pt x="403326" y="213474"/>
                </a:lnTo>
                <a:lnTo>
                  <a:pt x="403390" y="337451"/>
                </a:lnTo>
                <a:lnTo>
                  <a:pt x="403390" y="40665"/>
                </a:lnTo>
                <a:lnTo>
                  <a:pt x="396621" y="35890"/>
                </a:lnTo>
                <a:lnTo>
                  <a:pt x="355536" y="16446"/>
                </a:lnTo>
                <a:lnTo>
                  <a:pt x="310984" y="4241"/>
                </a:lnTo>
                <a:lnTo>
                  <a:pt x="284797" y="1905"/>
                </a:lnTo>
                <a:lnTo>
                  <a:pt x="284797" y="311480"/>
                </a:lnTo>
                <a:lnTo>
                  <a:pt x="284695" y="341845"/>
                </a:lnTo>
                <a:lnTo>
                  <a:pt x="178181" y="341845"/>
                </a:lnTo>
                <a:lnTo>
                  <a:pt x="178181" y="320357"/>
                </a:lnTo>
                <a:lnTo>
                  <a:pt x="201777" y="286156"/>
                </a:lnTo>
                <a:lnTo>
                  <a:pt x="226733" y="254660"/>
                </a:lnTo>
                <a:lnTo>
                  <a:pt x="235927" y="243636"/>
                </a:lnTo>
                <a:lnTo>
                  <a:pt x="181140" y="243636"/>
                </a:lnTo>
                <a:lnTo>
                  <a:pt x="181140" y="213474"/>
                </a:lnTo>
                <a:lnTo>
                  <a:pt x="283464" y="213474"/>
                </a:lnTo>
                <a:lnTo>
                  <a:pt x="283464" y="237883"/>
                </a:lnTo>
                <a:lnTo>
                  <a:pt x="266598" y="256578"/>
                </a:lnTo>
                <a:lnTo>
                  <a:pt x="260959" y="263017"/>
                </a:lnTo>
                <a:lnTo>
                  <a:pt x="234048" y="295706"/>
                </a:lnTo>
                <a:lnTo>
                  <a:pt x="222478" y="311480"/>
                </a:lnTo>
                <a:lnTo>
                  <a:pt x="284797" y="311480"/>
                </a:lnTo>
                <a:lnTo>
                  <a:pt x="284797" y="1905"/>
                </a:lnTo>
                <a:lnTo>
                  <a:pt x="263588" y="0"/>
                </a:lnTo>
                <a:lnTo>
                  <a:pt x="216179" y="4241"/>
                </a:lnTo>
                <a:lnTo>
                  <a:pt x="171564" y="16459"/>
                </a:lnTo>
                <a:lnTo>
                  <a:pt x="170573" y="16929"/>
                </a:lnTo>
                <a:lnTo>
                  <a:pt x="170573" y="254660"/>
                </a:lnTo>
                <a:lnTo>
                  <a:pt x="170573" y="338175"/>
                </a:lnTo>
                <a:lnTo>
                  <a:pt x="131965" y="344030"/>
                </a:lnTo>
                <a:lnTo>
                  <a:pt x="107416" y="344525"/>
                </a:lnTo>
                <a:lnTo>
                  <a:pt x="99822" y="343763"/>
                </a:lnTo>
                <a:lnTo>
                  <a:pt x="92379" y="342201"/>
                </a:lnTo>
                <a:lnTo>
                  <a:pt x="86131" y="340956"/>
                </a:lnTo>
                <a:lnTo>
                  <a:pt x="59639" y="309638"/>
                </a:lnTo>
                <a:lnTo>
                  <a:pt x="59601" y="295236"/>
                </a:lnTo>
                <a:lnTo>
                  <a:pt x="61099" y="288975"/>
                </a:lnTo>
                <a:lnTo>
                  <a:pt x="93776" y="263867"/>
                </a:lnTo>
                <a:lnTo>
                  <a:pt x="107276" y="261988"/>
                </a:lnTo>
                <a:lnTo>
                  <a:pt x="114084" y="262115"/>
                </a:lnTo>
                <a:lnTo>
                  <a:pt x="118706" y="262115"/>
                </a:lnTo>
                <a:lnTo>
                  <a:pt x="122516" y="262293"/>
                </a:lnTo>
                <a:lnTo>
                  <a:pt x="129717" y="263017"/>
                </a:lnTo>
                <a:lnTo>
                  <a:pt x="132702" y="263550"/>
                </a:lnTo>
                <a:lnTo>
                  <a:pt x="135636" y="264299"/>
                </a:lnTo>
                <a:lnTo>
                  <a:pt x="135636" y="262089"/>
                </a:lnTo>
                <a:lnTo>
                  <a:pt x="135636" y="260883"/>
                </a:lnTo>
                <a:lnTo>
                  <a:pt x="135826" y="256578"/>
                </a:lnTo>
                <a:lnTo>
                  <a:pt x="135813" y="255193"/>
                </a:lnTo>
                <a:lnTo>
                  <a:pt x="133845" y="249986"/>
                </a:lnTo>
                <a:lnTo>
                  <a:pt x="130022" y="245999"/>
                </a:lnTo>
                <a:lnTo>
                  <a:pt x="129527" y="245503"/>
                </a:lnTo>
                <a:lnTo>
                  <a:pt x="126263" y="242239"/>
                </a:lnTo>
                <a:lnTo>
                  <a:pt x="119722" y="240360"/>
                </a:lnTo>
                <a:lnTo>
                  <a:pt x="110413" y="240385"/>
                </a:lnTo>
                <a:lnTo>
                  <a:pt x="104305" y="240385"/>
                </a:lnTo>
                <a:lnTo>
                  <a:pt x="98196" y="240830"/>
                </a:lnTo>
                <a:lnTo>
                  <a:pt x="86817" y="242455"/>
                </a:lnTo>
                <a:lnTo>
                  <a:pt x="81572" y="243725"/>
                </a:lnTo>
                <a:lnTo>
                  <a:pt x="76492" y="245503"/>
                </a:lnTo>
                <a:lnTo>
                  <a:pt x="71932" y="216204"/>
                </a:lnTo>
                <a:lnTo>
                  <a:pt x="110528" y="210134"/>
                </a:lnTo>
                <a:lnTo>
                  <a:pt x="114769" y="210134"/>
                </a:lnTo>
                <a:lnTo>
                  <a:pt x="153936" y="219354"/>
                </a:lnTo>
                <a:lnTo>
                  <a:pt x="170573" y="254660"/>
                </a:lnTo>
                <a:lnTo>
                  <a:pt x="170573" y="16929"/>
                </a:lnTo>
                <a:lnTo>
                  <a:pt x="130492" y="35902"/>
                </a:lnTo>
                <a:lnTo>
                  <a:pt x="93700" y="61836"/>
                </a:lnTo>
                <a:lnTo>
                  <a:pt x="61925" y="93522"/>
                </a:lnTo>
                <a:lnTo>
                  <a:pt x="35915" y="130213"/>
                </a:lnTo>
                <a:lnTo>
                  <a:pt x="16408" y="171170"/>
                </a:lnTo>
                <a:lnTo>
                  <a:pt x="4178" y="215569"/>
                </a:lnTo>
                <a:lnTo>
                  <a:pt x="88" y="260883"/>
                </a:lnTo>
                <a:lnTo>
                  <a:pt x="0" y="263867"/>
                </a:lnTo>
                <a:lnTo>
                  <a:pt x="4178" y="310172"/>
                </a:lnTo>
                <a:lnTo>
                  <a:pt x="16421" y="354647"/>
                </a:lnTo>
                <a:lnTo>
                  <a:pt x="35928" y="395605"/>
                </a:lnTo>
                <a:lnTo>
                  <a:pt x="61950" y="432295"/>
                </a:lnTo>
                <a:lnTo>
                  <a:pt x="93726" y="463969"/>
                </a:lnTo>
                <a:lnTo>
                  <a:pt x="130530" y="489902"/>
                </a:lnTo>
                <a:lnTo>
                  <a:pt x="171615" y="509346"/>
                </a:lnTo>
                <a:lnTo>
                  <a:pt x="216154" y="521550"/>
                </a:lnTo>
                <a:lnTo>
                  <a:pt x="263537" y="525780"/>
                </a:lnTo>
                <a:lnTo>
                  <a:pt x="310972" y="521550"/>
                </a:lnTo>
                <a:lnTo>
                  <a:pt x="355574" y="509333"/>
                </a:lnTo>
                <a:lnTo>
                  <a:pt x="396659" y="489877"/>
                </a:lnTo>
                <a:lnTo>
                  <a:pt x="433451" y="463943"/>
                </a:lnTo>
                <a:lnTo>
                  <a:pt x="465226" y="432257"/>
                </a:lnTo>
                <a:lnTo>
                  <a:pt x="491236" y="395554"/>
                </a:lnTo>
                <a:lnTo>
                  <a:pt x="510730" y="354596"/>
                </a:lnTo>
                <a:lnTo>
                  <a:pt x="513448" y="344728"/>
                </a:lnTo>
                <a:lnTo>
                  <a:pt x="513549" y="344373"/>
                </a:lnTo>
                <a:lnTo>
                  <a:pt x="522973" y="310172"/>
                </a:lnTo>
                <a:lnTo>
                  <a:pt x="527138" y="263867"/>
                </a:lnTo>
                <a:close/>
              </a:path>
            </a:pathLst>
          </a:custGeom>
          <a:solidFill>
            <a:srgbClr val="250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68768" y="6303264"/>
            <a:ext cx="1527047" cy="3078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65564" y="6150864"/>
            <a:ext cx="1132331" cy="4724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05159" y="6222491"/>
            <a:ext cx="1037843" cy="39471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551419" y="6228588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358"/>
                </a:lnTo>
              </a:path>
            </a:pathLst>
          </a:custGeom>
          <a:ln w="6096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8032" y="6259067"/>
            <a:ext cx="1336534" cy="39166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20612" y="6198108"/>
            <a:ext cx="987551" cy="419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267" y="1532350"/>
            <a:ext cx="256032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3.jpg"/><Relationship Id="rId3" Type="http://schemas.openxmlformats.org/officeDocument/2006/relationships/image" Target="../media/image40.png"/><Relationship Id="rId21" Type="http://schemas.openxmlformats.org/officeDocument/2006/relationships/image" Target="../media/image56.jp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2.jp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20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hyperlink" Target="mailto:fernando.delagandara@csic.ieo.es" TargetMode="External"/><Relationship Id="rId24" Type="http://schemas.openxmlformats.org/officeDocument/2006/relationships/image" Target="../media/image59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hyperlink" Target="mailto:senena@um.es" TargetMode="External"/><Relationship Id="rId19" Type="http://schemas.openxmlformats.org/officeDocument/2006/relationships/image" Target="../media/image54.jp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9"/>
            <a:ext cx="12191997" cy="44388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87684" y="1871652"/>
            <a:ext cx="6433820" cy="36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8740">
              <a:lnSpc>
                <a:spcPct val="100899"/>
              </a:lnSpc>
              <a:spcBef>
                <a:spcPts val="90"/>
              </a:spcBef>
            </a:pPr>
            <a:r>
              <a:rPr sz="1100" spc="-5" dirty="0">
                <a:solidFill>
                  <a:srgbClr val="5D525D"/>
                </a:solidFill>
                <a:latin typeface="Corbel"/>
                <a:cs typeface="Corbel"/>
              </a:rPr>
              <a:t>This study forms </a:t>
            </a:r>
            <a:r>
              <a:rPr sz="1100" dirty="0">
                <a:solidFill>
                  <a:srgbClr val="5D525D"/>
                </a:solidFill>
                <a:latin typeface="Corbel"/>
                <a:cs typeface="Corbel"/>
              </a:rPr>
              <a:t>part </a:t>
            </a:r>
            <a:r>
              <a:rPr sz="1100" spc="-5" dirty="0">
                <a:solidFill>
                  <a:srgbClr val="5D525D"/>
                </a:solidFill>
                <a:latin typeface="Corbel"/>
                <a:cs typeface="Corbel"/>
              </a:rPr>
              <a:t>of </a:t>
            </a:r>
            <a:r>
              <a:rPr sz="1100" dirty="0">
                <a:solidFill>
                  <a:srgbClr val="5D525D"/>
                </a:solidFill>
                <a:latin typeface="Corbel"/>
                <a:cs typeface="Corbel"/>
              </a:rPr>
              <a:t>the ThinkInAzul programme and was supported </a:t>
            </a:r>
            <a:r>
              <a:rPr sz="1100" spc="-5" dirty="0">
                <a:solidFill>
                  <a:srgbClr val="5D525D"/>
                </a:solidFill>
                <a:latin typeface="Corbel"/>
                <a:cs typeface="Corbel"/>
              </a:rPr>
              <a:t>by </a:t>
            </a:r>
            <a:r>
              <a:rPr sz="1100" dirty="0">
                <a:solidFill>
                  <a:srgbClr val="5D525D"/>
                </a:solidFill>
                <a:latin typeface="Corbel"/>
                <a:cs typeface="Corbel"/>
              </a:rPr>
              <a:t>MCIN with funding </a:t>
            </a:r>
            <a:r>
              <a:rPr sz="1100" spc="-5" dirty="0">
                <a:solidFill>
                  <a:srgbClr val="5D525D"/>
                </a:solidFill>
                <a:latin typeface="Corbel"/>
                <a:cs typeface="Corbel"/>
              </a:rPr>
              <a:t>from </a:t>
            </a:r>
            <a:r>
              <a:rPr sz="1100" dirty="0">
                <a:solidFill>
                  <a:srgbClr val="5D525D"/>
                </a:solidFill>
                <a:latin typeface="Corbel"/>
                <a:cs typeface="Corbel"/>
              </a:rPr>
              <a:t>European </a:t>
            </a:r>
            <a:r>
              <a:rPr sz="1100" spc="-21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5D525D"/>
                </a:solidFill>
                <a:latin typeface="Corbel"/>
                <a:cs typeface="Corbel"/>
              </a:rPr>
              <a:t>Union</a:t>
            </a:r>
            <a:r>
              <a:rPr sz="1100" spc="-2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5D525D"/>
                </a:solidFill>
                <a:latin typeface="Corbel"/>
                <a:cs typeface="Corbel"/>
              </a:rPr>
              <a:t>NextGenerationEU</a:t>
            </a:r>
            <a:r>
              <a:rPr sz="1100" spc="-3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5D525D"/>
                </a:solidFill>
                <a:latin typeface="Corbel"/>
                <a:cs typeface="Corbel"/>
              </a:rPr>
              <a:t>(PRTR-C17.I1) </a:t>
            </a:r>
            <a:r>
              <a:rPr sz="1100" dirty="0">
                <a:solidFill>
                  <a:srgbClr val="5D525D"/>
                </a:solidFill>
                <a:latin typeface="Corbel"/>
                <a:cs typeface="Corbel"/>
              </a:rPr>
              <a:t>and</a:t>
            </a:r>
            <a:r>
              <a:rPr sz="1100" spc="-1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5D525D"/>
                </a:solidFill>
                <a:latin typeface="Corbel"/>
                <a:cs typeface="Corbel"/>
              </a:rPr>
              <a:t>by</a:t>
            </a:r>
            <a:r>
              <a:rPr sz="1100" spc="15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dirty="0">
                <a:solidFill>
                  <a:srgbClr val="5D525D"/>
                </a:solidFill>
                <a:latin typeface="Corbel"/>
                <a:cs typeface="Corbel"/>
              </a:rPr>
              <a:t>Comunidad</a:t>
            </a:r>
            <a:r>
              <a:rPr sz="1100" i="1" spc="-1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spc="-5" dirty="0">
                <a:solidFill>
                  <a:srgbClr val="5D525D"/>
                </a:solidFill>
                <a:latin typeface="Corbel"/>
                <a:cs typeface="Corbel"/>
              </a:rPr>
              <a:t>Autónoma</a:t>
            </a:r>
            <a:r>
              <a:rPr sz="1100" i="1" spc="2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spc="-5" dirty="0">
                <a:solidFill>
                  <a:srgbClr val="5D525D"/>
                </a:solidFill>
                <a:latin typeface="Corbel"/>
                <a:cs typeface="Corbel"/>
              </a:rPr>
              <a:t>de</a:t>
            </a:r>
            <a:r>
              <a:rPr sz="1100" i="1" spc="5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spc="-5" dirty="0">
                <a:solidFill>
                  <a:srgbClr val="5D525D"/>
                </a:solidFill>
                <a:latin typeface="Corbel"/>
                <a:cs typeface="Corbel"/>
              </a:rPr>
              <a:t>la</a:t>
            </a:r>
            <a:r>
              <a:rPr sz="1100" i="1" spc="2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spc="-5" dirty="0">
                <a:solidFill>
                  <a:srgbClr val="5D525D"/>
                </a:solidFill>
                <a:latin typeface="Corbel"/>
                <a:cs typeface="Corbel"/>
              </a:rPr>
              <a:t>Región de</a:t>
            </a:r>
            <a:r>
              <a:rPr sz="1100" i="1" spc="2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dirty="0">
                <a:solidFill>
                  <a:srgbClr val="5D525D"/>
                </a:solidFill>
                <a:latin typeface="Corbel"/>
                <a:cs typeface="Corbel"/>
              </a:rPr>
              <a:t>Murcia</a:t>
            </a:r>
            <a:r>
              <a:rPr sz="1100" i="1" spc="10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dirty="0">
                <a:solidFill>
                  <a:srgbClr val="5D525D"/>
                </a:solidFill>
                <a:latin typeface="Corbel"/>
                <a:cs typeface="Corbel"/>
              </a:rPr>
              <a:t>-</a:t>
            </a:r>
            <a:r>
              <a:rPr sz="1100" i="1" spc="5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dirty="0">
                <a:solidFill>
                  <a:srgbClr val="5D525D"/>
                </a:solidFill>
                <a:latin typeface="Corbel"/>
                <a:cs typeface="Corbel"/>
              </a:rPr>
              <a:t>Fundación</a:t>
            </a:r>
            <a:r>
              <a:rPr sz="1100" i="1" spc="-5" dirty="0">
                <a:solidFill>
                  <a:srgbClr val="5D525D"/>
                </a:solidFill>
                <a:latin typeface="Corbel"/>
                <a:cs typeface="Corbel"/>
              </a:rPr>
              <a:t> </a:t>
            </a:r>
            <a:r>
              <a:rPr sz="1100" i="1" dirty="0">
                <a:solidFill>
                  <a:srgbClr val="5D525D"/>
                </a:solidFill>
                <a:latin typeface="Corbel"/>
                <a:cs typeface="Corbel"/>
              </a:rPr>
              <a:t>Séneca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63184" y="1184148"/>
            <a:ext cx="6268720" cy="4711065"/>
            <a:chOff x="5663184" y="1184148"/>
            <a:chExt cx="6268720" cy="47110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8452" y="1322832"/>
              <a:ext cx="1395983" cy="281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94747" y="1184148"/>
              <a:ext cx="1034795" cy="4312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1944" y="1249680"/>
              <a:ext cx="949451" cy="3611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98535" y="1254251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4">
                  <a:moveTo>
                    <a:pt x="0" y="0"/>
                  </a:moveTo>
                  <a:lnTo>
                    <a:pt x="0" y="349656"/>
                  </a:lnTo>
                </a:path>
              </a:pathLst>
            </a:custGeom>
            <a:ln w="6096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3184" y="1283208"/>
              <a:ext cx="1222234" cy="358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3552" y="1226819"/>
              <a:ext cx="902207" cy="3825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07323" y="2779775"/>
              <a:ext cx="3619500" cy="3112135"/>
            </a:xfrm>
            <a:custGeom>
              <a:avLst/>
              <a:gdLst/>
              <a:ahLst/>
              <a:cxnLst/>
              <a:rect l="l" t="t" r="r" b="b"/>
              <a:pathLst>
                <a:path w="3619500" h="3112135">
                  <a:moveTo>
                    <a:pt x="3619500" y="0"/>
                  </a:moveTo>
                  <a:lnTo>
                    <a:pt x="0" y="0"/>
                  </a:lnTo>
                  <a:lnTo>
                    <a:pt x="0" y="3112008"/>
                  </a:lnTo>
                  <a:lnTo>
                    <a:pt x="3619500" y="311200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307323" y="2779775"/>
              <a:ext cx="3619500" cy="3112135"/>
            </a:xfrm>
            <a:custGeom>
              <a:avLst/>
              <a:gdLst/>
              <a:ahLst/>
              <a:cxnLst/>
              <a:rect l="l" t="t" r="r" b="b"/>
              <a:pathLst>
                <a:path w="3619500" h="3112135">
                  <a:moveTo>
                    <a:pt x="0" y="0"/>
                  </a:moveTo>
                  <a:lnTo>
                    <a:pt x="3619500" y="0"/>
                  </a:lnTo>
                  <a:lnTo>
                    <a:pt x="3619500" y="3112008"/>
                  </a:lnTo>
                  <a:lnTo>
                    <a:pt x="0" y="31120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1200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2584" y="3026664"/>
              <a:ext cx="1434083" cy="3749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17836" y="2929140"/>
              <a:ext cx="1775459" cy="6095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8972" y="3759708"/>
              <a:ext cx="1356346" cy="4693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3167" y="4596384"/>
              <a:ext cx="1287779" cy="5501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33660" y="3704844"/>
              <a:ext cx="1354835" cy="5775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7260" y="5288279"/>
              <a:ext cx="1868423" cy="5044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81844" y="4625340"/>
              <a:ext cx="772667" cy="3032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71859" y="4625340"/>
              <a:ext cx="700086" cy="3032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96212" y="3095977"/>
            <a:ext cx="7089547" cy="88549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408305">
              <a:lnSpc>
                <a:spcPts val="3240"/>
              </a:lnSpc>
              <a:spcBef>
                <a:spcPts val="505"/>
              </a:spcBef>
            </a:pPr>
            <a:r>
              <a:rPr sz="3000" b="1" spc="-5" dirty="0">
                <a:solidFill>
                  <a:srgbClr val="2502FF"/>
                </a:solidFill>
                <a:latin typeface="Candara"/>
                <a:cs typeface="Candara"/>
              </a:rPr>
              <a:t>Plan</a:t>
            </a:r>
            <a:r>
              <a:rPr sz="3000" b="1" spc="-15" dirty="0">
                <a:solidFill>
                  <a:srgbClr val="2502FF"/>
                </a:solidFill>
                <a:latin typeface="Candara"/>
                <a:cs typeface="Candara"/>
              </a:rPr>
              <a:t> </a:t>
            </a:r>
            <a:r>
              <a:rPr sz="3000" b="1" spc="-5" dirty="0">
                <a:solidFill>
                  <a:srgbClr val="2502FF"/>
                </a:solidFill>
                <a:latin typeface="Candara"/>
                <a:cs typeface="Candara"/>
              </a:rPr>
              <a:t>Complementario</a:t>
            </a:r>
            <a:r>
              <a:rPr sz="3000" b="1" dirty="0">
                <a:solidFill>
                  <a:srgbClr val="2502FF"/>
                </a:solidFill>
                <a:latin typeface="Candara"/>
                <a:cs typeface="Candara"/>
              </a:rPr>
              <a:t> </a:t>
            </a:r>
            <a:r>
              <a:rPr sz="3000" b="1" spc="-5" dirty="0">
                <a:solidFill>
                  <a:srgbClr val="2502FF"/>
                </a:solidFill>
                <a:latin typeface="Candara"/>
                <a:cs typeface="Candara"/>
              </a:rPr>
              <a:t>en</a:t>
            </a:r>
            <a:r>
              <a:rPr sz="3000" b="1" spc="-10" dirty="0">
                <a:solidFill>
                  <a:srgbClr val="2502FF"/>
                </a:solidFill>
                <a:latin typeface="Candara"/>
                <a:cs typeface="Candara"/>
              </a:rPr>
              <a:t> </a:t>
            </a:r>
            <a:r>
              <a:rPr sz="3000" b="1" spc="-5" dirty="0" err="1">
                <a:solidFill>
                  <a:srgbClr val="2502FF"/>
                </a:solidFill>
                <a:latin typeface="Candara"/>
                <a:cs typeface="Candara"/>
              </a:rPr>
              <a:t>Ciencias</a:t>
            </a:r>
            <a:r>
              <a:rPr sz="3000" b="1" spc="20" dirty="0">
                <a:solidFill>
                  <a:srgbClr val="2502FF"/>
                </a:solidFill>
                <a:latin typeface="Candara"/>
                <a:cs typeface="Candara"/>
              </a:rPr>
              <a:t> </a:t>
            </a:r>
            <a:r>
              <a:rPr sz="3000" b="1" spc="-5" dirty="0">
                <a:solidFill>
                  <a:srgbClr val="2502FF"/>
                </a:solidFill>
                <a:latin typeface="Candara"/>
                <a:cs typeface="Candara"/>
              </a:rPr>
              <a:t>Marinas</a:t>
            </a:r>
            <a:r>
              <a:rPr lang="es-ES" sz="2950" b="1" spc="-5" dirty="0">
                <a:solidFill>
                  <a:srgbClr val="2502FF"/>
                </a:solidFill>
                <a:latin typeface="Candara"/>
                <a:cs typeface="Candara"/>
              </a:rPr>
              <a:t> y </a:t>
            </a:r>
            <a:r>
              <a:rPr lang="es-ES" sz="2800" b="1" spc="-5" dirty="0">
                <a:solidFill>
                  <a:srgbClr val="2502FF"/>
                </a:solidFill>
                <a:latin typeface="Candara"/>
                <a:cs typeface="Candara"/>
              </a:rPr>
              <a:t>a</a:t>
            </a:r>
            <a:r>
              <a:rPr lang="es-ES" sz="2800" b="1" dirty="0">
                <a:solidFill>
                  <a:srgbClr val="2502FF"/>
                </a:solidFill>
                <a:latin typeface="Candara"/>
                <a:cs typeface="Candara"/>
              </a:rPr>
              <a:t>vances </a:t>
            </a:r>
            <a:r>
              <a:rPr lang="es-ES" sz="2950" b="1" spc="-5" dirty="0">
                <a:solidFill>
                  <a:srgbClr val="2502FF"/>
                </a:solidFill>
                <a:latin typeface="Candara"/>
                <a:cs typeface="Candara"/>
              </a:rPr>
              <a:t>en la Región de Murcia</a:t>
            </a:r>
            <a:endParaRPr sz="3000" dirty="0">
              <a:latin typeface="Candara"/>
              <a:cs typeface="Candara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6A234BF-1B2F-00A9-6DE6-D93FEE6238B2}"/>
              </a:ext>
            </a:extLst>
          </p:cNvPr>
          <p:cNvSpPr txBox="1"/>
          <p:nvPr/>
        </p:nvSpPr>
        <p:spPr>
          <a:xfrm>
            <a:off x="1665641" y="4252609"/>
            <a:ext cx="4976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2502FF"/>
                </a:solidFill>
                <a:latin typeface="Candara"/>
              </a:rPr>
              <a:t>Senena Corbalán García. Vicerrectora de Investigación.</a:t>
            </a:r>
          </a:p>
          <a:p>
            <a:pPr algn="ctr"/>
            <a:r>
              <a:rPr lang="es-ES" sz="1600" b="1" dirty="0">
                <a:solidFill>
                  <a:srgbClr val="2502FF"/>
                </a:solidFill>
                <a:latin typeface="Candara"/>
              </a:rPr>
              <a:t>Universidad de Murcia </a:t>
            </a:r>
          </a:p>
          <a:p>
            <a:pPr algn="ctr"/>
            <a:r>
              <a:rPr lang="es-ES" sz="1600" b="1" dirty="0">
                <a:solidFill>
                  <a:srgbClr val="2502FF"/>
                </a:solidFill>
                <a:latin typeface="Candara"/>
              </a:rPr>
              <a:t>24 de enero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>
            <a:extLst>
              <a:ext uri="{FF2B5EF4-FFF2-40B4-BE49-F238E27FC236}">
                <a16:creationId xmlns:a16="http://schemas.microsoft.com/office/drawing/2014/main" id="{EC525627-C265-97D3-E309-67A8058A4E63}"/>
              </a:ext>
            </a:extLst>
          </p:cNvPr>
          <p:cNvSpPr txBox="1">
            <a:spLocks/>
          </p:cNvSpPr>
          <p:nvPr/>
        </p:nvSpPr>
        <p:spPr>
          <a:xfrm>
            <a:off x="424873" y="463166"/>
            <a:ext cx="5715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 Principales avances en el IEO-CSIC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03EACE-C025-29D9-1279-F8A15BC8F630}"/>
              </a:ext>
            </a:extLst>
          </p:cNvPr>
          <p:cNvSpPr txBox="1"/>
          <p:nvPr/>
        </p:nvSpPr>
        <p:spPr>
          <a:xfrm>
            <a:off x="533400" y="1932325"/>
            <a:ext cx="11125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En Línea 3: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SOP-PEM. </a:t>
            </a:r>
            <a:r>
              <a:rPr lang="es-ES" b="1" spc="-5" dirty="0" err="1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SOPorte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 científico técnico para Planificación Espacial Marina. </a:t>
            </a:r>
            <a:r>
              <a:rPr lang="es-ES" dirty="0">
                <a:latin typeface="Corbel" panose="020B0503020204020204" pitchFamily="34" charset="0"/>
              </a:rPr>
              <a:t>Diseño de un proyecto para la participación y fomento en iniciativas de ciencia ciudadana.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Apoyo a la Organización de la Conferencia Anual de la Alianza Europea NORA Internacionalizar la restauración de la ostra del Mar Menor </a:t>
            </a:r>
            <a:r>
              <a:rPr lang="es-ES" dirty="0">
                <a:latin typeface="Corbel" panose="020B0503020204020204" pitchFamily="34" charset="0"/>
              </a:rPr>
              <a:t>(ya formamos parte de NORA desde 2020).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PESCAMUR. Participación y fomento de iniciativas de turismo azul, </a:t>
            </a:r>
            <a:r>
              <a:rPr lang="es-ES" dirty="0">
                <a:latin typeface="Corbel" panose="020B0503020204020204" pitchFamily="34" charset="0"/>
              </a:rPr>
              <a:t>turismo marinero y interactuación con actores relevantes (gestores, investigadores y emprendedores). Elaboración del Programa de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Divulgación RESTOYSTER en Centros educativos </a:t>
            </a:r>
            <a:r>
              <a:rPr lang="es-ES" dirty="0">
                <a:latin typeface="Corbel" panose="020B0503020204020204" pitchFamily="34" charset="0"/>
              </a:rPr>
              <a:t>de la ribera del Mar Menor.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r>
              <a:rPr lang="es-ES" sz="2000" b="1" dirty="0">
                <a:solidFill>
                  <a:srgbClr val="72D0CB"/>
                </a:solidFill>
                <a:latin typeface="Corbel" panose="020B0503020204020204" pitchFamily="34" charset="0"/>
              </a:rPr>
              <a:t>2. Elaboración del listado de infraestructuras a adquirir y características científico-técnicas: Diseño del proyecto UEM IEO. COLBIO. Creación de una sala de colecciones biológicas.</a:t>
            </a:r>
          </a:p>
          <a:p>
            <a:endParaRPr lang="es-ES" b="1" dirty="0">
              <a:latin typeface="Corbel" panose="020B0503020204020204" pitchFamily="34" charset="0"/>
            </a:endParaRPr>
          </a:p>
          <a:p>
            <a:r>
              <a:rPr lang="es-ES" b="1" dirty="0">
                <a:latin typeface="Corbel" panose="020B0503020204020204" pitchFamily="34" charset="0"/>
              </a:rPr>
              <a:t>NOTA: No se han recibido aún los fondos para poder iniciar los trabajos</a:t>
            </a:r>
            <a:r>
              <a:rPr lang="es-ES" dirty="0">
                <a:latin typeface="Corbel" panose="020B0503020204020204" pitchFamily="34" charset="0"/>
              </a:rPr>
              <a:t>. </a:t>
            </a:r>
            <a:endParaRPr lang="es-ES" b="1" dirty="0">
              <a:latin typeface="Corbel" panose="020B05030202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51732C-183C-6093-2DD2-CD7A7D02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180" y="312026"/>
            <a:ext cx="1858572" cy="12119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D053EA-A024-D442-72C6-3F2FA4194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312026"/>
            <a:ext cx="2203905" cy="1211973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FDF316BB-AA0E-A32A-3F08-3F17EF2F1CC2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5455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1">
            <a:extLst>
              <a:ext uri="{FF2B5EF4-FFF2-40B4-BE49-F238E27FC236}">
                <a16:creationId xmlns:a16="http://schemas.microsoft.com/office/drawing/2014/main" id="{1D0AAAC8-7A8B-7F6E-44C9-3A8690D17395}"/>
              </a:ext>
            </a:extLst>
          </p:cNvPr>
          <p:cNvSpPr txBox="1">
            <a:spLocks/>
          </p:cNvSpPr>
          <p:nvPr/>
        </p:nvSpPr>
        <p:spPr>
          <a:xfrm>
            <a:off x="432674" y="411351"/>
            <a:ext cx="59681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la UPCT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91DB4E-C343-C697-8EBD-9F8E41BE2A8E}"/>
              </a:ext>
            </a:extLst>
          </p:cNvPr>
          <p:cNvSpPr txBox="1"/>
          <p:nvPr/>
        </p:nvSpPr>
        <p:spPr>
          <a:xfrm>
            <a:off x="647700" y="838200"/>
            <a:ext cx="108966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En Línea 1: </a:t>
            </a:r>
          </a:p>
          <a:p>
            <a:pPr marL="342900" indent="-342900">
              <a:buAutoNum type="arabicParenBoth"/>
            </a:pP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Diseño y Fondeo de Boyas Perfiladoras: </a:t>
            </a:r>
            <a:r>
              <a:rPr lang="es-ES" dirty="0">
                <a:latin typeface="Corbel" panose="020B0503020204020204" pitchFamily="34" charset="0"/>
              </a:rPr>
              <a:t>Cuatro boyas </a:t>
            </a:r>
          </a:p>
          <a:p>
            <a:r>
              <a:rPr lang="es-ES" dirty="0">
                <a:latin typeface="Corbel" panose="020B0503020204020204" pitchFamily="34" charset="0"/>
              </a:rPr>
              <a:t>fondeadas en el Mar Menor para medidas de parámetros físicos, </a:t>
            </a:r>
          </a:p>
          <a:p>
            <a:r>
              <a:rPr lang="es-ES" dirty="0">
                <a:latin typeface="Corbel" panose="020B0503020204020204" pitchFamily="34" charset="0"/>
              </a:rPr>
              <a:t>químicos y biológicos; </a:t>
            </a:r>
          </a:p>
          <a:p>
            <a:r>
              <a:rPr lang="es-ES" b="1" dirty="0">
                <a:latin typeface="Corbel" panose="020B0503020204020204" pitchFamily="34" charset="0"/>
              </a:rPr>
              <a:t>(2)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Diseño y Fabricación de un dispositivo de recepción de datos </a:t>
            </a:r>
            <a:r>
              <a:rPr lang="es-ES" b="1" dirty="0" err="1">
                <a:solidFill>
                  <a:srgbClr val="2502FF"/>
                </a:solidFill>
                <a:latin typeface="Corbel" panose="020B0503020204020204" pitchFamily="34" charset="0"/>
              </a:rPr>
              <a:t>AIoT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; </a:t>
            </a:r>
            <a:r>
              <a:rPr lang="es-ES" dirty="0">
                <a:latin typeface="Corbel" panose="020B0503020204020204" pitchFamily="34" charset="0"/>
              </a:rPr>
              <a:t>Diseño de una plataforma inteligente marina polivalente basada en tecnología </a:t>
            </a:r>
            <a:r>
              <a:rPr lang="es-ES" dirty="0" err="1">
                <a:latin typeface="Corbel" panose="020B0503020204020204" pitchFamily="34" charset="0"/>
              </a:rPr>
              <a:t>AIoT</a:t>
            </a:r>
            <a:r>
              <a:rPr lang="es-ES" dirty="0">
                <a:latin typeface="Corbel" panose="020B0503020204020204" pitchFamily="34" charset="0"/>
              </a:rPr>
              <a:t> (Artificial </a:t>
            </a:r>
            <a:r>
              <a:rPr lang="es-ES" dirty="0" err="1">
                <a:latin typeface="Corbel" panose="020B0503020204020204" pitchFamily="34" charset="0"/>
              </a:rPr>
              <a:t>Intelligence</a:t>
            </a:r>
            <a:r>
              <a:rPr lang="es-ES" dirty="0">
                <a:latin typeface="Corbel" panose="020B0503020204020204" pitchFamily="34" charset="0"/>
              </a:rPr>
              <a:t> </a:t>
            </a:r>
            <a:r>
              <a:rPr lang="es-ES" dirty="0" err="1">
                <a:latin typeface="Corbel" panose="020B0503020204020204" pitchFamily="34" charset="0"/>
              </a:rPr>
              <a:t>of</a:t>
            </a:r>
            <a:r>
              <a:rPr lang="es-ES" dirty="0">
                <a:latin typeface="Corbel" panose="020B0503020204020204" pitchFamily="34" charset="0"/>
              </a:rPr>
              <a:t> </a:t>
            </a:r>
            <a:r>
              <a:rPr lang="es-ES" dirty="0" err="1">
                <a:latin typeface="Corbel" panose="020B0503020204020204" pitchFamily="34" charset="0"/>
              </a:rPr>
              <a:t>Things</a:t>
            </a:r>
            <a:r>
              <a:rPr lang="es-ES" dirty="0">
                <a:latin typeface="Corbel" panose="020B0503020204020204" pitchFamily="34" charset="0"/>
              </a:rPr>
              <a:t>) para monitorización, detección, localización y pasarela de comunicaciones inalámbrica.</a:t>
            </a:r>
          </a:p>
          <a:p>
            <a:r>
              <a:rPr lang="es-ES" b="1" dirty="0">
                <a:latin typeface="Corbel" panose="020B0503020204020204" pitchFamily="34" charset="0"/>
              </a:rPr>
              <a:t>(3)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Diseño de Nuevos Sensores para Observación Marina: </a:t>
            </a:r>
            <a:r>
              <a:rPr lang="es-ES" dirty="0">
                <a:latin typeface="Corbel" panose="020B0503020204020204" pitchFamily="34" charset="0"/>
              </a:rPr>
              <a:t>Diseño de sensores ópticos polivalentes a diferentes longitudes de onda, miniaturizados de bajo coste. Infraestructura para taller de pruebas.</a:t>
            </a:r>
          </a:p>
          <a:p>
            <a:r>
              <a:rPr lang="es-ES" b="1" dirty="0">
                <a:latin typeface="Corbel" panose="020B0503020204020204" pitchFamily="34" charset="0"/>
              </a:rPr>
              <a:t>(4)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Diseño y Fabricación de un Sensor de Visión Microscópica Submarina: </a:t>
            </a:r>
            <a:r>
              <a:rPr lang="es-ES" dirty="0">
                <a:latin typeface="Corbel" panose="020B0503020204020204" pitchFamily="34" charset="0"/>
              </a:rPr>
              <a:t>Diseño de piezas para prototipo, selección de cámaras, Ópticas y electrónica.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En Línea 2: </a:t>
            </a:r>
          </a:p>
          <a:p>
            <a:r>
              <a:rPr lang="es-ES" b="1" dirty="0">
                <a:latin typeface="Corbel" panose="020B0503020204020204" pitchFamily="34" charset="0"/>
              </a:rPr>
              <a:t>(1)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Diseño de una unidad de acuaponía formada por un sistema de acuicultura de recirculación (RAS) y de bandejas flotantes para el cultivo hidropónico (</a:t>
            </a:r>
            <a:r>
              <a:rPr lang="es-ES" b="1" dirty="0" err="1">
                <a:solidFill>
                  <a:srgbClr val="2502FF"/>
                </a:solidFill>
                <a:latin typeface="Corbel" panose="020B0503020204020204" pitchFamily="34" charset="0"/>
              </a:rPr>
              <a:t>Floating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 </a:t>
            </a:r>
            <a:r>
              <a:rPr lang="es-ES" b="1" dirty="0" err="1">
                <a:solidFill>
                  <a:srgbClr val="2502FF"/>
                </a:solidFill>
                <a:latin typeface="Corbel" panose="020B0503020204020204" pitchFamily="34" charset="0"/>
              </a:rPr>
              <a:t>system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, FS): </a:t>
            </a:r>
            <a:r>
              <a:rPr lang="es-ES" dirty="0" err="1">
                <a:latin typeface="Corbel" panose="020B0503020204020204" pitchFamily="34" charset="0"/>
              </a:rPr>
              <a:t>produccio</a:t>
            </a:r>
            <a:r>
              <a:rPr lang="es-ES" dirty="0">
                <a:latin typeface="Corbel" panose="020B0503020204020204" pitchFamily="34" charset="0"/>
              </a:rPr>
              <a:t> </a:t>
            </a:r>
            <a:r>
              <a:rPr lang="es-ES" dirty="0" err="1">
                <a:latin typeface="Corbel" panose="020B0503020204020204" pitchFamily="34" charset="0"/>
              </a:rPr>
              <a:t>integraga</a:t>
            </a:r>
            <a:r>
              <a:rPr lang="es-ES" dirty="0">
                <a:latin typeface="Corbel" panose="020B0503020204020204" pitchFamily="34" charset="0"/>
              </a:rPr>
              <a:t> de camarón blanco del pacifico y del hinojo marino en sistemas RAS.</a:t>
            </a:r>
          </a:p>
          <a:p>
            <a:r>
              <a:rPr lang="es-ES" b="1" dirty="0">
                <a:latin typeface="Corbel" panose="020B0503020204020204" pitchFamily="34" charset="0"/>
              </a:rPr>
              <a:t>(2)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Selección genética de peces resistentes a enfermedades: en colaboración con el </a:t>
            </a:r>
            <a:r>
              <a:rPr lang="es-ES" b="1" dirty="0" err="1">
                <a:solidFill>
                  <a:srgbClr val="2502FF"/>
                </a:solidFill>
                <a:latin typeface="Corbel" panose="020B0503020204020204" pitchFamily="34" charset="0"/>
              </a:rPr>
              <a:t>IEO_Mazarron</a:t>
            </a:r>
            <a:r>
              <a:rPr lang="es-ES" dirty="0">
                <a:solidFill>
                  <a:srgbClr val="2502FF"/>
                </a:solidFill>
                <a:latin typeface="Corbel" panose="020B0503020204020204" pitchFamily="34" charset="0"/>
              </a:rPr>
              <a:t>. </a:t>
            </a:r>
            <a:r>
              <a:rPr lang="es-ES" dirty="0">
                <a:latin typeface="Corbel" panose="020B0503020204020204" pitchFamily="34" charset="0"/>
              </a:rPr>
              <a:t>Valoración genética de reproductores de dorara.</a:t>
            </a:r>
          </a:p>
          <a:p>
            <a:r>
              <a:rPr lang="es-ES" b="1" dirty="0">
                <a:latin typeface="Corbel" panose="020B0503020204020204" pitchFamily="34" charset="0"/>
              </a:rPr>
              <a:t>(3)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Planta de cultivo de microalgas y desarrollo de acuicultura offshore.</a:t>
            </a:r>
            <a:endParaRPr lang="es-ES" dirty="0">
              <a:solidFill>
                <a:srgbClr val="2502FF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90F249-8F4E-3A3B-8BCE-FC27F0C8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1733"/>
            <a:ext cx="1195869" cy="1849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5169CC3-6037-F8A6-F3C0-B17B8C98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980" y="271004"/>
            <a:ext cx="2122420" cy="14730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6C2D394-2C3D-7CDF-B045-0AD9430A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25" y="218142"/>
            <a:ext cx="1741875" cy="1572526"/>
          </a:xfrm>
          <a:prstGeom prst="rect">
            <a:avLst/>
          </a:prstGeom>
        </p:spPr>
      </p:pic>
      <p:sp>
        <p:nvSpPr>
          <p:cNvPr id="15" name="object 12">
            <a:extLst>
              <a:ext uri="{FF2B5EF4-FFF2-40B4-BE49-F238E27FC236}">
                <a16:creationId xmlns:a16="http://schemas.microsoft.com/office/drawing/2014/main" id="{05210131-A864-12BC-9CBF-A9A1B9CF85D1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8207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1">
            <a:extLst>
              <a:ext uri="{FF2B5EF4-FFF2-40B4-BE49-F238E27FC236}">
                <a16:creationId xmlns:a16="http://schemas.microsoft.com/office/drawing/2014/main" id="{1D0AAAC8-7A8B-7F6E-44C9-3A8690D17395}"/>
              </a:ext>
            </a:extLst>
          </p:cNvPr>
          <p:cNvSpPr txBox="1">
            <a:spLocks/>
          </p:cNvSpPr>
          <p:nvPr/>
        </p:nvSpPr>
        <p:spPr>
          <a:xfrm>
            <a:off x="432674" y="411351"/>
            <a:ext cx="59681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la UPCT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91DB4E-C343-C697-8EBD-9F8E41BE2A8E}"/>
              </a:ext>
            </a:extLst>
          </p:cNvPr>
          <p:cNvSpPr txBox="1"/>
          <p:nvPr/>
        </p:nvSpPr>
        <p:spPr>
          <a:xfrm>
            <a:off x="647700" y="2270879"/>
            <a:ext cx="10896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En Línea 3: </a:t>
            </a:r>
          </a:p>
          <a:p>
            <a:r>
              <a:rPr lang="es-ES" b="1" dirty="0">
                <a:latin typeface="Corbel" panose="020B0503020204020204" pitchFamily="34" charset="0"/>
              </a:rPr>
              <a:t>(1)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Desarrollo de plataformas de gestión integrada de información, comercialización de recursos y productos de turismo azul: </a:t>
            </a:r>
            <a:r>
              <a:rPr lang="es-ES" dirty="0">
                <a:latin typeface="Corbel" panose="020B0503020204020204" pitchFamily="34" charset="0"/>
              </a:rPr>
              <a:t>asignados los contratos para trabajar con investigadores involucrados en el sector.</a:t>
            </a:r>
          </a:p>
          <a:p>
            <a:r>
              <a:rPr lang="es-ES" b="1" dirty="0">
                <a:latin typeface="Corbel" panose="020B0503020204020204" pitchFamily="34" charset="0"/>
              </a:rPr>
              <a:t>(2)  </a:t>
            </a:r>
            <a:r>
              <a:rPr lang="es-ES" dirty="0">
                <a:latin typeface="Corbel" panose="020B0503020204020204" pitchFamily="34" charset="0"/>
              </a:rPr>
              <a:t>Fomento de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energías renovables marinas: </a:t>
            </a:r>
            <a:r>
              <a:rPr lang="es-ES" dirty="0">
                <a:latin typeface="Corbel" panose="020B0503020204020204" pitchFamily="34" charset="0"/>
              </a:rPr>
              <a:t>se ha iniciado una </a:t>
            </a:r>
            <a:r>
              <a:rPr lang="es-ES" b="1" dirty="0">
                <a:latin typeface="Corbel" panose="020B0503020204020204" pitchFamily="34" charset="0"/>
              </a:rPr>
              <a:t>planta piloto. </a:t>
            </a:r>
          </a:p>
          <a:p>
            <a:r>
              <a:rPr lang="es-ES" b="1" dirty="0">
                <a:latin typeface="Corbel" panose="020B0503020204020204" pitchFamily="34" charset="0"/>
              </a:rPr>
              <a:t>(3)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Diseño de un nuevo modelo de gobernanza para el ecosistema de la investigación marina: </a:t>
            </a:r>
            <a:r>
              <a:rPr lang="es-ES" dirty="0">
                <a:latin typeface="Corbel" panose="020B0503020204020204" pitchFamily="34" charset="0"/>
              </a:rPr>
              <a:t>desarrollo de una Red de actores de investigación e innovación, creación de un ecosistema intensivo de colaboración público-privado: Firma de convenios de la UPCT con fundaciones para impulsar el desarrollo de proyectos de economía azul.</a:t>
            </a:r>
          </a:p>
          <a:p>
            <a:r>
              <a:rPr lang="es-ES" b="1" dirty="0">
                <a:latin typeface="Corbel" panose="020B0503020204020204" pitchFamily="34" charset="0"/>
              </a:rPr>
              <a:t>(4)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Divulgación de conocimiento y educación sobre el medio marino</a:t>
            </a:r>
            <a:r>
              <a:rPr lang="es-ES" dirty="0">
                <a:solidFill>
                  <a:srgbClr val="2502FF"/>
                </a:solidFill>
                <a:latin typeface="Corbel" panose="020B0503020204020204" pitchFamily="34" charset="0"/>
              </a:rPr>
              <a:t>: </a:t>
            </a:r>
            <a:r>
              <a:rPr lang="es-ES" dirty="0">
                <a:latin typeface="Corbel" panose="020B0503020204020204" pitchFamily="34" charset="0"/>
              </a:rPr>
              <a:t>desarrollo de un libro de la FECYT con iniciativas de la región dentro del plan regional coordinado por la UPCT</a:t>
            </a:r>
            <a:r>
              <a:rPr lang="es-ES" dirty="0">
                <a:solidFill>
                  <a:srgbClr val="2502FF"/>
                </a:solidFill>
                <a:latin typeface="Corbel" panose="020B0503020204020204" pitchFamily="34" charset="0"/>
              </a:rPr>
              <a:t>. </a:t>
            </a:r>
            <a:r>
              <a:rPr lang="es-ES" dirty="0">
                <a:latin typeface="Corbel" panose="020B0503020204020204" pitchFamily="34" charset="0"/>
              </a:rPr>
              <a:t>Participación en diferentes foros internacionales y nacionales.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90F249-8F4E-3A3B-8BCE-FC27F0C8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1733"/>
            <a:ext cx="1195869" cy="1849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5169CC3-6037-F8A6-F3C0-B17B8C98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980" y="271004"/>
            <a:ext cx="2122420" cy="14730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6C2D394-2C3D-7CDF-B045-0AD9430A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25" y="218142"/>
            <a:ext cx="1741875" cy="1572526"/>
          </a:xfrm>
          <a:prstGeom prst="rect">
            <a:avLst/>
          </a:prstGeom>
        </p:spPr>
      </p:pic>
      <p:sp>
        <p:nvSpPr>
          <p:cNvPr id="15" name="object 12">
            <a:extLst>
              <a:ext uri="{FF2B5EF4-FFF2-40B4-BE49-F238E27FC236}">
                <a16:creationId xmlns:a16="http://schemas.microsoft.com/office/drawing/2014/main" id="{05210131-A864-12BC-9CBF-A9A1B9CF85D1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6677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>
            <a:extLst>
              <a:ext uri="{FF2B5EF4-FFF2-40B4-BE49-F238E27FC236}">
                <a16:creationId xmlns:a16="http://schemas.microsoft.com/office/drawing/2014/main" id="{94AAE82F-92BF-C842-890B-4CD4237C8BE0}"/>
              </a:ext>
            </a:extLst>
          </p:cNvPr>
          <p:cNvSpPr txBox="1">
            <a:spLocks/>
          </p:cNvSpPr>
          <p:nvPr/>
        </p:nvSpPr>
        <p:spPr>
          <a:xfrm>
            <a:off x="609600" y="411352"/>
            <a:ext cx="7391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la UCAM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7F723A-9020-3CC4-6DFE-D81C1674C2A3}"/>
              </a:ext>
            </a:extLst>
          </p:cNvPr>
          <p:cNvSpPr txBox="1"/>
          <p:nvPr/>
        </p:nvSpPr>
        <p:spPr>
          <a:xfrm>
            <a:off x="607291" y="1051777"/>
            <a:ext cx="10972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Línea 1:</a:t>
            </a:r>
          </a:p>
          <a:p>
            <a:endParaRPr lang="es-ES" b="1" spc="-5" dirty="0">
              <a:solidFill>
                <a:srgbClr val="2502FF"/>
              </a:solidFill>
              <a:latin typeface="Corbel" panose="020B0503020204020204" pitchFamily="34" charset="0"/>
              <a:ea typeface="+mj-ea"/>
            </a:endParaRPr>
          </a:p>
          <a:p>
            <a:pPr marL="342900" indent="-342900">
              <a:buAutoNum type="arabicParenBoth"/>
            </a:pP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Integración de sensores adicionales a la boya SMARTLAGOON en el Mar Menor </a:t>
            </a:r>
            <a:r>
              <a:rPr lang="es-ES" dirty="0">
                <a:latin typeface="Corbel" panose="020B0503020204020204" pitchFamily="34" charset="0"/>
              </a:rPr>
              <a:t>para disponer de datos de salinidad de manera automatizada y continua.</a:t>
            </a:r>
          </a:p>
          <a:p>
            <a:r>
              <a:rPr lang="es-ES" b="1" dirty="0">
                <a:latin typeface="Corbel" panose="020B0503020204020204" pitchFamily="34" charset="0"/>
              </a:rPr>
              <a:t>(2)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Implementación de novedosas técnicas de monitorización no intrusivas y de bajo coste </a:t>
            </a:r>
            <a:r>
              <a:rPr lang="es-ES" dirty="0">
                <a:latin typeface="Corbel" panose="020B0503020204020204" pitchFamily="34" charset="0"/>
              </a:rPr>
              <a:t>con objeto de </a:t>
            </a:r>
            <a:r>
              <a:rPr lang="es-ES" b="1" dirty="0">
                <a:latin typeface="Corbel" panose="020B0503020204020204" pitchFamily="34" charset="0"/>
              </a:rPr>
              <a:t>conocer los intercambios Mar Mediterráneo – Mar Menor en la Gola de </a:t>
            </a:r>
            <a:r>
              <a:rPr lang="es-ES" b="1" dirty="0" err="1">
                <a:latin typeface="Corbel" panose="020B0503020204020204" pitchFamily="34" charset="0"/>
              </a:rPr>
              <a:t>Marchamalo</a:t>
            </a:r>
            <a:r>
              <a:rPr lang="es-ES" b="1" dirty="0">
                <a:latin typeface="Corbel" panose="020B0503020204020204" pitchFamily="34" charset="0"/>
              </a:rPr>
              <a:t> y el Canal del Estacio </a:t>
            </a:r>
            <a:r>
              <a:rPr lang="es-ES" dirty="0">
                <a:latin typeface="Corbel" panose="020B0503020204020204" pitchFamily="34" charset="0"/>
              </a:rPr>
              <a:t>a partir de la </a:t>
            </a:r>
            <a:r>
              <a:rPr lang="es-ES" b="1" dirty="0">
                <a:latin typeface="Corbel" panose="020B0503020204020204" pitchFamily="34" charset="0"/>
              </a:rPr>
              <a:t>instalación de cámaras de video </a:t>
            </a:r>
            <a:r>
              <a:rPr lang="es-ES" dirty="0">
                <a:latin typeface="Corbel" panose="020B0503020204020204" pitchFamily="34" charset="0"/>
              </a:rPr>
              <a:t>y la posterior aplicación de </a:t>
            </a:r>
            <a:r>
              <a:rPr lang="es-ES" b="1" dirty="0">
                <a:latin typeface="Corbel" panose="020B0503020204020204" pitchFamily="34" charset="0"/>
              </a:rPr>
              <a:t>técnicas de </a:t>
            </a:r>
            <a:r>
              <a:rPr lang="es-ES" b="1" dirty="0" err="1">
                <a:latin typeface="Corbel" panose="020B0503020204020204" pitchFamily="34" charset="0"/>
              </a:rPr>
              <a:t>velocimetría</a:t>
            </a:r>
            <a:r>
              <a:rPr lang="es-ES" b="1" dirty="0">
                <a:latin typeface="Corbel" panose="020B0503020204020204" pitchFamily="34" charset="0"/>
              </a:rPr>
              <a:t> de partículas.</a:t>
            </a:r>
          </a:p>
          <a:p>
            <a:r>
              <a:rPr lang="es-ES" b="1" dirty="0">
                <a:latin typeface="Corbel" panose="020B0503020204020204" pitchFamily="34" charset="0"/>
              </a:rPr>
              <a:t>(3)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Aplicación de técnicas de inteligencia artificial a partir de datos monitorizados </a:t>
            </a:r>
            <a:r>
              <a:rPr lang="es-ES" dirty="0">
                <a:latin typeface="Corbel" panose="020B0503020204020204" pitchFamily="34" charset="0"/>
              </a:rPr>
              <a:t>y datos procedentes de teledetección de variables relacionadas con los procesos de anoxia con objeto de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desarrollar una herramienta de ayuda a la decisión</a:t>
            </a:r>
            <a:r>
              <a:rPr lang="es-ES" b="1" dirty="0">
                <a:latin typeface="Corbel" panose="020B0503020204020204" pitchFamily="34" charset="0"/>
              </a:rPr>
              <a:t> </a:t>
            </a:r>
            <a:r>
              <a:rPr lang="es-ES" dirty="0">
                <a:latin typeface="Corbel" panose="020B0503020204020204" pitchFamily="34" charset="0"/>
              </a:rPr>
              <a:t>capaz de predecir dichos procesos.</a:t>
            </a:r>
          </a:p>
          <a:p>
            <a:r>
              <a:rPr lang="es-ES" b="1" dirty="0">
                <a:latin typeface="Corbel" panose="020B0503020204020204" pitchFamily="34" charset="0"/>
              </a:rPr>
              <a:t>(4)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Implementación de cámaras de video a lo largo de distintos puntos de las ramblas drenantes </a:t>
            </a:r>
          </a:p>
          <a:p>
            <a:endParaRPr lang="es-ES" b="1" spc="-5" dirty="0">
              <a:solidFill>
                <a:srgbClr val="2502FF"/>
              </a:solidFill>
              <a:latin typeface="Corbel" panose="020B0503020204020204" pitchFamily="34" charset="0"/>
              <a:ea typeface="+mj-ea"/>
            </a:endParaRPr>
          </a:p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Línea 2:</a:t>
            </a:r>
          </a:p>
          <a:p>
            <a:endParaRPr lang="es-ES" b="1" spc="-5" dirty="0">
              <a:solidFill>
                <a:srgbClr val="2502FF"/>
              </a:solidFill>
              <a:latin typeface="Corbel" panose="020B0503020204020204" pitchFamily="34" charset="0"/>
              <a:ea typeface="+mj-ea"/>
            </a:endParaRPr>
          </a:p>
          <a:p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Diseño y desarrollo de nuevos alimentos, piensos y cosméticos a partir de algas y descartes de pescado</a:t>
            </a:r>
            <a:r>
              <a:rPr lang="es-ES" dirty="0">
                <a:solidFill>
                  <a:srgbClr val="2502FF"/>
                </a:solidFill>
                <a:latin typeface="Corbel" panose="020B0503020204020204" pitchFamily="34" charset="0"/>
              </a:rPr>
              <a:t>: </a:t>
            </a:r>
            <a:r>
              <a:rPr lang="es-ES" b="1" dirty="0">
                <a:latin typeface="Corbel" panose="020B0503020204020204" pitchFamily="34" charset="0"/>
              </a:rPr>
              <a:t>(1)</a:t>
            </a:r>
            <a:r>
              <a:rPr lang="es-ES" dirty="0">
                <a:latin typeface="Corbel" panose="020B0503020204020204" pitchFamily="34" charset="0"/>
              </a:rPr>
              <a:t> Desarrollo de una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crema de verdura</a:t>
            </a:r>
            <a:r>
              <a:rPr lang="es-ES" dirty="0">
                <a:latin typeface="Corbel" panose="020B0503020204020204" pitchFamily="34" charset="0"/>
              </a:rPr>
              <a:t>, microalgas y macroalgas con propiedades funcionales; </a:t>
            </a:r>
            <a:r>
              <a:rPr lang="es-ES" b="1" dirty="0">
                <a:latin typeface="Corbel" panose="020B0503020204020204" pitchFamily="34" charset="0"/>
              </a:rPr>
              <a:t>(2) </a:t>
            </a:r>
            <a:r>
              <a:rPr lang="es-ES" dirty="0">
                <a:latin typeface="Corbel" panose="020B0503020204020204" pitchFamily="34" charset="0"/>
              </a:rPr>
              <a:t>Desarrollo de un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cosmético a base de microalgas; </a:t>
            </a:r>
            <a:r>
              <a:rPr lang="es-ES" b="1" dirty="0">
                <a:latin typeface="Corbel" panose="020B0503020204020204" pitchFamily="34" charset="0"/>
              </a:rPr>
              <a:t>(3) </a:t>
            </a:r>
            <a:r>
              <a:rPr lang="es-ES" dirty="0">
                <a:latin typeface="Corbel" panose="020B0503020204020204" pitchFamily="34" charset="0"/>
              </a:rPr>
              <a:t>Aprovechamiento de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descartes para la obtención de nuevos ingredientes para piensos.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endParaRPr lang="es-ES" dirty="0">
              <a:latin typeface="Corbel" panose="020B0503020204020204" pitchFamily="34" charset="0"/>
            </a:endParaRPr>
          </a:p>
          <a:p>
            <a:endParaRPr lang="es-ES" dirty="0">
              <a:latin typeface="Corbel" panose="020B05030202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C444D2-B85F-F7F8-C63E-0D324591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600"/>
            <a:ext cx="2830168" cy="11938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04F160-3326-316D-5056-4C867DCE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53" y="304800"/>
            <a:ext cx="3163430" cy="106680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32CAA242-5048-7140-23F3-4A39267429FE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3585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>
            <a:extLst>
              <a:ext uri="{FF2B5EF4-FFF2-40B4-BE49-F238E27FC236}">
                <a16:creationId xmlns:a16="http://schemas.microsoft.com/office/drawing/2014/main" id="{94AAE82F-92BF-C842-890B-4CD4237C8BE0}"/>
              </a:ext>
            </a:extLst>
          </p:cNvPr>
          <p:cNvSpPr txBox="1">
            <a:spLocks/>
          </p:cNvSpPr>
          <p:nvPr/>
        </p:nvSpPr>
        <p:spPr>
          <a:xfrm>
            <a:off x="609600" y="411352"/>
            <a:ext cx="7391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la UCAM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7F723A-9020-3CC4-6DFE-D81C1674C2A3}"/>
              </a:ext>
            </a:extLst>
          </p:cNvPr>
          <p:cNvSpPr txBox="1"/>
          <p:nvPr/>
        </p:nvSpPr>
        <p:spPr>
          <a:xfrm>
            <a:off x="607291" y="1605677"/>
            <a:ext cx="10972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>
              <a:latin typeface="Corbel" panose="020B0503020204020204" pitchFamily="34" charset="0"/>
            </a:endParaRPr>
          </a:p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Línea 3: </a:t>
            </a:r>
          </a:p>
          <a:p>
            <a:endParaRPr lang="es-ES" b="1" spc="-5" dirty="0">
              <a:solidFill>
                <a:srgbClr val="2502FF"/>
              </a:solidFill>
              <a:latin typeface="Corbel" panose="020B0503020204020204" pitchFamily="34" charset="0"/>
              <a:ea typeface="+mj-ea"/>
            </a:endParaRPr>
          </a:p>
          <a:p>
            <a:r>
              <a:rPr lang="es-ES" b="1" dirty="0">
                <a:latin typeface="Corbel" panose="020B0503020204020204" pitchFamily="34" charset="0"/>
              </a:rPr>
              <a:t>(1)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Desarrollo de un modelo hidrológico </a:t>
            </a:r>
            <a:r>
              <a:rPr lang="es-ES" b="1" dirty="0" err="1">
                <a:solidFill>
                  <a:srgbClr val="2502FF"/>
                </a:solidFill>
                <a:latin typeface="Corbel" panose="020B0503020204020204" pitchFamily="34" charset="0"/>
              </a:rPr>
              <a:t>semidistribuido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 de la cuenca drenante que permita simular la eficacia de distintas medidas de protección </a:t>
            </a:r>
            <a:r>
              <a:rPr lang="es-ES" dirty="0">
                <a:latin typeface="Corbel" panose="020B0503020204020204" pitchFamily="34" charset="0"/>
              </a:rPr>
              <a:t>y prácticas agrícolas con objeto de disponer de una herramienta de ayuda a la decisión a corto, medio y largo plazo.</a:t>
            </a:r>
          </a:p>
          <a:p>
            <a:r>
              <a:rPr lang="es-ES" b="1" dirty="0">
                <a:latin typeface="Corbel" panose="020B0503020204020204" pitchFamily="34" charset="0"/>
              </a:rPr>
              <a:t>(2)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Aplicación de técnicas de inteligencia artificial </a:t>
            </a:r>
            <a:r>
              <a:rPr lang="es-ES" dirty="0">
                <a:latin typeface="Corbel" panose="020B0503020204020204" pitchFamily="34" charset="0"/>
              </a:rPr>
              <a:t>a partir de datos monitorizados y datos procedentes de teledetección que permita construir una base de datos suficiente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para el desarrollo del gemelo digital del medio costero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C444D2-B85F-F7F8-C63E-0D324591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600"/>
            <a:ext cx="2830168" cy="11938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04F160-3326-316D-5056-4C867DCE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53" y="304800"/>
            <a:ext cx="3163430" cy="106680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32CAA242-5048-7140-23F3-4A39267429FE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0755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>
            <a:extLst>
              <a:ext uri="{FF2B5EF4-FFF2-40B4-BE49-F238E27FC236}">
                <a16:creationId xmlns:a16="http://schemas.microsoft.com/office/drawing/2014/main" id="{F303327D-ED32-F569-7D94-BF46BAEE9849}"/>
              </a:ext>
            </a:extLst>
          </p:cNvPr>
          <p:cNvSpPr txBox="1">
            <a:spLocks/>
          </p:cNvSpPr>
          <p:nvPr/>
        </p:nvSpPr>
        <p:spPr>
          <a:xfrm>
            <a:off x="609600" y="411352"/>
            <a:ext cx="5334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el CEBAS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D16EB9-CF7C-0C9B-8BB7-CDA8C02C953F}"/>
              </a:ext>
            </a:extLst>
          </p:cNvPr>
          <p:cNvSpPr txBox="1"/>
          <p:nvPr/>
        </p:nvSpPr>
        <p:spPr>
          <a:xfrm>
            <a:off x="609600" y="1143000"/>
            <a:ext cx="112381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spc="-5" dirty="0">
                <a:latin typeface="Corbel" panose="020B0503020204020204" pitchFamily="34" charset="0"/>
                <a:ea typeface="+mj-ea"/>
              </a:rPr>
              <a:t>Planificación de actividades a desarrollar en las 3 Líneas:</a:t>
            </a:r>
          </a:p>
          <a:p>
            <a:endParaRPr lang="es-ES" b="1" spc="-5" dirty="0">
              <a:solidFill>
                <a:srgbClr val="2502FF"/>
              </a:solidFill>
              <a:latin typeface="Corbel" panose="020B0503020204020204" pitchFamily="34" charset="0"/>
              <a:ea typeface="+mj-ea"/>
            </a:endParaRPr>
          </a:p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Línea 1: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Participación en el seguimiento continuo del litoral en el Área del Mar Menor</a:t>
            </a:r>
            <a:r>
              <a:rPr lang="es-ES" dirty="0">
                <a:solidFill>
                  <a:srgbClr val="2502FF"/>
                </a:solidFill>
                <a:latin typeface="Corbel" panose="020B0503020204020204" pitchFamily="34" charset="0"/>
              </a:rPr>
              <a:t>, </a:t>
            </a:r>
            <a:r>
              <a:rPr lang="es-ES" dirty="0">
                <a:latin typeface="Corbel" panose="020B0503020204020204" pitchFamily="34" charset="0"/>
              </a:rPr>
              <a:t>y ligado a dicho seguimiento la monitorización de un conjunto de variables físicas, químicas y biológicas asociadas al uso del agua de riego en dicho litoral. </a:t>
            </a:r>
          </a:p>
          <a:p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Desarrollo de redes de monitorización </a:t>
            </a:r>
            <a:r>
              <a:rPr lang="es-ES" dirty="0">
                <a:latin typeface="Corbel" panose="020B0503020204020204" pitchFamily="34" charset="0"/>
              </a:rPr>
              <a:t>que permitan determinar la naturaleza y el origen y enrutamiento superficial de agua, solutos y sedimentos desde la </a:t>
            </a:r>
            <a:r>
              <a:rPr lang="es-ES" b="1" dirty="0">
                <a:latin typeface="Corbel" panose="020B0503020204020204" pitchFamily="34" charset="0"/>
              </a:rPr>
              <a:t>cuenca vertiente al Mar Menor y selección y el rediseño de algunos de estos sensores “ad hoc”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Línea 2: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Planificación para el desarrollo del cultivo de microalgas en condiciones controladas</a:t>
            </a:r>
            <a:r>
              <a:rPr lang="es-ES" dirty="0">
                <a:latin typeface="Corbel" panose="020B0503020204020204" pitchFamily="34" charset="0"/>
              </a:rPr>
              <a:t>, y posteriormente la obtención de </a:t>
            </a:r>
            <a:r>
              <a:rPr lang="es-ES" b="1" dirty="0">
                <a:latin typeface="Corbel" panose="020B0503020204020204" pitchFamily="34" charset="0"/>
              </a:rPr>
              <a:t>bioestimulantes para uso agrícola</a:t>
            </a:r>
            <a:r>
              <a:rPr lang="es-ES" dirty="0">
                <a:latin typeface="Corbel" panose="020B0503020204020204" pitchFamily="34" charset="0"/>
              </a:rPr>
              <a:t> a partir de procesos de transformación </a:t>
            </a:r>
            <a:r>
              <a:rPr lang="es-ES" b="1" dirty="0">
                <a:latin typeface="Corbel" panose="020B0503020204020204" pitchFamily="34" charset="0"/>
              </a:rPr>
              <a:t>biotecnológica de microalgas. 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r>
              <a:rPr lang="es-ES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Línea 3: 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Desarrollo participativo de un sistema de soporte para la toma de decisiones </a:t>
            </a:r>
            <a:r>
              <a:rPr lang="es-ES" dirty="0">
                <a:latin typeface="Corbel" panose="020B0503020204020204" pitchFamily="34" charset="0"/>
              </a:rPr>
              <a:t>en la </a:t>
            </a:r>
            <a:r>
              <a:rPr lang="es-ES" b="1" dirty="0">
                <a:solidFill>
                  <a:srgbClr val="2502FF"/>
                </a:solidFill>
                <a:latin typeface="Corbel" panose="020B0503020204020204" pitchFamily="34" charset="0"/>
              </a:rPr>
              <a:t>gestión del socioecosistema del Mar Menor y la economía azul</a:t>
            </a:r>
            <a:r>
              <a:rPr lang="es-ES" dirty="0">
                <a:solidFill>
                  <a:srgbClr val="2502FF"/>
                </a:solidFill>
                <a:latin typeface="Corbel" panose="020B0503020204020204" pitchFamily="34" charset="0"/>
              </a:rPr>
              <a:t>.</a:t>
            </a:r>
          </a:p>
          <a:p>
            <a:endParaRPr lang="es-ES" dirty="0">
              <a:latin typeface="Corbel" panose="020B05030202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74DD9-792E-3BC5-17D2-275603B3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152400"/>
            <a:ext cx="1747837" cy="13195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6215D8-69F4-38AD-7D5D-732012DF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52400"/>
            <a:ext cx="3581400" cy="1337535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6F00A1E2-648D-2F2C-4739-190F91326D75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7040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E99E208-F727-B958-8E6B-A193A90C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73" y="84986"/>
            <a:ext cx="2917329" cy="2048613"/>
          </a:xfrm>
          <a:prstGeom prst="rect">
            <a:avLst/>
          </a:prstGeom>
        </p:spPr>
      </p:pic>
      <p:sp>
        <p:nvSpPr>
          <p:cNvPr id="4" name="object 31">
            <a:extLst>
              <a:ext uri="{FF2B5EF4-FFF2-40B4-BE49-F238E27FC236}">
                <a16:creationId xmlns:a16="http://schemas.microsoft.com/office/drawing/2014/main" id="{AF97BA63-CF80-3640-BF5B-956DFCDD51BB}"/>
              </a:ext>
            </a:extLst>
          </p:cNvPr>
          <p:cNvSpPr txBox="1">
            <a:spLocks/>
          </p:cNvSpPr>
          <p:nvPr/>
        </p:nvSpPr>
        <p:spPr>
          <a:xfrm>
            <a:off x="348672" y="376716"/>
            <a:ext cx="5334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el IMIDA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5AF38A-1D5E-DB7A-CA09-826D8EC260A5}"/>
              </a:ext>
            </a:extLst>
          </p:cNvPr>
          <p:cNvSpPr txBox="1"/>
          <p:nvPr/>
        </p:nvSpPr>
        <p:spPr>
          <a:xfrm>
            <a:off x="281708" y="1078468"/>
            <a:ext cx="115281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orbel" panose="020B0503020204020204" pitchFamily="34" charset="0"/>
              </a:rPr>
              <a:t>Colaboración con otras organizaciones para completar las actuaciones del Plan: </a:t>
            </a:r>
          </a:p>
          <a:p>
            <a:r>
              <a:rPr lang="es-ES" dirty="0">
                <a:latin typeface="Corbel" panose="020B0503020204020204" pitchFamily="34" charset="0"/>
              </a:rPr>
              <a:t>El desarrollo de una </a:t>
            </a:r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Plataforma </a:t>
            </a:r>
            <a:r>
              <a:rPr lang="es-ES" b="1" dirty="0" err="1">
                <a:solidFill>
                  <a:srgbClr val="72D0CB"/>
                </a:solidFill>
                <a:latin typeface="Corbel" panose="020B0503020204020204" pitchFamily="34" charset="0"/>
              </a:rPr>
              <a:t>IoT</a:t>
            </a:r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 FIWARE </a:t>
            </a:r>
            <a:r>
              <a:rPr lang="es-ES" dirty="0">
                <a:latin typeface="Corbel" panose="020B0503020204020204" pitchFamily="34" charset="0"/>
              </a:rPr>
              <a:t>y Herramienta EDA Ciencia de datos y Big Data espacial</a:t>
            </a:r>
          </a:p>
          <a:p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Seguimiento espacial y temporal </a:t>
            </a:r>
            <a:r>
              <a:rPr lang="es-ES" dirty="0">
                <a:latin typeface="Corbel" panose="020B0503020204020204" pitchFamily="34" charset="0"/>
              </a:rPr>
              <a:t>de contenido en </a:t>
            </a:r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oxigeno en episodios de anoxia </a:t>
            </a:r>
            <a:r>
              <a:rPr lang="es-ES" dirty="0">
                <a:latin typeface="Corbel" panose="020B0503020204020204" pitchFamily="34" charset="0"/>
              </a:rPr>
              <a:t>como el de agosto de 2021</a:t>
            </a:r>
          </a:p>
          <a:p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Estudio de Alertas meteorológicas (</a:t>
            </a:r>
            <a:r>
              <a:rPr lang="es-ES" b="1" dirty="0" err="1">
                <a:solidFill>
                  <a:srgbClr val="72D0CB"/>
                </a:solidFill>
                <a:latin typeface="Corbel" panose="020B0503020204020204" pitchFamily="34" charset="0"/>
              </a:rPr>
              <a:t>ClimAlert</a:t>
            </a:r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) </a:t>
            </a:r>
            <a:r>
              <a:rPr lang="es-ES" dirty="0">
                <a:latin typeface="Corbel" panose="020B0503020204020204" pitchFamily="34" charset="0"/>
              </a:rPr>
              <a:t>y Evolución de la </a:t>
            </a:r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batimetría en zonas costeras</a:t>
            </a:r>
          </a:p>
          <a:p>
            <a:r>
              <a:rPr lang="it-IT" dirty="0">
                <a:latin typeface="Corbel" panose="020B0503020204020204" pitchFamily="34" charset="0"/>
              </a:rPr>
              <a:t>Web del </a:t>
            </a:r>
            <a:r>
              <a:rPr lang="it-IT" b="1" dirty="0">
                <a:solidFill>
                  <a:srgbClr val="72D0CB"/>
                </a:solidFill>
                <a:latin typeface="Corbel" panose="020B0503020204020204" pitchFamily="34" charset="0"/>
              </a:rPr>
              <a:t>Servicio de Vigilancia Costero</a:t>
            </a:r>
            <a:endParaRPr lang="es-ES" b="1" dirty="0">
              <a:solidFill>
                <a:srgbClr val="72D0CB"/>
              </a:solidFill>
              <a:latin typeface="Corbel" panose="020B0503020204020204" pitchFamily="34" charset="0"/>
            </a:endParaRPr>
          </a:p>
          <a:p>
            <a:endParaRPr lang="es-ES" dirty="0">
              <a:latin typeface="Corbel" panose="020B0503020204020204" pitchFamily="34" charset="0"/>
            </a:endParaRPr>
          </a:p>
          <a:p>
            <a:r>
              <a:rPr lang="es-ES" b="1" dirty="0">
                <a:latin typeface="Corbel" panose="020B0503020204020204" pitchFamily="34" charset="0"/>
              </a:rPr>
              <a:t>NOTA: No se han recibido los fondos hasta diciembre de 2022 y es necesario esperar a que estén disponibles (previsiblemente en marzo de 2023) </a:t>
            </a:r>
            <a:r>
              <a:rPr lang="es-ES" dirty="0">
                <a:latin typeface="Corbel" panose="020B0503020204020204" pitchFamily="34" charset="0"/>
              </a:rPr>
              <a:t>para poder iniciar los trabajos hasta disponer de ellos para contratar al personal y adquirir los equipamientos necesarios.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endParaRPr lang="es-ES" dirty="0">
              <a:latin typeface="Corbel" panose="020B0503020204020204" pitchFamily="34" charset="0"/>
            </a:endParaRPr>
          </a:p>
          <a:p>
            <a:endParaRPr lang="es-ES" dirty="0">
              <a:latin typeface="Corbel" panose="020B05030202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EA27D8-7623-62AE-0C68-6B072B583A58}"/>
              </a:ext>
            </a:extLst>
          </p:cNvPr>
          <p:cNvSpPr txBox="1"/>
          <p:nvPr/>
        </p:nvSpPr>
        <p:spPr>
          <a:xfrm>
            <a:off x="304800" y="4648200"/>
            <a:ext cx="10972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Los trabajos previstos no se han iniciado por la falta de fondos. </a:t>
            </a: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F386AF46-6B65-508A-7E57-942B4D4A9495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8D8C77-6832-79CB-5EB6-30143580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038600"/>
            <a:ext cx="5076346" cy="1610491"/>
          </a:xfrm>
          <a:prstGeom prst="rect">
            <a:avLst/>
          </a:prstGeom>
        </p:spPr>
      </p:pic>
      <p:sp>
        <p:nvSpPr>
          <p:cNvPr id="5" name="object 31">
            <a:extLst>
              <a:ext uri="{FF2B5EF4-FFF2-40B4-BE49-F238E27FC236}">
                <a16:creationId xmlns:a16="http://schemas.microsoft.com/office/drawing/2014/main" id="{A18AC813-4AD2-B826-83B7-8D6168B7366C}"/>
              </a:ext>
            </a:extLst>
          </p:cNvPr>
          <p:cNvSpPr txBox="1">
            <a:spLocks/>
          </p:cNvSpPr>
          <p:nvPr/>
        </p:nvSpPr>
        <p:spPr>
          <a:xfrm>
            <a:off x="327890" y="3886200"/>
            <a:ext cx="5334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el CTN</a:t>
            </a:r>
          </a:p>
        </p:txBody>
      </p:sp>
    </p:spTree>
    <p:extLst>
      <p:ext uri="{BB962C8B-B14F-4D97-AF65-F5344CB8AC3E}">
        <p14:creationId xmlns:p14="http://schemas.microsoft.com/office/powerpoint/2010/main" val="358280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3" y="6548"/>
            <a:ext cx="12181840" cy="1866900"/>
          </a:xfrm>
          <a:custGeom>
            <a:avLst/>
            <a:gdLst/>
            <a:ahLst/>
            <a:cxnLst/>
            <a:rect l="l" t="t" r="r" b="b"/>
            <a:pathLst>
              <a:path w="12181840" h="1866900">
                <a:moveTo>
                  <a:pt x="12181327" y="520700"/>
                </a:moveTo>
                <a:lnTo>
                  <a:pt x="5917863" y="520700"/>
                </a:lnTo>
                <a:lnTo>
                  <a:pt x="5964878" y="533400"/>
                </a:lnTo>
                <a:lnTo>
                  <a:pt x="6010650" y="533400"/>
                </a:lnTo>
                <a:lnTo>
                  <a:pt x="6054454" y="546100"/>
                </a:lnTo>
                <a:lnTo>
                  <a:pt x="6095567" y="558800"/>
                </a:lnTo>
                <a:lnTo>
                  <a:pt x="6133266" y="571500"/>
                </a:lnTo>
                <a:lnTo>
                  <a:pt x="6166827" y="596900"/>
                </a:lnTo>
                <a:lnTo>
                  <a:pt x="6198281" y="635000"/>
                </a:lnTo>
                <a:lnTo>
                  <a:pt x="6222362" y="673100"/>
                </a:lnTo>
                <a:lnTo>
                  <a:pt x="6241463" y="711200"/>
                </a:lnTo>
                <a:lnTo>
                  <a:pt x="6257975" y="749300"/>
                </a:lnTo>
                <a:lnTo>
                  <a:pt x="6274293" y="800100"/>
                </a:lnTo>
                <a:lnTo>
                  <a:pt x="6292807" y="838200"/>
                </a:lnTo>
                <a:lnTo>
                  <a:pt x="6315912" y="876300"/>
                </a:lnTo>
                <a:lnTo>
                  <a:pt x="6345999" y="914400"/>
                </a:lnTo>
                <a:lnTo>
                  <a:pt x="6377996" y="939800"/>
                </a:lnTo>
                <a:lnTo>
                  <a:pt x="6413474" y="965200"/>
                </a:lnTo>
                <a:lnTo>
                  <a:pt x="6452107" y="977900"/>
                </a:lnTo>
                <a:lnTo>
                  <a:pt x="6493569" y="990600"/>
                </a:lnTo>
                <a:lnTo>
                  <a:pt x="6537534" y="1003300"/>
                </a:lnTo>
                <a:lnTo>
                  <a:pt x="6583678" y="1003300"/>
                </a:lnTo>
                <a:lnTo>
                  <a:pt x="6631674" y="1016000"/>
                </a:lnTo>
                <a:lnTo>
                  <a:pt x="7043240" y="1016000"/>
                </a:lnTo>
                <a:lnTo>
                  <a:pt x="7141857" y="1041400"/>
                </a:lnTo>
                <a:lnTo>
                  <a:pt x="7186934" y="1041400"/>
                </a:lnTo>
                <a:lnTo>
                  <a:pt x="7229833" y="1054100"/>
                </a:lnTo>
                <a:lnTo>
                  <a:pt x="7270695" y="1079500"/>
                </a:lnTo>
                <a:lnTo>
                  <a:pt x="7309659" y="1092200"/>
                </a:lnTo>
                <a:lnTo>
                  <a:pt x="7346866" y="1117600"/>
                </a:lnTo>
                <a:lnTo>
                  <a:pt x="7382458" y="1143000"/>
                </a:lnTo>
                <a:lnTo>
                  <a:pt x="7416574" y="1155700"/>
                </a:lnTo>
                <a:lnTo>
                  <a:pt x="7449355" y="1181100"/>
                </a:lnTo>
                <a:lnTo>
                  <a:pt x="7480942" y="1219200"/>
                </a:lnTo>
                <a:lnTo>
                  <a:pt x="7511475" y="1244600"/>
                </a:lnTo>
                <a:lnTo>
                  <a:pt x="7541094" y="1270000"/>
                </a:lnTo>
                <a:lnTo>
                  <a:pt x="7569940" y="1308100"/>
                </a:lnTo>
                <a:lnTo>
                  <a:pt x="7598155" y="1333500"/>
                </a:lnTo>
                <a:lnTo>
                  <a:pt x="7625877" y="1371600"/>
                </a:lnTo>
                <a:lnTo>
                  <a:pt x="7653248" y="1397000"/>
                </a:lnTo>
                <a:lnTo>
                  <a:pt x="7680408" y="1435100"/>
                </a:lnTo>
                <a:lnTo>
                  <a:pt x="7707498" y="1460500"/>
                </a:lnTo>
                <a:lnTo>
                  <a:pt x="7734659" y="1498600"/>
                </a:lnTo>
                <a:lnTo>
                  <a:pt x="7762030" y="1536700"/>
                </a:lnTo>
                <a:lnTo>
                  <a:pt x="7789752" y="1562100"/>
                </a:lnTo>
                <a:lnTo>
                  <a:pt x="7817967" y="1600200"/>
                </a:lnTo>
                <a:lnTo>
                  <a:pt x="7846814" y="1625600"/>
                </a:lnTo>
                <a:lnTo>
                  <a:pt x="7876433" y="1651000"/>
                </a:lnTo>
                <a:lnTo>
                  <a:pt x="7906966" y="1689100"/>
                </a:lnTo>
                <a:lnTo>
                  <a:pt x="7938554" y="1714500"/>
                </a:lnTo>
                <a:lnTo>
                  <a:pt x="7971335" y="1739900"/>
                </a:lnTo>
                <a:lnTo>
                  <a:pt x="8005452" y="1765300"/>
                </a:lnTo>
                <a:lnTo>
                  <a:pt x="8041045" y="1778000"/>
                </a:lnTo>
                <a:lnTo>
                  <a:pt x="8078253" y="1803400"/>
                </a:lnTo>
                <a:lnTo>
                  <a:pt x="8117218" y="1816100"/>
                </a:lnTo>
                <a:lnTo>
                  <a:pt x="8158081" y="1841500"/>
                </a:lnTo>
                <a:lnTo>
                  <a:pt x="8200981" y="1854200"/>
                </a:lnTo>
                <a:lnTo>
                  <a:pt x="8246059" y="1854200"/>
                </a:lnTo>
                <a:lnTo>
                  <a:pt x="8297219" y="1866900"/>
                </a:lnTo>
                <a:lnTo>
                  <a:pt x="8503339" y="1866900"/>
                </a:lnTo>
                <a:lnTo>
                  <a:pt x="8753220" y="1803400"/>
                </a:lnTo>
                <a:lnTo>
                  <a:pt x="8800681" y="1778000"/>
                </a:lnTo>
                <a:lnTo>
                  <a:pt x="8846958" y="1765300"/>
                </a:lnTo>
                <a:lnTo>
                  <a:pt x="8891905" y="1739900"/>
                </a:lnTo>
                <a:lnTo>
                  <a:pt x="9022995" y="1663700"/>
                </a:lnTo>
                <a:lnTo>
                  <a:pt x="9066155" y="1651000"/>
                </a:lnTo>
                <a:lnTo>
                  <a:pt x="9495564" y="1397000"/>
                </a:lnTo>
                <a:lnTo>
                  <a:pt x="9539363" y="1371600"/>
                </a:lnTo>
                <a:lnTo>
                  <a:pt x="9583514" y="1358900"/>
                </a:lnTo>
                <a:lnTo>
                  <a:pt x="9673068" y="1308100"/>
                </a:lnTo>
                <a:lnTo>
                  <a:pt x="9764617" y="1282700"/>
                </a:lnTo>
                <a:lnTo>
                  <a:pt x="9811262" y="1257300"/>
                </a:lnTo>
                <a:lnTo>
                  <a:pt x="9955268" y="1219200"/>
                </a:lnTo>
                <a:lnTo>
                  <a:pt x="10004790" y="1219200"/>
                </a:lnTo>
                <a:lnTo>
                  <a:pt x="10055154" y="1206500"/>
                </a:lnTo>
                <a:lnTo>
                  <a:pt x="10106409" y="1206500"/>
                </a:lnTo>
                <a:lnTo>
                  <a:pt x="10158603" y="1193800"/>
                </a:lnTo>
                <a:lnTo>
                  <a:pt x="11376701" y="1193800"/>
                </a:lnTo>
                <a:lnTo>
                  <a:pt x="11422865" y="1168400"/>
                </a:lnTo>
                <a:lnTo>
                  <a:pt x="11513334" y="1143000"/>
                </a:lnTo>
                <a:lnTo>
                  <a:pt x="11557601" y="1117600"/>
                </a:lnTo>
                <a:lnTo>
                  <a:pt x="11601198" y="1104900"/>
                </a:lnTo>
                <a:lnTo>
                  <a:pt x="11686304" y="1054100"/>
                </a:lnTo>
                <a:lnTo>
                  <a:pt x="11727775" y="1028700"/>
                </a:lnTo>
                <a:lnTo>
                  <a:pt x="11768499" y="1003300"/>
                </a:lnTo>
                <a:lnTo>
                  <a:pt x="11808458" y="977900"/>
                </a:lnTo>
                <a:lnTo>
                  <a:pt x="11847632" y="952500"/>
                </a:lnTo>
                <a:lnTo>
                  <a:pt x="11886001" y="927100"/>
                </a:lnTo>
                <a:lnTo>
                  <a:pt x="11923548" y="901700"/>
                </a:lnTo>
                <a:lnTo>
                  <a:pt x="11960252" y="876300"/>
                </a:lnTo>
                <a:lnTo>
                  <a:pt x="11996095" y="850900"/>
                </a:lnTo>
                <a:lnTo>
                  <a:pt x="12031058" y="812800"/>
                </a:lnTo>
                <a:lnTo>
                  <a:pt x="12065121" y="787400"/>
                </a:lnTo>
                <a:lnTo>
                  <a:pt x="12098266" y="762000"/>
                </a:lnTo>
                <a:lnTo>
                  <a:pt x="12130474" y="723900"/>
                </a:lnTo>
                <a:lnTo>
                  <a:pt x="12161725" y="698500"/>
                </a:lnTo>
                <a:lnTo>
                  <a:pt x="12181327" y="673100"/>
                </a:lnTo>
                <a:lnTo>
                  <a:pt x="12181327" y="520700"/>
                </a:lnTo>
                <a:close/>
              </a:path>
              <a:path w="12181840" h="1866900">
                <a:moveTo>
                  <a:pt x="12181327" y="190500"/>
                </a:moveTo>
                <a:lnTo>
                  <a:pt x="2928456" y="190500"/>
                </a:lnTo>
                <a:lnTo>
                  <a:pt x="3126110" y="241300"/>
                </a:lnTo>
                <a:lnTo>
                  <a:pt x="3172919" y="266700"/>
                </a:lnTo>
                <a:lnTo>
                  <a:pt x="3218571" y="279400"/>
                </a:lnTo>
                <a:lnTo>
                  <a:pt x="3263007" y="304800"/>
                </a:lnTo>
                <a:lnTo>
                  <a:pt x="3306170" y="330200"/>
                </a:lnTo>
                <a:lnTo>
                  <a:pt x="3348002" y="355600"/>
                </a:lnTo>
                <a:lnTo>
                  <a:pt x="3388445" y="381000"/>
                </a:lnTo>
                <a:lnTo>
                  <a:pt x="3427441" y="419100"/>
                </a:lnTo>
                <a:lnTo>
                  <a:pt x="3464933" y="444500"/>
                </a:lnTo>
                <a:lnTo>
                  <a:pt x="3500862" y="469900"/>
                </a:lnTo>
                <a:lnTo>
                  <a:pt x="3535171" y="508000"/>
                </a:lnTo>
                <a:lnTo>
                  <a:pt x="3567801" y="546100"/>
                </a:lnTo>
                <a:lnTo>
                  <a:pt x="3598696" y="584200"/>
                </a:lnTo>
                <a:lnTo>
                  <a:pt x="3627796" y="609600"/>
                </a:lnTo>
                <a:lnTo>
                  <a:pt x="3655044" y="647700"/>
                </a:lnTo>
                <a:lnTo>
                  <a:pt x="3680383" y="685800"/>
                </a:lnTo>
                <a:lnTo>
                  <a:pt x="3703754" y="723900"/>
                </a:lnTo>
                <a:lnTo>
                  <a:pt x="3725100" y="762000"/>
                </a:lnTo>
                <a:lnTo>
                  <a:pt x="3747111" y="812800"/>
                </a:lnTo>
                <a:lnTo>
                  <a:pt x="3768127" y="850900"/>
                </a:lnTo>
                <a:lnTo>
                  <a:pt x="3788805" y="901700"/>
                </a:lnTo>
                <a:lnTo>
                  <a:pt x="3809801" y="939800"/>
                </a:lnTo>
                <a:lnTo>
                  <a:pt x="3831774" y="990600"/>
                </a:lnTo>
                <a:lnTo>
                  <a:pt x="3855381" y="1028700"/>
                </a:lnTo>
                <a:lnTo>
                  <a:pt x="3881279" y="1066800"/>
                </a:lnTo>
                <a:lnTo>
                  <a:pt x="3910126" y="1117600"/>
                </a:lnTo>
                <a:lnTo>
                  <a:pt x="3942579" y="1155700"/>
                </a:lnTo>
                <a:lnTo>
                  <a:pt x="3979296" y="1193800"/>
                </a:lnTo>
                <a:lnTo>
                  <a:pt x="4020934" y="1219200"/>
                </a:lnTo>
                <a:lnTo>
                  <a:pt x="4058219" y="1244600"/>
                </a:lnTo>
                <a:lnTo>
                  <a:pt x="4098208" y="1270000"/>
                </a:lnTo>
                <a:lnTo>
                  <a:pt x="4140604" y="1295400"/>
                </a:lnTo>
                <a:lnTo>
                  <a:pt x="4185112" y="1308100"/>
                </a:lnTo>
                <a:lnTo>
                  <a:pt x="4231435" y="1320800"/>
                </a:lnTo>
                <a:lnTo>
                  <a:pt x="4328340" y="1346200"/>
                </a:lnTo>
                <a:lnTo>
                  <a:pt x="4581619" y="1346200"/>
                </a:lnTo>
                <a:lnTo>
                  <a:pt x="4631794" y="1333500"/>
                </a:lnTo>
                <a:lnTo>
                  <a:pt x="4681115" y="1333500"/>
                </a:lnTo>
                <a:lnTo>
                  <a:pt x="4729289" y="1320800"/>
                </a:lnTo>
                <a:lnTo>
                  <a:pt x="4779480" y="1308100"/>
                </a:lnTo>
                <a:lnTo>
                  <a:pt x="4828258" y="1282700"/>
                </a:lnTo>
                <a:lnTo>
                  <a:pt x="4875616" y="1270000"/>
                </a:lnTo>
                <a:lnTo>
                  <a:pt x="4921543" y="1244600"/>
                </a:lnTo>
                <a:lnTo>
                  <a:pt x="4966031" y="1219200"/>
                </a:lnTo>
                <a:lnTo>
                  <a:pt x="5009071" y="1193800"/>
                </a:lnTo>
                <a:lnTo>
                  <a:pt x="5050653" y="1168400"/>
                </a:lnTo>
                <a:lnTo>
                  <a:pt x="5090768" y="1143000"/>
                </a:lnTo>
                <a:lnTo>
                  <a:pt x="5129407" y="1117600"/>
                </a:lnTo>
                <a:lnTo>
                  <a:pt x="5166561" y="1079500"/>
                </a:lnTo>
                <a:lnTo>
                  <a:pt x="5202220" y="1054100"/>
                </a:lnTo>
                <a:lnTo>
                  <a:pt x="5236376" y="1016000"/>
                </a:lnTo>
                <a:lnTo>
                  <a:pt x="5269020" y="977900"/>
                </a:lnTo>
                <a:lnTo>
                  <a:pt x="5300141" y="952500"/>
                </a:lnTo>
                <a:lnTo>
                  <a:pt x="5332103" y="914400"/>
                </a:lnTo>
                <a:lnTo>
                  <a:pt x="5425741" y="800100"/>
                </a:lnTo>
                <a:lnTo>
                  <a:pt x="5457955" y="762000"/>
                </a:lnTo>
                <a:lnTo>
                  <a:pt x="5491544" y="723900"/>
                </a:lnTo>
                <a:lnTo>
                  <a:pt x="5527033" y="698500"/>
                </a:lnTo>
                <a:lnTo>
                  <a:pt x="5564947" y="660400"/>
                </a:lnTo>
                <a:lnTo>
                  <a:pt x="5605813" y="635000"/>
                </a:lnTo>
                <a:lnTo>
                  <a:pt x="5650153" y="596900"/>
                </a:lnTo>
                <a:lnTo>
                  <a:pt x="5689442" y="584200"/>
                </a:lnTo>
                <a:lnTo>
                  <a:pt x="5731828" y="558800"/>
                </a:lnTo>
                <a:lnTo>
                  <a:pt x="5776586" y="546100"/>
                </a:lnTo>
                <a:lnTo>
                  <a:pt x="5822993" y="533400"/>
                </a:lnTo>
                <a:lnTo>
                  <a:pt x="5870327" y="533400"/>
                </a:lnTo>
                <a:lnTo>
                  <a:pt x="5917863" y="520700"/>
                </a:lnTo>
                <a:lnTo>
                  <a:pt x="12181327" y="520700"/>
                </a:lnTo>
                <a:lnTo>
                  <a:pt x="12181327" y="190500"/>
                </a:lnTo>
                <a:close/>
              </a:path>
              <a:path w="12181840" h="1866900">
                <a:moveTo>
                  <a:pt x="11186295" y="1231900"/>
                </a:moveTo>
                <a:lnTo>
                  <a:pt x="10678218" y="1231900"/>
                </a:lnTo>
                <a:lnTo>
                  <a:pt x="10781853" y="1257300"/>
                </a:lnTo>
                <a:lnTo>
                  <a:pt x="11087909" y="1257300"/>
                </a:lnTo>
                <a:lnTo>
                  <a:pt x="11186295" y="1231900"/>
                </a:lnTo>
                <a:close/>
              </a:path>
              <a:path w="12181840" h="1866900">
                <a:moveTo>
                  <a:pt x="11376701" y="1193800"/>
                </a:moveTo>
                <a:lnTo>
                  <a:pt x="10315345" y="1193800"/>
                </a:lnTo>
                <a:lnTo>
                  <a:pt x="10367504" y="1206500"/>
                </a:lnTo>
                <a:lnTo>
                  <a:pt x="10471577" y="1206500"/>
                </a:lnTo>
                <a:lnTo>
                  <a:pt x="10523454" y="1219200"/>
                </a:lnTo>
                <a:lnTo>
                  <a:pt x="10575198" y="1219200"/>
                </a:lnTo>
                <a:lnTo>
                  <a:pt x="10626792" y="1231900"/>
                </a:lnTo>
                <a:lnTo>
                  <a:pt x="11234721" y="1231900"/>
                </a:lnTo>
                <a:lnTo>
                  <a:pt x="11376701" y="1193800"/>
                </a:lnTo>
                <a:close/>
              </a:path>
              <a:path w="12181840" h="1866900">
                <a:moveTo>
                  <a:pt x="2270887" y="254000"/>
                </a:moveTo>
                <a:lnTo>
                  <a:pt x="1876021" y="254000"/>
                </a:lnTo>
                <a:lnTo>
                  <a:pt x="1925267" y="266700"/>
                </a:lnTo>
                <a:lnTo>
                  <a:pt x="2221405" y="266700"/>
                </a:lnTo>
                <a:lnTo>
                  <a:pt x="2270887" y="254000"/>
                </a:lnTo>
                <a:close/>
              </a:path>
              <a:path w="12181840" h="1866900">
                <a:moveTo>
                  <a:pt x="2570299" y="203200"/>
                </a:moveTo>
                <a:lnTo>
                  <a:pt x="1531970" y="203200"/>
                </a:lnTo>
                <a:lnTo>
                  <a:pt x="1630166" y="228600"/>
                </a:lnTo>
                <a:lnTo>
                  <a:pt x="1679293" y="228600"/>
                </a:lnTo>
                <a:lnTo>
                  <a:pt x="1777609" y="254000"/>
                </a:lnTo>
                <a:lnTo>
                  <a:pt x="2321789" y="254000"/>
                </a:lnTo>
                <a:lnTo>
                  <a:pt x="2372091" y="241300"/>
                </a:lnTo>
                <a:lnTo>
                  <a:pt x="2421943" y="241300"/>
                </a:lnTo>
                <a:lnTo>
                  <a:pt x="2570299" y="203200"/>
                </a:lnTo>
                <a:close/>
              </a:path>
              <a:path w="12181840" h="1866900">
                <a:moveTo>
                  <a:pt x="12181327" y="0"/>
                </a:moveTo>
                <a:lnTo>
                  <a:pt x="0" y="0"/>
                </a:lnTo>
                <a:lnTo>
                  <a:pt x="0" y="215900"/>
                </a:lnTo>
                <a:lnTo>
                  <a:pt x="40767" y="190500"/>
                </a:lnTo>
                <a:lnTo>
                  <a:pt x="83222" y="177800"/>
                </a:lnTo>
                <a:lnTo>
                  <a:pt x="127237" y="152400"/>
                </a:lnTo>
                <a:lnTo>
                  <a:pt x="219441" y="127000"/>
                </a:lnTo>
                <a:lnTo>
                  <a:pt x="366277" y="88900"/>
                </a:lnTo>
                <a:lnTo>
                  <a:pt x="416990" y="88900"/>
                </a:lnTo>
                <a:lnTo>
                  <a:pt x="468375" y="76200"/>
                </a:lnTo>
                <a:lnTo>
                  <a:pt x="12181327" y="76200"/>
                </a:lnTo>
                <a:lnTo>
                  <a:pt x="12181327" y="0"/>
                </a:lnTo>
                <a:close/>
              </a:path>
              <a:path w="12181840" h="1866900">
                <a:moveTo>
                  <a:pt x="12181327" y="76200"/>
                </a:moveTo>
                <a:lnTo>
                  <a:pt x="783698" y="76200"/>
                </a:lnTo>
                <a:lnTo>
                  <a:pt x="836236" y="88900"/>
                </a:lnTo>
                <a:lnTo>
                  <a:pt x="888431" y="88900"/>
                </a:lnTo>
                <a:lnTo>
                  <a:pt x="940157" y="101600"/>
                </a:lnTo>
                <a:lnTo>
                  <a:pt x="991286" y="101600"/>
                </a:lnTo>
                <a:lnTo>
                  <a:pt x="1041692" y="114300"/>
                </a:lnTo>
                <a:lnTo>
                  <a:pt x="1090693" y="114300"/>
                </a:lnTo>
                <a:lnTo>
                  <a:pt x="1237713" y="152400"/>
                </a:lnTo>
                <a:lnTo>
                  <a:pt x="1286731" y="152400"/>
                </a:lnTo>
                <a:lnTo>
                  <a:pt x="1482896" y="203200"/>
                </a:lnTo>
                <a:lnTo>
                  <a:pt x="2619849" y="203200"/>
                </a:lnTo>
                <a:lnTo>
                  <a:pt x="2669700" y="190500"/>
                </a:lnTo>
                <a:lnTo>
                  <a:pt x="12181327" y="190500"/>
                </a:lnTo>
                <a:lnTo>
                  <a:pt x="12181327" y="76200"/>
                </a:lnTo>
                <a:close/>
              </a:path>
            </a:pathLst>
          </a:custGeom>
          <a:solidFill>
            <a:srgbClr val="DF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" y="5003800"/>
            <a:ext cx="12192000" cy="1854200"/>
            <a:chOff x="5" y="5003800"/>
            <a:chExt cx="12192000" cy="1854200"/>
          </a:xfrm>
        </p:grpSpPr>
        <p:sp>
          <p:nvSpPr>
            <p:cNvPr id="4" name="object 4"/>
            <p:cNvSpPr/>
            <p:nvPr/>
          </p:nvSpPr>
          <p:spPr>
            <a:xfrm>
              <a:off x="5" y="5003800"/>
              <a:ext cx="12192000" cy="1854200"/>
            </a:xfrm>
            <a:custGeom>
              <a:avLst/>
              <a:gdLst/>
              <a:ahLst/>
              <a:cxnLst/>
              <a:rect l="l" t="t" r="r" b="b"/>
              <a:pathLst>
                <a:path w="12192000" h="1854200">
                  <a:moveTo>
                    <a:pt x="1515097" y="635000"/>
                  </a:moveTo>
                  <a:lnTo>
                    <a:pt x="1006574" y="635000"/>
                  </a:lnTo>
                  <a:lnTo>
                    <a:pt x="769797" y="698500"/>
                  </a:lnTo>
                  <a:lnTo>
                    <a:pt x="724206" y="723900"/>
                  </a:lnTo>
                  <a:lnTo>
                    <a:pt x="634942" y="749300"/>
                  </a:lnTo>
                  <a:lnTo>
                    <a:pt x="591307" y="774700"/>
                  </a:lnTo>
                  <a:lnTo>
                    <a:pt x="506127" y="825500"/>
                  </a:lnTo>
                  <a:lnTo>
                    <a:pt x="464620" y="838200"/>
                  </a:lnTo>
                  <a:lnTo>
                    <a:pt x="423860" y="863600"/>
                  </a:lnTo>
                  <a:lnTo>
                    <a:pt x="383867" y="889000"/>
                  </a:lnTo>
                  <a:lnTo>
                    <a:pt x="344660" y="914400"/>
                  </a:lnTo>
                  <a:lnTo>
                    <a:pt x="306257" y="939800"/>
                  </a:lnTo>
                  <a:lnTo>
                    <a:pt x="268678" y="977900"/>
                  </a:lnTo>
                  <a:lnTo>
                    <a:pt x="231942" y="1003300"/>
                  </a:lnTo>
                  <a:lnTo>
                    <a:pt x="196069" y="1028700"/>
                  </a:lnTo>
                  <a:lnTo>
                    <a:pt x="161076" y="1054100"/>
                  </a:lnTo>
                  <a:lnTo>
                    <a:pt x="126984" y="1092200"/>
                  </a:lnTo>
                  <a:lnTo>
                    <a:pt x="93811" y="1117600"/>
                  </a:lnTo>
                  <a:lnTo>
                    <a:pt x="61576" y="1155700"/>
                  </a:lnTo>
                  <a:lnTo>
                    <a:pt x="30300" y="1181100"/>
                  </a:lnTo>
                  <a:lnTo>
                    <a:pt x="0" y="1206500"/>
                  </a:lnTo>
                  <a:lnTo>
                    <a:pt x="0" y="1854200"/>
                  </a:lnTo>
                  <a:lnTo>
                    <a:pt x="12191994" y="1854200"/>
                  </a:lnTo>
                  <a:lnTo>
                    <a:pt x="12191994" y="1803400"/>
                  </a:lnTo>
                  <a:lnTo>
                    <a:pt x="11456665" y="1803400"/>
                  </a:lnTo>
                  <a:lnTo>
                    <a:pt x="11406305" y="1790700"/>
                  </a:lnTo>
                  <a:lnTo>
                    <a:pt x="11306365" y="1790700"/>
                  </a:lnTo>
                  <a:lnTo>
                    <a:pt x="11208201" y="1765300"/>
                  </a:lnTo>
                  <a:lnTo>
                    <a:pt x="11160061" y="1765300"/>
                  </a:lnTo>
                  <a:lnTo>
                    <a:pt x="11061968" y="1739900"/>
                  </a:lnTo>
                  <a:lnTo>
                    <a:pt x="11012918" y="1739900"/>
                  </a:lnTo>
                  <a:lnTo>
                    <a:pt x="10865733" y="1701800"/>
                  </a:lnTo>
                  <a:lnTo>
                    <a:pt x="10816654" y="1701800"/>
                  </a:lnTo>
                  <a:lnTo>
                    <a:pt x="10767551" y="1689100"/>
                  </a:lnTo>
                  <a:lnTo>
                    <a:pt x="9323410" y="1689100"/>
                  </a:lnTo>
                  <a:lnTo>
                    <a:pt x="9271637" y="1676400"/>
                  </a:lnTo>
                  <a:lnTo>
                    <a:pt x="9220733" y="1676400"/>
                  </a:lnTo>
                  <a:lnTo>
                    <a:pt x="9121763" y="1651000"/>
                  </a:lnTo>
                  <a:lnTo>
                    <a:pt x="9073812" y="1625600"/>
                  </a:lnTo>
                  <a:lnTo>
                    <a:pt x="9026963" y="1612900"/>
                  </a:lnTo>
                  <a:lnTo>
                    <a:pt x="8981272" y="1587500"/>
                  </a:lnTo>
                  <a:lnTo>
                    <a:pt x="8936797" y="1574800"/>
                  </a:lnTo>
                  <a:lnTo>
                    <a:pt x="8893596" y="1549400"/>
                  </a:lnTo>
                  <a:lnTo>
                    <a:pt x="8851728" y="1524000"/>
                  </a:lnTo>
                  <a:lnTo>
                    <a:pt x="8811250" y="1485900"/>
                  </a:lnTo>
                  <a:lnTo>
                    <a:pt x="8772220" y="1460500"/>
                  </a:lnTo>
                  <a:lnTo>
                    <a:pt x="8734695" y="1435100"/>
                  </a:lnTo>
                  <a:lnTo>
                    <a:pt x="8698735" y="1397000"/>
                  </a:lnTo>
                  <a:lnTo>
                    <a:pt x="8664397" y="1371600"/>
                  </a:lnTo>
                  <a:lnTo>
                    <a:pt x="8642624" y="1346200"/>
                  </a:lnTo>
                  <a:lnTo>
                    <a:pt x="6186748" y="1346200"/>
                  </a:lnTo>
                  <a:lnTo>
                    <a:pt x="6142905" y="1333500"/>
                  </a:lnTo>
                  <a:lnTo>
                    <a:pt x="6101755" y="1320800"/>
                  </a:lnTo>
                  <a:lnTo>
                    <a:pt x="6064021" y="1295400"/>
                  </a:lnTo>
                  <a:lnTo>
                    <a:pt x="6030429" y="1270000"/>
                  </a:lnTo>
                  <a:lnTo>
                    <a:pt x="5998947" y="1231900"/>
                  </a:lnTo>
                  <a:lnTo>
                    <a:pt x="5974844" y="1206500"/>
                  </a:lnTo>
                  <a:lnTo>
                    <a:pt x="5955727" y="1155700"/>
                  </a:lnTo>
                  <a:lnTo>
                    <a:pt x="5939201" y="1117600"/>
                  </a:lnTo>
                  <a:lnTo>
                    <a:pt x="5922870" y="1079500"/>
                  </a:lnTo>
                  <a:lnTo>
                    <a:pt x="5904340" y="1041400"/>
                  </a:lnTo>
                  <a:lnTo>
                    <a:pt x="5881217" y="1003300"/>
                  </a:lnTo>
                  <a:lnTo>
                    <a:pt x="5851105" y="965200"/>
                  </a:lnTo>
                  <a:lnTo>
                    <a:pt x="5819080" y="939800"/>
                  </a:lnTo>
                  <a:lnTo>
                    <a:pt x="5783571" y="914400"/>
                  </a:lnTo>
                  <a:lnTo>
                    <a:pt x="5744904" y="901700"/>
                  </a:lnTo>
                  <a:lnTo>
                    <a:pt x="5703406" y="889000"/>
                  </a:lnTo>
                  <a:lnTo>
                    <a:pt x="5659401" y="876300"/>
                  </a:lnTo>
                  <a:lnTo>
                    <a:pt x="5613218" y="863600"/>
                  </a:lnTo>
                  <a:lnTo>
                    <a:pt x="5256276" y="863600"/>
                  </a:lnTo>
                  <a:lnTo>
                    <a:pt x="5204387" y="850900"/>
                  </a:lnTo>
                  <a:lnTo>
                    <a:pt x="5103198" y="850900"/>
                  </a:lnTo>
                  <a:lnTo>
                    <a:pt x="5054549" y="838200"/>
                  </a:lnTo>
                  <a:lnTo>
                    <a:pt x="5009432" y="825500"/>
                  </a:lnTo>
                  <a:lnTo>
                    <a:pt x="4966496" y="812800"/>
                  </a:lnTo>
                  <a:lnTo>
                    <a:pt x="4925599" y="800100"/>
                  </a:lnTo>
                  <a:lnTo>
                    <a:pt x="4886600" y="774700"/>
                  </a:lnTo>
                  <a:lnTo>
                    <a:pt x="4849360" y="762000"/>
                  </a:lnTo>
                  <a:lnTo>
                    <a:pt x="4813738" y="736600"/>
                  </a:lnTo>
                  <a:lnTo>
                    <a:pt x="4779592" y="711200"/>
                  </a:lnTo>
                  <a:lnTo>
                    <a:pt x="4746782" y="685800"/>
                  </a:lnTo>
                  <a:lnTo>
                    <a:pt x="4730975" y="673100"/>
                  </a:lnTo>
                  <a:lnTo>
                    <a:pt x="1773956" y="673100"/>
                  </a:lnTo>
                  <a:lnTo>
                    <a:pt x="1721921" y="660400"/>
                  </a:lnTo>
                  <a:lnTo>
                    <a:pt x="1669999" y="660400"/>
                  </a:lnTo>
                  <a:lnTo>
                    <a:pt x="1618208" y="647700"/>
                  </a:lnTo>
                  <a:lnTo>
                    <a:pt x="1566568" y="647700"/>
                  </a:lnTo>
                  <a:lnTo>
                    <a:pt x="1515097" y="635000"/>
                  </a:lnTo>
                  <a:close/>
                </a:path>
                <a:path w="12192000" h="1854200">
                  <a:moveTo>
                    <a:pt x="12191994" y="1663700"/>
                  </a:moveTo>
                  <a:lnTo>
                    <a:pt x="12163755" y="1676400"/>
                  </a:lnTo>
                  <a:lnTo>
                    <a:pt x="12123299" y="1701800"/>
                  </a:lnTo>
                  <a:lnTo>
                    <a:pt x="12081410" y="1714500"/>
                  </a:lnTo>
                  <a:lnTo>
                    <a:pt x="12038198" y="1739900"/>
                  </a:lnTo>
                  <a:lnTo>
                    <a:pt x="11948247" y="1765300"/>
                  </a:lnTo>
                  <a:lnTo>
                    <a:pt x="11901729" y="1765300"/>
                  </a:lnTo>
                  <a:lnTo>
                    <a:pt x="11806159" y="1790700"/>
                  </a:lnTo>
                  <a:lnTo>
                    <a:pt x="11707949" y="1790700"/>
                  </a:lnTo>
                  <a:lnTo>
                    <a:pt x="11658129" y="1803400"/>
                  </a:lnTo>
                  <a:lnTo>
                    <a:pt x="12191994" y="1803400"/>
                  </a:lnTo>
                  <a:lnTo>
                    <a:pt x="12191994" y="1663700"/>
                  </a:lnTo>
                  <a:close/>
                </a:path>
                <a:path w="12192000" h="1854200">
                  <a:moveTo>
                    <a:pt x="10669345" y="1663700"/>
                  </a:moveTo>
                  <a:lnTo>
                    <a:pt x="9630108" y="1663700"/>
                  </a:lnTo>
                  <a:lnTo>
                    <a:pt x="9580513" y="1676400"/>
                  </a:lnTo>
                  <a:lnTo>
                    <a:pt x="9530619" y="1676400"/>
                  </a:lnTo>
                  <a:lnTo>
                    <a:pt x="9480275" y="1689100"/>
                  </a:lnTo>
                  <a:lnTo>
                    <a:pt x="10767551" y="1689100"/>
                  </a:lnTo>
                  <a:lnTo>
                    <a:pt x="10669345" y="1663700"/>
                  </a:lnTo>
                  <a:close/>
                </a:path>
                <a:path w="12192000" h="1854200">
                  <a:moveTo>
                    <a:pt x="10423489" y="1625600"/>
                  </a:moveTo>
                  <a:lnTo>
                    <a:pt x="9828486" y="1625600"/>
                  </a:lnTo>
                  <a:lnTo>
                    <a:pt x="9679552" y="1663700"/>
                  </a:lnTo>
                  <a:lnTo>
                    <a:pt x="10620212" y="1663700"/>
                  </a:lnTo>
                  <a:lnTo>
                    <a:pt x="10521892" y="1638300"/>
                  </a:lnTo>
                  <a:lnTo>
                    <a:pt x="10472702" y="1638300"/>
                  </a:lnTo>
                  <a:lnTo>
                    <a:pt x="10423489" y="1625600"/>
                  </a:lnTo>
                  <a:close/>
                </a:path>
                <a:path w="12192000" h="1854200">
                  <a:moveTo>
                    <a:pt x="10324990" y="1612900"/>
                  </a:moveTo>
                  <a:lnTo>
                    <a:pt x="9929774" y="1612900"/>
                  </a:lnTo>
                  <a:lnTo>
                    <a:pt x="9878830" y="1625600"/>
                  </a:lnTo>
                  <a:lnTo>
                    <a:pt x="10374252" y="1625600"/>
                  </a:lnTo>
                  <a:lnTo>
                    <a:pt x="10324990" y="1612900"/>
                  </a:lnTo>
                  <a:close/>
                </a:path>
                <a:path w="12192000" h="1854200">
                  <a:moveTo>
                    <a:pt x="10177032" y="1600200"/>
                  </a:moveTo>
                  <a:lnTo>
                    <a:pt x="10078236" y="1600200"/>
                  </a:lnTo>
                  <a:lnTo>
                    <a:pt x="10028786" y="1612900"/>
                  </a:lnTo>
                  <a:lnTo>
                    <a:pt x="10226381" y="1612900"/>
                  </a:lnTo>
                  <a:lnTo>
                    <a:pt x="10177032" y="1600200"/>
                  </a:lnTo>
                  <a:close/>
                </a:path>
                <a:path w="12192000" h="1854200">
                  <a:moveTo>
                    <a:pt x="7820498" y="520700"/>
                  </a:moveTo>
                  <a:lnTo>
                    <a:pt x="7667803" y="520700"/>
                  </a:lnTo>
                  <a:lnTo>
                    <a:pt x="7617028" y="533400"/>
                  </a:lnTo>
                  <a:lnTo>
                    <a:pt x="7566809" y="533400"/>
                  </a:lnTo>
                  <a:lnTo>
                    <a:pt x="7370171" y="584200"/>
                  </a:lnTo>
                  <a:lnTo>
                    <a:pt x="7322773" y="609600"/>
                  </a:lnTo>
                  <a:lnTo>
                    <a:pt x="7276806" y="635000"/>
                  </a:lnTo>
                  <a:lnTo>
                    <a:pt x="7232279" y="647700"/>
                  </a:lnTo>
                  <a:lnTo>
                    <a:pt x="7189203" y="673100"/>
                  </a:lnTo>
                  <a:lnTo>
                    <a:pt x="7147585" y="711200"/>
                  </a:lnTo>
                  <a:lnTo>
                    <a:pt x="7107435" y="736600"/>
                  </a:lnTo>
                  <a:lnTo>
                    <a:pt x="7068762" y="762000"/>
                  </a:lnTo>
                  <a:lnTo>
                    <a:pt x="7031576" y="787400"/>
                  </a:lnTo>
                  <a:lnTo>
                    <a:pt x="6995885" y="825500"/>
                  </a:lnTo>
                  <a:lnTo>
                    <a:pt x="6961699" y="863600"/>
                  </a:lnTo>
                  <a:lnTo>
                    <a:pt x="6929027" y="889000"/>
                  </a:lnTo>
                  <a:lnTo>
                    <a:pt x="6897878" y="927100"/>
                  </a:lnTo>
                  <a:lnTo>
                    <a:pt x="6865886" y="965200"/>
                  </a:lnTo>
                  <a:lnTo>
                    <a:pt x="6803554" y="1041400"/>
                  </a:lnTo>
                  <a:lnTo>
                    <a:pt x="6772163" y="1079500"/>
                  </a:lnTo>
                  <a:lnTo>
                    <a:pt x="6739921" y="1104900"/>
                  </a:lnTo>
                  <a:lnTo>
                    <a:pt x="6706303" y="1143000"/>
                  </a:lnTo>
                  <a:lnTo>
                    <a:pt x="6670784" y="1181100"/>
                  </a:lnTo>
                  <a:lnTo>
                    <a:pt x="6632837" y="1219200"/>
                  </a:lnTo>
                  <a:lnTo>
                    <a:pt x="6591938" y="1244600"/>
                  </a:lnTo>
                  <a:lnTo>
                    <a:pt x="6547561" y="1270000"/>
                  </a:lnTo>
                  <a:lnTo>
                    <a:pt x="6508238" y="1295400"/>
                  </a:lnTo>
                  <a:lnTo>
                    <a:pt x="6465816" y="1308100"/>
                  </a:lnTo>
                  <a:lnTo>
                    <a:pt x="6421019" y="1320800"/>
                  </a:lnTo>
                  <a:lnTo>
                    <a:pt x="6327196" y="1346200"/>
                  </a:lnTo>
                  <a:lnTo>
                    <a:pt x="8642624" y="1346200"/>
                  </a:lnTo>
                  <a:lnTo>
                    <a:pt x="8631738" y="1333500"/>
                  </a:lnTo>
                  <a:lnTo>
                    <a:pt x="8600817" y="1295400"/>
                  </a:lnTo>
                  <a:lnTo>
                    <a:pt x="8571691" y="1257300"/>
                  </a:lnTo>
                  <a:lnTo>
                    <a:pt x="8544419" y="1219200"/>
                  </a:lnTo>
                  <a:lnTo>
                    <a:pt x="8519058" y="1193800"/>
                  </a:lnTo>
                  <a:lnTo>
                    <a:pt x="8495667" y="1155700"/>
                  </a:lnTo>
                  <a:lnTo>
                    <a:pt x="8474303" y="1117600"/>
                  </a:lnTo>
                  <a:lnTo>
                    <a:pt x="8452272" y="1066800"/>
                  </a:lnTo>
                  <a:lnTo>
                    <a:pt x="8431237" y="1028700"/>
                  </a:lnTo>
                  <a:lnTo>
                    <a:pt x="8410542" y="977900"/>
                  </a:lnTo>
                  <a:lnTo>
                    <a:pt x="8389527" y="927100"/>
                  </a:lnTo>
                  <a:lnTo>
                    <a:pt x="8367534" y="889000"/>
                  </a:lnTo>
                  <a:lnTo>
                    <a:pt x="8343907" y="850900"/>
                  </a:lnTo>
                  <a:lnTo>
                    <a:pt x="8317985" y="800100"/>
                  </a:lnTo>
                  <a:lnTo>
                    <a:pt x="8289112" y="762000"/>
                  </a:lnTo>
                  <a:lnTo>
                    <a:pt x="8256630" y="723900"/>
                  </a:lnTo>
                  <a:lnTo>
                    <a:pt x="8219879" y="685800"/>
                  </a:lnTo>
                  <a:lnTo>
                    <a:pt x="8178203" y="647700"/>
                  </a:lnTo>
                  <a:lnTo>
                    <a:pt x="8140886" y="622300"/>
                  </a:lnTo>
                  <a:lnTo>
                    <a:pt x="8100863" y="609600"/>
                  </a:lnTo>
                  <a:lnTo>
                    <a:pt x="8058430" y="584200"/>
                  </a:lnTo>
                  <a:lnTo>
                    <a:pt x="8013883" y="571500"/>
                  </a:lnTo>
                  <a:lnTo>
                    <a:pt x="7967520" y="546100"/>
                  </a:lnTo>
                  <a:lnTo>
                    <a:pt x="7919638" y="546100"/>
                  </a:lnTo>
                  <a:lnTo>
                    <a:pt x="7820498" y="520700"/>
                  </a:lnTo>
                  <a:close/>
                </a:path>
                <a:path w="12192000" h="1854200">
                  <a:moveTo>
                    <a:pt x="3898187" y="0"/>
                  </a:moveTo>
                  <a:lnTo>
                    <a:pt x="3743384" y="0"/>
                  </a:lnTo>
                  <a:lnTo>
                    <a:pt x="3691883" y="12700"/>
                  </a:lnTo>
                  <a:lnTo>
                    <a:pt x="3640677" y="12700"/>
                  </a:lnTo>
                  <a:lnTo>
                    <a:pt x="3539749" y="38100"/>
                  </a:lnTo>
                  <a:lnTo>
                    <a:pt x="3490321" y="63500"/>
                  </a:lnTo>
                  <a:lnTo>
                    <a:pt x="3394280" y="88900"/>
                  </a:lnTo>
                  <a:lnTo>
                    <a:pt x="3347962" y="114300"/>
                  </a:lnTo>
                  <a:lnTo>
                    <a:pt x="3302977" y="139700"/>
                  </a:lnTo>
                  <a:lnTo>
                    <a:pt x="3258924" y="152400"/>
                  </a:lnTo>
                  <a:lnTo>
                    <a:pt x="2742317" y="457200"/>
                  </a:lnTo>
                  <a:lnTo>
                    <a:pt x="2698783" y="469900"/>
                  </a:lnTo>
                  <a:lnTo>
                    <a:pt x="2566164" y="546100"/>
                  </a:lnTo>
                  <a:lnTo>
                    <a:pt x="2521123" y="558800"/>
                  </a:lnTo>
                  <a:lnTo>
                    <a:pt x="2475582" y="584200"/>
                  </a:lnTo>
                  <a:lnTo>
                    <a:pt x="2335475" y="622300"/>
                  </a:lnTo>
                  <a:lnTo>
                    <a:pt x="2138701" y="673100"/>
                  </a:lnTo>
                  <a:lnTo>
                    <a:pt x="4730975" y="673100"/>
                  </a:lnTo>
                  <a:lnTo>
                    <a:pt x="4715168" y="660400"/>
                  </a:lnTo>
                  <a:lnTo>
                    <a:pt x="4684609" y="635000"/>
                  </a:lnTo>
                  <a:lnTo>
                    <a:pt x="4654963" y="596900"/>
                  </a:lnTo>
                  <a:lnTo>
                    <a:pt x="4626092" y="571500"/>
                  </a:lnTo>
                  <a:lnTo>
                    <a:pt x="4597853" y="533400"/>
                  </a:lnTo>
                  <a:lnTo>
                    <a:pt x="4570107" y="508000"/>
                  </a:lnTo>
                  <a:lnTo>
                    <a:pt x="4542712" y="469900"/>
                  </a:lnTo>
                  <a:lnTo>
                    <a:pt x="4515528" y="444500"/>
                  </a:lnTo>
                  <a:lnTo>
                    <a:pt x="4488415" y="406400"/>
                  </a:lnTo>
                  <a:lnTo>
                    <a:pt x="4461231" y="381000"/>
                  </a:lnTo>
                  <a:lnTo>
                    <a:pt x="4433836" y="342900"/>
                  </a:lnTo>
                  <a:lnTo>
                    <a:pt x="4406090" y="317500"/>
                  </a:lnTo>
                  <a:lnTo>
                    <a:pt x="4377852" y="279400"/>
                  </a:lnTo>
                  <a:lnTo>
                    <a:pt x="4348980" y="254000"/>
                  </a:lnTo>
                  <a:lnTo>
                    <a:pt x="4319335" y="215900"/>
                  </a:lnTo>
                  <a:lnTo>
                    <a:pt x="4288776" y="190500"/>
                  </a:lnTo>
                  <a:lnTo>
                    <a:pt x="4257161" y="165100"/>
                  </a:lnTo>
                  <a:lnTo>
                    <a:pt x="4224352" y="139700"/>
                  </a:lnTo>
                  <a:lnTo>
                    <a:pt x="4190206" y="114300"/>
                  </a:lnTo>
                  <a:lnTo>
                    <a:pt x="4154583" y="88900"/>
                  </a:lnTo>
                  <a:lnTo>
                    <a:pt x="4117343" y="76200"/>
                  </a:lnTo>
                  <a:lnTo>
                    <a:pt x="4078345" y="50800"/>
                  </a:lnTo>
                  <a:lnTo>
                    <a:pt x="4037448" y="38100"/>
                  </a:lnTo>
                  <a:lnTo>
                    <a:pt x="3994511" y="25400"/>
                  </a:lnTo>
                  <a:lnTo>
                    <a:pt x="3949395" y="12700"/>
                  </a:lnTo>
                  <a:lnTo>
                    <a:pt x="3898187" y="0"/>
                  </a:lnTo>
                  <a:close/>
                </a:path>
                <a:path w="12192000" h="1854200">
                  <a:moveTo>
                    <a:pt x="1411370" y="622300"/>
                  </a:moveTo>
                  <a:lnTo>
                    <a:pt x="1105046" y="622300"/>
                  </a:lnTo>
                  <a:lnTo>
                    <a:pt x="1055560" y="635000"/>
                  </a:lnTo>
                  <a:lnTo>
                    <a:pt x="1463814" y="635000"/>
                  </a:lnTo>
                  <a:lnTo>
                    <a:pt x="1411370" y="622300"/>
                  </a:lnTo>
                  <a:close/>
                </a:path>
                <a:path w="12192000" h="1854200">
                  <a:moveTo>
                    <a:pt x="1307597" y="609600"/>
                  </a:moveTo>
                  <a:lnTo>
                    <a:pt x="1256306" y="609600"/>
                  </a:lnTo>
                  <a:lnTo>
                    <a:pt x="1205438" y="622300"/>
                  </a:lnTo>
                  <a:lnTo>
                    <a:pt x="1359291" y="622300"/>
                  </a:lnTo>
                  <a:lnTo>
                    <a:pt x="1307597" y="609600"/>
                  </a:lnTo>
                  <a:close/>
                </a:path>
              </a:pathLst>
            </a:custGeom>
            <a:solidFill>
              <a:srgbClr val="9EF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503" y="6201155"/>
              <a:ext cx="147827" cy="929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036" y="6380985"/>
              <a:ext cx="77800" cy="157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691" y="6362700"/>
              <a:ext cx="103695" cy="175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3231" y="6364222"/>
              <a:ext cx="41275" cy="173990"/>
            </a:xfrm>
            <a:custGeom>
              <a:avLst/>
              <a:gdLst/>
              <a:ahLst/>
              <a:cxnLst/>
              <a:rect l="l" t="t" r="r" b="b"/>
              <a:pathLst>
                <a:path w="41275" h="173990">
                  <a:moveTo>
                    <a:pt x="20580" y="0"/>
                  </a:moveTo>
                  <a:lnTo>
                    <a:pt x="12973" y="1331"/>
                  </a:lnTo>
                  <a:lnTo>
                    <a:pt x="6134" y="5324"/>
                  </a:lnTo>
                  <a:lnTo>
                    <a:pt x="2039" y="8918"/>
                  </a:lnTo>
                  <a:lnTo>
                    <a:pt x="0" y="13795"/>
                  </a:lnTo>
                  <a:lnTo>
                    <a:pt x="5" y="26203"/>
                  </a:lnTo>
                  <a:lnTo>
                    <a:pt x="2059" y="31080"/>
                  </a:lnTo>
                  <a:lnTo>
                    <a:pt x="6134" y="34623"/>
                  </a:lnTo>
                  <a:lnTo>
                    <a:pt x="12973" y="38623"/>
                  </a:lnTo>
                  <a:lnTo>
                    <a:pt x="20580" y="39957"/>
                  </a:lnTo>
                  <a:lnTo>
                    <a:pt x="28186" y="38623"/>
                  </a:lnTo>
                  <a:lnTo>
                    <a:pt x="35026" y="34623"/>
                  </a:lnTo>
                  <a:lnTo>
                    <a:pt x="39108" y="31067"/>
                  </a:lnTo>
                  <a:lnTo>
                    <a:pt x="41148" y="26203"/>
                  </a:lnTo>
                  <a:lnTo>
                    <a:pt x="41155" y="13795"/>
                  </a:lnTo>
                  <a:lnTo>
                    <a:pt x="39101" y="8905"/>
                  </a:lnTo>
                  <a:lnTo>
                    <a:pt x="35026" y="5324"/>
                  </a:lnTo>
                  <a:lnTo>
                    <a:pt x="28186" y="1331"/>
                  </a:lnTo>
                  <a:lnTo>
                    <a:pt x="20580" y="0"/>
                  </a:lnTo>
                  <a:close/>
                </a:path>
                <a:path w="41275" h="173990">
                  <a:moveTo>
                    <a:pt x="37922" y="54524"/>
                  </a:moveTo>
                  <a:lnTo>
                    <a:pt x="3479" y="54524"/>
                  </a:lnTo>
                  <a:lnTo>
                    <a:pt x="3479" y="173739"/>
                  </a:lnTo>
                  <a:lnTo>
                    <a:pt x="37922" y="173739"/>
                  </a:lnTo>
                  <a:lnTo>
                    <a:pt x="37922" y="54524"/>
                  </a:lnTo>
                  <a:close/>
                </a:path>
              </a:pathLst>
            </a:custGeom>
            <a:solidFill>
              <a:srgbClr val="250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335" y="6416046"/>
              <a:ext cx="102184" cy="1219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5918" y="6362702"/>
              <a:ext cx="112775" cy="1752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4295" y="6201154"/>
              <a:ext cx="41275" cy="172720"/>
            </a:xfrm>
            <a:custGeom>
              <a:avLst/>
              <a:gdLst/>
              <a:ahLst/>
              <a:cxnLst/>
              <a:rect l="l" t="t" r="r" b="b"/>
              <a:pathLst>
                <a:path w="41275" h="172720">
                  <a:moveTo>
                    <a:pt x="20580" y="0"/>
                  </a:moveTo>
                  <a:lnTo>
                    <a:pt x="12973" y="1321"/>
                  </a:lnTo>
                  <a:lnTo>
                    <a:pt x="6134" y="5286"/>
                  </a:lnTo>
                  <a:lnTo>
                    <a:pt x="2044" y="8842"/>
                  </a:lnTo>
                  <a:lnTo>
                    <a:pt x="0" y="13693"/>
                  </a:lnTo>
                  <a:lnTo>
                    <a:pt x="0" y="25987"/>
                  </a:lnTo>
                  <a:lnTo>
                    <a:pt x="2044" y="30826"/>
                  </a:lnTo>
                  <a:lnTo>
                    <a:pt x="6134" y="34331"/>
                  </a:lnTo>
                  <a:lnTo>
                    <a:pt x="12979" y="38288"/>
                  </a:lnTo>
                  <a:lnTo>
                    <a:pt x="20585" y="39608"/>
                  </a:lnTo>
                  <a:lnTo>
                    <a:pt x="28188" y="38288"/>
                  </a:lnTo>
                  <a:lnTo>
                    <a:pt x="35026" y="34331"/>
                  </a:lnTo>
                  <a:lnTo>
                    <a:pt x="39103" y="30813"/>
                  </a:lnTo>
                  <a:lnTo>
                    <a:pt x="41142" y="25987"/>
                  </a:lnTo>
                  <a:lnTo>
                    <a:pt x="41147" y="13693"/>
                  </a:lnTo>
                  <a:lnTo>
                    <a:pt x="39103" y="8842"/>
                  </a:lnTo>
                  <a:lnTo>
                    <a:pt x="35026" y="5286"/>
                  </a:lnTo>
                  <a:lnTo>
                    <a:pt x="28186" y="1321"/>
                  </a:lnTo>
                  <a:lnTo>
                    <a:pt x="20580" y="0"/>
                  </a:lnTo>
                  <a:close/>
                </a:path>
                <a:path w="41275" h="172720">
                  <a:moveTo>
                    <a:pt x="37922" y="54067"/>
                  </a:moveTo>
                  <a:lnTo>
                    <a:pt x="3492" y="54067"/>
                  </a:lnTo>
                  <a:lnTo>
                    <a:pt x="3492" y="172215"/>
                  </a:lnTo>
                  <a:lnTo>
                    <a:pt x="37922" y="172215"/>
                  </a:lnTo>
                  <a:lnTo>
                    <a:pt x="37922" y="54067"/>
                  </a:lnTo>
                  <a:close/>
                </a:path>
              </a:pathLst>
            </a:custGeom>
            <a:solidFill>
              <a:srgbClr val="250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923" y="6210302"/>
              <a:ext cx="102184" cy="1219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51636" y="6204203"/>
              <a:ext cx="335280" cy="334010"/>
            </a:xfrm>
            <a:custGeom>
              <a:avLst/>
              <a:gdLst/>
              <a:ahLst/>
              <a:cxnLst/>
              <a:rect l="l" t="t" r="r" b="b"/>
              <a:pathLst>
                <a:path w="335280" h="334009">
                  <a:moveTo>
                    <a:pt x="86791" y="182245"/>
                  </a:moveTo>
                  <a:lnTo>
                    <a:pt x="75768" y="181343"/>
                  </a:lnTo>
                  <a:lnTo>
                    <a:pt x="73774" y="181470"/>
                  </a:lnTo>
                  <a:lnTo>
                    <a:pt x="62344" y="188798"/>
                  </a:lnTo>
                  <a:lnTo>
                    <a:pt x="62407" y="190373"/>
                  </a:lnTo>
                  <a:lnTo>
                    <a:pt x="62407" y="193865"/>
                  </a:lnTo>
                  <a:lnTo>
                    <a:pt x="63588" y="196278"/>
                  </a:lnTo>
                  <a:lnTo>
                    <a:pt x="65951" y="197599"/>
                  </a:lnTo>
                  <a:lnTo>
                    <a:pt x="68948" y="199085"/>
                  </a:lnTo>
                  <a:lnTo>
                    <a:pt x="72288" y="199783"/>
                  </a:lnTo>
                  <a:lnTo>
                    <a:pt x="75641" y="199618"/>
                  </a:lnTo>
                  <a:lnTo>
                    <a:pt x="79971" y="199618"/>
                  </a:lnTo>
                  <a:lnTo>
                    <a:pt x="81978" y="199466"/>
                  </a:lnTo>
                  <a:lnTo>
                    <a:pt x="83591" y="199415"/>
                  </a:lnTo>
                  <a:lnTo>
                    <a:pt x="85191" y="199263"/>
                  </a:lnTo>
                  <a:lnTo>
                    <a:pt x="86791" y="199021"/>
                  </a:lnTo>
                  <a:lnTo>
                    <a:pt x="86791" y="182245"/>
                  </a:lnTo>
                  <a:close/>
                </a:path>
                <a:path w="335280" h="334009">
                  <a:moveTo>
                    <a:pt x="335114" y="167500"/>
                  </a:moveTo>
                  <a:lnTo>
                    <a:pt x="335026" y="165608"/>
                  </a:lnTo>
                  <a:lnTo>
                    <a:pt x="329209" y="122504"/>
                  </a:lnTo>
                  <a:lnTo>
                    <a:pt x="318287" y="96761"/>
                  </a:lnTo>
                  <a:lnTo>
                    <a:pt x="312305" y="82651"/>
                  </a:lnTo>
                  <a:lnTo>
                    <a:pt x="297281" y="63309"/>
                  </a:lnTo>
                  <a:lnTo>
                    <a:pt x="297281" y="199542"/>
                  </a:lnTo>
                  <a:lnTo>
                    <a:pt x="294005" y="218592"/>
                  </a:lnTo>
                  <a:lnTo>
                    <a:pt x="261620" y="197510"/>
                  </a:lnTo>
                  <a:lnTo>
                    <a:pt x="261239" y="194221"/>
                  </a:lnTo>
                  <a:lnTo>
                    <a:pt x="261289" y="135509"/>
                  </a:lnTo>
                  <a:lnTo>
                    <a:pt x="261289" y="133235"/>
                  </a:lnTo>
                  <a:lnTo>
                    <a:pt x="261289" y="100495"/>
                  </a:lnTo>
                  <a:lnTo>
                    <a:pt x="284505" y="96761"/>
                  </a:lnTo>
                  <a:lnTo>
                    <a:pt x="284607" y="188912"/>
                  </a:lnTo>
                  <a:lnTo>
                    <a:pt x="284645" y="189280"/>
                  </a:lnTo>
                  <a:lnTo>
                    <a:pt x="297281" y="199542"/>
                  </a:lnTo>
                  <a:lnTo>
                    <a:pt x="297281" y="63309"/>
                  </a:lnTo>
                  <a:lnTo>
                    <a:pt x="286080" y="48869"/>
                  </a:lnTo>
                  <a:lnTo>
                    <a:pt x="256463" y="26111"/>
                  </a:lnTo>
                  <a:lnTo>
                    <a:pt x="256463" y="214210"/>
                  </a:lnTo>
                  <a:lnTo>
                    <a:pt x="251447" y="215569"/>
                  </a:lnTo>
                  <a:lnTo>
                    <a:pt x="246354" y="216636"/>
                  </a:lnTo>
                  <a:lnTo>
                    <a:pt x="234734" y="218376"/>
                  </a:lnTo>
                  <a:lnTo>
                    <a:pt x="228168" y="218859"/>
                  </a:lnTo>
                  <a:lnTo>
                    <a:pt x="221615" y="218833"/>
                  </a:lnTo>
                  <a:lnTo>
                    <a:pt x="215684" y="219011"/>
                  </a:lnTo>
                  <a:lnTo>
                    <a:pt x="186283" y="191249"/>
                  </a:lnTo>
                  <a:lnTo>
                    <a:pt x="185762" y="135509"/>
                  </a:lnTo>
                  <a:lnTo>
                    <a:pt x="208978" y="135509"/>
                  </a:lnTo>
                  <a:lnTo>
                    <a:pt x="209080" y="186105"/>
                  </a:lnTo>
                  <a:lnTo>
                    <a:pt x="209956" y="190919"/>
                  </a:lnTo>
                  <a:lnTo>
                    <a:pt x="211886" y="194221"/>
                  </a:lnTo>
                  <a:lnTo>
                    <a:pt x="213855" y="197535"/>
                  </a:lnTo>
                  <a:lnTo>
                    <a:pt x="217525" y="199186"/>
                  </a:lnTo>
                  <a:lnTo>
                    <a:pt x="226364" y="199186"/>
                  </a:lnTo>
                  <a:lnTo>
                    <a:pt x="230085" y="198716"/>
                  </a:lnTo>
                  <a:lnTo>
                    <a:pt x="231749" y="198615"/>
                  </a:lnTo>
                  <a:lnTo>
                    <a:pt x="233210" y="198399"/>
                  </a:lnTo>
                  <a:lnTo>
                    <a:pt x="233210" y="135509"/>
                  </a:lnTo>
                  <a:lnTo>
                    <a:pt x="256425" y="135509"/>
                  </a:lnTo>
                  <a:lnTo>
                    <a:pt x="256463" y="214210"/>
                  </a:lnTo>
                  <a:lnTo>
                    <a:pt x="256463" y="26111"/>
                  </a:lnTo>
                  <a:lnTo>
                    <a:pt x="252145" y="22783"/>
                  </a:lnTo>
                  <a:lnTo>
                    <a:pt x="212140" y="5969"/>
                  </a:lnTo>
                  <a:lnTo>
                    <a:pt x="181063" y="1816"/>
                  </a:lnTo>
                  <a:lnTo>
                    <a:pt x="181063" y="197726"/>
                  </a:lnTo>
                  <a:lnTo>
                    <a:pt x="181000" y="216992"/>
                  </a:lnTo>
                  <a:lnTo>
                    <a:pt x="113271" y="216992"/>
                  </a:lnTo>
                  <a:lnTo>
                    <a:pt x="113271" y="203352"/>
                  </a:lnTo>
                  <a:lnTo>
                    <a:pt x="137528" y="169773"/>
                  </a:lnTo>
                  <a:lnTo>
                    <a:pt x="149987" y="154660"/>
                  </a:lnTo>
                  <a:lnTo>
                    <a:pt x="115150" y="154660"/>
                  </a:lnTo>
                  <a:lnTo>
                    <a:pt x="115150" y="135509"/>
                  </a:lnTo>
                  <a:lnTo>
                    <a:pt x="180213" y="135509"/>
                  </a:lnTo>
                  <a:lnTo>
                    <a:pt x="180213" y="151003"/>
                  </a:lnTo>
                  <a:lnTo>
                    <a:pt x="169494" y="162877"/>
                  </a:lnTo>
                  <a:lnTo>
                    <a:pt x="165900" y="166954"/>
                  </a:lnTo>
                  <a:lnTo>
                    <a:pt x="141439" y="197726"/>
                  </a:lnTo>
                  <a:lnTo>
                    <a:pt x="181063" y="197726"/>
                  </a:lnTo>
                  <a:lnTo>
                    <a:pt x="181063" y="1816"/>
                  </a:lnTo>
                  <a:lnTo>
                    <a:pt x="167576" y="0"/>
                  </a:lnTo>
                  <a:lnTo>
                    <a:pt x="122986" y="5969"/>
                  </a:lnTo>
                  <a:lnTo>
                    <a:pt x="108432" y="12090"/>
                  </a:lnTo>
                  <a:lnTo>
                    <a:pt x="108432" y="214668"/>
                  </a:lnTo>
                  <a:lnTo>
                    <a:pt x="105130" y="215392"/>
                  </a:lnTo>
                  <a:lnTo>
                    <a:pt x="100507" y="216242"/>
                  </a:lnTo>
                  <a:lnTo>
                    <a:pt x="94589" y="217220"/>
                  </a:lnTo>
                  <a:lnTo>
                    <a:pt x="87477" y="218287"/>
                  </a:lnTo>
                  <a:lnTo>
                    <a:pt x="80302" y="218770"/>
                  </a:lnTo>
                  <a:lnTo>
                    <a:pt x="74904" y="218694"/>
                  </a:lnTo>
                  <a:lnTo>
                    <a:pt x="73113" y="218668"/>
                  </a:lnTo>
                  <a:lnTo>
                    <a:pt x="68275" y="218694"/>
                  </a:lnTo>
                  <a:lnTo>
                    <a:pt x="63449" y="218211"/>
                  </a:lnTo>
                  <a:lnTo>
                    <a:pt x="58712" y="217220"/>
                  </a:lnTo>
                  <a:lnTo>
                    <a:pt x="54749" y="216433"/>
                  </a:lnTo>
                  <a:lnTo>
                    <a:pt x="37884" y="196545"/>
                  </a:lnTo>
                  <a:lnTo>
                    <a:pt x="37934" y="187083"/>
                  </a:lnTo>
                  <a:lnTo>
                    <a:pt x="68186" y="166306"/>
                  </a:lnTo>
                  <a:lnTo>
                    <a:pt x="72517" y="166382"/>
                  </a:lnTo>
                  <a:lnTo>
                    <a:pt x="75399" y="166382"/>
                  </a:lnTo>
                  <a:lnTo>
                    <a:pt x="77876" y="166497"/>
                  </a:lnTo>
                  <a:lnTo>
                    <a:pt x="82461" y="166954"/>
                  </a:lnTo>
                  <a:lnTo>
                    <a:pt x="84353" y="167297"/>
                  </a:lnTo>
                  <a:lnTo>
                    <a:pt x="86220" y="167779"/>
                  </a:lnTo>
                  <a:lnTo>
                    <a:pt x="86220" y="166370"/>
                  </a:lnTo>
                  <a:lnTo>
                    <a:pt x="86334" y="162877"/>
                  </a:lnTo>
                  <a:lnTo>
                    <a:pt x="86321" y="161988"/>
                  </a:lnTo>
                  <a:lnTo>
                    <a:pt x="85090" y="158686"/>
                  </a:lnTo>
                  <a:lnTo>
                    <a:pt x="82321" y="155841"/>
                  </a:lnTo>
                  <a:lnTo>
                    <a:pt x="80251" y="153771"/>
                  </a:lnTo>
                  <a:lnTo>
                    <a:pt x="76098" y="152577"/>
                  </a:lnTo>
                  <a:lnTo>
                    <a:pt x="70180" y="152590"/>
                  </a:lnTo>
                  <a:lnTo>
                    <a:pt x="66294" y="152590"/>
                  </a:lnTo>
                  <a:lnTo>
                    <a:pt x="62407" y="152882"/>
                  </a:lnTo>
                  <a:lnTo>
                    <a:pt x="55181" y="153911"/>
                  </a:lnTo>
                  <a:lnTo>
                    <a:pt x="51841" y="154711"/>
                  </a:lnTo>
                  <a:lnTo>
                    <a:pt x="48615" y="155841"/>
                  </a:lnTo>
                  <a:lnTo>
                    <a:pt x="45707" y="137248"/>
                  </a:lnTo>
                  <a:lnTo>
                    <a:pt x="70256" y="133388"/>
                  </a:lnTo>
                  <a:lnTo>
                    <a:pt x="72948" y="133388"/>
                  </a:lnTo>
                  <a:lnTo>
                    <a:pt x="78701" y="133235"/>
                  </a:lnTo>
                  <a:lnTo>
                    <a:pt x="108419" y="161658"/>
                  </a:lnTo>
                  <a:lnTo>
                    <a:pt x="108432" y="214668"/>
                  </a:lnTo>
                  <a:lnTo>
                    <a:pt x="108432" y="12090"/>
                  </a:lnTo>
                  <a:lnTo>
                    <a:pt x="49022" y="48882"/>
                  </a:lnTo>
                  <a:lnTo>
                    <a:pt x="22809" y="82664"/>
                  </a:lnTo>
                  <a:lnTo>
                    <a:pt x="5905" y="122516"/>
                  </a:lnTo>
                  <a:lnTo>
                    <a:pt x="88" y="165608"/>
                  </a:lnTo>
                  <a:lnTo>
                    <a:pt x="0" y="167500"/>
                  </a:lnTo>
                  <a:lnTo>
                    <a:pt x="5918" y="211264"/>
                  </a:lnTo>
                  <a:lnTo>
                    <a:pt x="22821" y="251117"/>
                  </a:lnTo>
                  <a:lnTo>
                    <a:pt x="49034" y="284899"/>
                  </a:lnTo>
                  <a:lnTo>
                    <a:pt x="82981" y="310984"/>
                  </a:lnTo>
                  <a:lnTo>
                    <a:pt x="122986" y="327799"/>
                  </a:lnTo>
                  <a:lnTo>
                    <a:pt x="167551" y="333756"/>
                  </a:lnTo>
                  <a:lnTo>
                    <a:pt x="212140" y="327799"/>
                  </a:lnTo>
                  <a:lnTo>
                    <a:pt x="252183" y="310972"/>
                  </a:lnTo>
                  <a:lnTo>
                    <a:pt x="286105" y="284873"/>
                  </a:lnTo>
                  <a:lnTo>
                    <a:pt x="312305" y="251104"/>
                  </a:lnTo>
                  <a:lnTo>
                    <a:pt x="326059" y="218655"/>
                  </a:lnTo>
                  <a:lnTo>
                    <a:pt x="329209" y="211264"/>
                  </a:lnTo>
                  <a:lnTo>
                    <a:pt x="335114" y="167500"/>
                  </a:lnTo>
                  <a:close/>
                </a:path>
              </a:pathLst>
            </a:custGeom>
            <a:solidFill>
              <a:srgbClr val="250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74622" y="2619552"/>
            <a:ext cx="4127500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5" dirty="0">
                <a:solidFill>
                  <a:srgbClr val="2502FF"/>
                </a:solidFill>
                <a:latin typeface="Corbel"/>
                <a:cs typeface="Corbel"/>
              </a:rPr>
              <a:t>We’re</a:t>
            </a:r>
            <a:r>
              <a:rPr sz="4400" b="1" spc="-5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4400" b="1" spc="-5" dirty="0">
                <a:solidFill>
                  <a:srgbClr val="2502FF"/>
                </a:solidFill>
                <a:latin typeface="Corbel"/>
                <a:cs typeface="Corbel"/>
              </a:rPr>
              <a:t>thinking</a:t>
            </a:r>
            <a:r>
              <a:rPr sz="4400" b="1" spc="-3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4400" b="1" spc="-5" dirty="0">
                <a:solidFill>
                  <a:srgbClr val="2502FF"/>
                </a:solidFill>
                <a:latin typeface="Corbel"/>
                <a:cs typeface="Corbel"/>
              </a:rPr>
              <a:t>in</a:t>
            </a:r>
            <a:endParaRPr sz="4400">
              <a:latin typeface="Corbel"/>
              <a:cs typeface="Corbel"/>
            </a:endParaRPr>
          </a:p>
          <a:p>
            <a:pPr marL="2126615">
              <a:lnSpc>
                <a:spcPct val="100000"/>
              </a:lnSpc>
              <a:spcBef>
                <a:spcPts val="120"/>
              </a:spcBef>
            </a:pPr>
            <a:r>
              <a:rPr sz="2400" i="1" spc="-5" dirty="0">
                <a:solidFill>
                  <a:srgbClr val="7E7E7E"/>
                </a:solidFill>
                <a:latin typeface="Corbel"/>
                <a:cs typeface="Corbel"/>
              </a:rPr>
              <a:t>T</a:t>
            </a:r>
            <a:r>
              <a:rPr sz="2400" i="1" spc="5" dirty="0">
                <a:solidFill>
                  <a:srgbClr val="7E7E7E"/>
                </a:solidFill>
                <a:latin typeface="Corbel"/>
                <a:cs typeface="Corbel"/>
              </a:rPr>
              <a:t>h</a:t>
            </a:r>
            <a:r>
              <a:rPr sz="2400" i="1" spc="-5" dirty="0">
                <a:solidFill>
                  <a:srgbClr val="7E7E7E"/>
                </a:solidFill>
                <a:latin typeface="Corbel"/>
                <a:cs typeface="Corbel"/>
              </a:rPr>
              <a:t>a</a:t>
            </a:r>
            <a:r>
              <a:rPr sz="2400" i="1" spc="5" dirty="0">
                <a:solidFill>
                  <a:srgbClr val="7E7E7E"/>
                </a:solidFill>
                <a:latin typeface="Corbel"/>
                <a:cs typeface="Corbel"/>
              </a:rPr>
              <a:t>n</a:t>
            </a:r>
            <a:r>
              <a:rPr sz="2400" i="1" dirty="0">
                <a:solidFill>
                  <a:srgbClr val="7E7E7E"/>
                </a:solidFill>
                <a:latin typeface="Corbel"/>
                <a:cs typeface="Corbel"/>
              </a:rPr>
              <a:t>ks</a:t>
            </a:r>
            <a:r>
              <a:rPr sz="2400" i="1" spc="-2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7E7E7E"/>
                </a:solidFill>
                <a:latin typeface="Corbel"/>
                <a:cs typeface="Corbel"/>
              </a:rPr>
              <a:t>|</a:t>
            </a:r>
            <a:r>
              <a:rPr sz="2400" i="1" spc="-10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7E7E7E"/>
                </a:solidFill>
                <a:latin typeface="Corbel"/>
                <a:cs typeface="Corbel"/>
              </a:rPr>
              <a:t>G</a:t>
            </a:r>
            <a:r>
              <a:rPr sz="2400" i="1" dirty="0">
                <a:solidFill>
                  <a:srgbClr val="7E7E7E"/>
                </a:solidFill>
                <a:latin typeface="Corbel"/>
                <a:cs typeface="Corbel"/>
              </a:rPr>
              <a:t>r</a:t>
            </a:r>
            <a:r>
              <a:rPr sz="2400" i="1" spc="-5" dirty="0">
                <a:solidFill>
                  <a:srgbClr val="7E7E7E"/>
                </a:solidFill>
                <a:latin typeface="Corbel"/>
                <a:cs typeface="Corbel"/>
              </a:rPr>
              <a:t>ac</a:t>
            </a:r>
            <a:r>
              <a:rPr sz="2400" i="1" dirty="0">
                <a:solidFill>
                  <a:srgbClr val="7E7E7E"/>
                </a:solidFill>
                <a:latin typeface="Corbel"/>
                <a:cs typeface="Corbel"/>
              </a:rPr>
              <a:t>i</a:t>
            </a:r>
            <a:r>
              <a:rPr sz="2400" i="1" spc="-5" dirty="0">
                <a:solidFill>
                  <a:srgbClr val="7E7E7E"/>
                </a:solidFill>
                <a:latin typeface="Corbel"/>
                <a:cs typeface="Corbel"/>
              </a:rPr>
              <a:t>as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43488" y="2433829"/>
            <a:ext cx="1572895" cy="1148080"/>
            <a:chOff x="10343488" y="2433829"/>
            <a:chExt cx="1572895" cy="1148080"/>
          </a:xfrm>
        </p:grpSpPr>
        <p:sp>
          <p:nvSpPr>
            <p:cNvPr id="16" name="object 16"/>
            <p:cNvSpPr/>
            <p:nvPr/>
          </p:nvSpPr>
          <p:spPr>
            <a:xfrm>
              <a:off x="11410188" y="2439924"/>
              <a:ext cx="315595" cy="314325"/>
            </a:xfrm>
            <a:custGeom>
              <a:avLst/>
              <a:gdLst/>
              <a:ahLst/>
              <a:cxnLst/>
              <a:rect l="l" t="t" r="r" b="b"/>
              <a:pathLst>
                <a:path w="315595" h="314325">
                  <a:moveTo>
                    <a:pt x="157734" y="0"/>
                  </a:moveTo>
                  <a:lnTo>
                    <a:pt x="107879" y="8002"/>
                  </a:lnTo>
                  <a:lnTo>
                    <a:pt x="64580" y="30287"/>
                  </a:lnTo>
                  <a:lnTo>
                    <a:pt x="30434" y="64267"/>
                  </a:lnTo>
                  <a:lnTo>
                    <a:pt x="8041" y="107357"/>
                  </a:lnTo>
                  <a:lnTo>
                    <a:pt x="0" y="156972"/>
                  </a:lnTo>
                  <a:lnTo>
                    <a:pt x="8041" y="206586"/>
                  </a:lnTo>
                  <a:lnTo>
                    <a:pt x="30434" y="249676"/>
                  </a:lnTo>
                  <a:lnTo>
                    <a:pt x="64580" y="283656"/>
                  </a:lnTo>
                  <a:lnTo>
                    <a:pt x="107879" y="305941"/>
                  </a:lnTo>
                  <a:lnTo>
                    <a:pt x="157734" y="313944"/>
                  </a:lnTo>
                  <a:lnTo>
                    <a:pt x="207588" y="305941"/>
                  </a:lnTo>
                  <a:lnTo>
                    <a:pt x="250887" y="283656"/>
                  </a:lnTo>
                  <a:lnTo>
                    <a:pt x="285033" y="249676"/>
                  </a:lnTo>
                  <a:lnTo>
                    <a:pt x="307426" y="206586"/>
                  </a:lnTo>
                  <a:lnTo>
                    <a:pt x="315468" y="156972"/>
                  </a:lnTo>
                  <a:lnTo>
                    <a:pt x="307426" y="107357"/>
                  </a:lnTo>
                  <a:lnTo>
                    <a:pt x="285033" y="64267"/>
                  </a:lnTo>
                  <a:lnTo>
                    <a:pt x="250887" y="30287"/>
                  </a:lnTo>
                  <a:lnTo>
                    <a:pt x="207588" y="8002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250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7660" y="2433829"/>
              <a:ext cx="158496" cy="1569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0456" y="3063215"/>
              <a:ext cx="87058" cy="654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343488" y="2443480"/>
              <a:ext cx="1143000" cy="1137920"/>
            </a:xfrm>
            <a:custGeom>
              <a:avLst/>
              <a:gdLst/>
              <a:ahLst/>
              <a:cxnLst/>
              <a:rect l="l" t="t" r="r" b="b"/>
              <a:pathLst>
                <a:path w="1143000" h="1137920">
                  <a:moveTo>
                    <a:pt x="571448" y="0"/>
                  </a:moveTo>
                  <a:lnTo>
                    <a:pt x="524576" y="2539"/>
                  </a:lnTo>
                  <a:lnTo>
                    <a:pt x="478747" y="7619"/>
                  </a:lnTo>
                  <a:lnTo>
                    <a:pt x="434108" y="16509"/>
                  </a:lnTo>
                  <a:lnTo>
                    <a:pt x="390807" y="29209"/>
                  </a:lnTo>
                  <a:lnTo>
                    <a:pt x="348991" y="44449"/>
                  </a:lnTo>
                  <a:lnTo>
                    <a:pt x="308806" y="63499"/>
                  </a:lnTo>
                  <a:lnTo>
                    <a:pt x="270400" y="85089"/>
                  </a:lnTo>
                  <a:lnTo>
                    <a:pt x="233920" y="110489"/>
                  </a:lnTo>
                  <a:lnTo>
                    <a:pt x="199512" y="137159"/>
                  </a:lnTo>
                  <a:lnTo>
                    <a:pt x="167325" y="166369"/>
                  </a:lnTo>
                  <a:lnTo>
                    <a:pt x="137504" y="199389"/>
                  </a:lnTo>
                  <a:lnTo>
                    <a:pt x="110197" y="233679"/>
                  </a:lnTo>
                  <a:lnTo>
                    <a:pt x="85552" y="269239"/>
                  </a:lnTo>
                  <a:lnTo>
                    <a:pt x="63714" y="307339"/>
                  </a:lnTo>
                  <a:lnTo>
                    <a:pt x="44832" y="347979"/>
                  </a:lnTo>
                  <a:lnTo>
                    <a:pt x="29052" y="389889"/>
                  </a:lnTo>
                  <a:lnTo>
                    <a:pt x="16522" y="433069"/>
                  </a:lnTo>
                  <a:lnTo>
                    <a:pt x="7388" y="477519"/>
                  </a:lnTo>
                  <a:lnTo>
                    <a:pt x="1797" y="523239"/>
                  </a:lnTo>
                  <a:lnTo>
                    <a:pt x="56" y="565149"/>
                  </a:lnTo>
                  <a:lnTo>
                    <a:pt x="0" y="571499"/>
                  </a:lnTo>
                  <a:lnTo>
                    <a:pt x="1788" y="615949"/>
                  </a:lnTo>
                  <a:lnTo>
                    <a:pt x="7370" y="661669"/>
                  </a:lnTo>
                  <a:lnTo>
                    <a:pt x="16496" y="706119"/>
                  </a:lnTo>
                  <a:lnTo>
                    <a:pt x="29019" y="749299"/>
                  </a:lnTo>
                  <a:lnTo>
                    <a:pt x="44791" y="791209"/>
                  </a:lnTo>
                  <a:lnTo>
                    <a:pt x="63667" y="830579"/>
                  </a:lnTo>
                  <a:lnTo>
                    <a:pt x="85498" y="868679"/>
                  </a:lnTo>
                  <a:lnTo>
                    <a:pt x="110138" y="905509"/>
                  </a:lnTo>
                  <a:lnTo>
                    <a:pt x="137439" y="939799"/>
                  </a:lnTo>
                  <a:lnTo>
                    <a:pt x="167255" y="971549"/>
                  </a:lnTo>
                  <a:lnTo>
                    <a:pt x="199438" y="1002029"/>
                  </a:lnTo>
                  <a:lnTo>
                    <a:pt x="233841" y="1028699"/>
                  </a:lnTo>
                  <a:lnTo>
                    <a:pt x="270318" y="1052829"/>
                  </a:lnTo>
                  <a:lnTo>
                    <a:pt x="308720" y="1074419"/>
                  </a:lnTo>
                  <a:lnTo>
                    <a:pt x="348902" y="1093469"/>
                  </a:lnTo>
                  <a:lnTo>
                    <a:pt x="390715" y="1109979"/>
                  </a:lnTo>
                  <a:lnTo>
                    <a:pt x="434013" y="1121409"/>
                  </a:lnTo>
                  <a:lnTo>
                    <a:pt x="478649" y="1131569"/>
                  </a:lnTo>
                  <a:lnTo>
                    <a:pt x="524476" y="1136649"/>
                  </a:lnTo>
                  <a:lnTo>
                    <a:pt x="571346" y="1137919"/>
                  </a:lnTo>
                  <a:lnTo>
                    <a:pt x="618219" y="1136649"/>
                  </a:lnTo>
                  <a:lnTo>
                    <a:pt x="664048" y="1131569"/>
                  </a:lnTo>
                  <a:lnTo>
                    <a:pt x="708687" y="1121409"/>
                  </a:lnTo>
                  <a:lnTo>
                    <a:pt x="751988" y="1109979"/>
                  </a:lnTo>
                  <a:lnTo>
                    <a:pt x="793805" y="1093469"/>
                  </a:lnTo>
                  <a:lnTo>
                    <a:pt x="833991" y="1074419"/>
                  </a:lnTo>
                  <a:lnTo>
                    <a:pt x="872398" y="1052829"/>
                  </a:lnTo>
                  <a:lnTo>
                    <a:pt x="908879" y="1028699"/>
                  </a:lnTo>
                  <a:lnTo>
                    <a:pt x="943287" y="1002029"/>
                  </a:lnTo>
                  <a:lnTo>
                    <a:pt x="975475" y="971549"/>
                  </a:lnTo>
                  <a:lnTo>
                    <a:pt x="1005296" y="939799"/>
                  </a:lnTo>
                  <a:lnTo>
                    <a:pt x="1032603" y="905509"/>
                  </a:lnTo>
                  <a:lnTo>
                    <a:pt x="1057248" y="868679"/>
                  </a:lnTo>
                  <a:lnTo>
                    <a:pt x="1079086" y="830579"/>
                  </a:lnTo>
                  <a:lnTo>
                    <a:pt x="1097968" y="791209"/>
                  </a:lnTo>
                  <a:lnTo>
                    <a:pt x="1113747" y="749299"/>
                  </a:lnTo>
                  <a:lnTo>
                    <a:pt x="1114484" y="746759"/>
                  </a:lnTo>
                  <a:lnTo>
                    <a:pt x="740514" y="746759"/>
                  </a:lnTo>
                  <a:lnTo>
                    <a:pt x="733010" y="745489"/>
                  </a:lnTo>
                  <a:lnTo>
                    <a:pt x="237055" y="745489"/>
                  </a:lnTo>
                  <a:lnTo>
                    <a:pt x="200329" y="741679"/>
                  </a:lnTo>
                  <a:lnTo>
                    <a:pt x="162432" y="725169"/>
                  </a:lnTo>
                  <a:lnTo>
                    <a:pt x="134084" y="687069"/>
                  </a:lnTo>
                  <a:lnTo>
                    <a:pt x="129588" y="656589"/>
                  </a:lnTo>
                  <a:lnTo>
                    <a:pt x="129626" y="651509"/>
                  </a:lnTo>
                  <a:lnTo>
                    <a:pt x="139419" y="613409"/>
                  </a:lnTo>
                  <a:lnTo>
                    <a:pt x="174605" y="581659"/>
                  </a:lnTo>
                  <a:lnTo>
                    <a:pt x="236309" y="567689"/>
                  </a:lnTo>
                  <a:lnTo>
                    <a:pt x="294080" y="567689"/>
                  </a:lnTo>
                  <a:lnTo>
                    <a:pt x="294080" y="565149"/>
                  </a:lnTo>
                  <a:lnTo>
                    <a:pt x="280465" y="532129"/>
                  </a:lnTo>
                  <a:lnTo>
                    <a:pt x="165886" y="532129"/>
                  </a:lnTo>
                  <a:lnTo>
                    <a:pt x="155993" y="468629"/>
                  </a:lnTo>
                  <a:lnTo>
                    <a:pt x="160603" y="467359"/>
                  </a:lnTo>
                  <a:lnTo>
                    <a:pt x="166343" y="464819"/>
                  </a:lnTo>
                  <a:lnTo>
                    <a:pt x="180186" y="462279"/>
                  </a:lnTo>
                  <a:lnTo>
                    <a:pt x="187667" y="461009"/>
                  </a:lnTo>
                  <a:lnTo>
                    <a:pt x="195820" y="459739"/>
                  </a:lnTo>
                  <a:lnTo>
                    <a:pt x="202011" y="458469"/>
                  </a:lnTo>
                  <a:lnTo>
                    <a:pt x="208346" y="458469"/>
                  </a:lnTo>
                  <a:lnTo>
                    <a:pt x="221500" y="455929"/>
                  </a:lnTo>
                  <a:lnTo>
                    <a:pt x="235108" y="455929"/>
                  </a:lnTo>
                  <a:lnTo>
                    <a:pt x="241974" y="454659"/>
                  </a:lnTo>
                  <a:lnTo>
                    <a:pt x="890917" y="454659"/>
                  </a:lnTo>
                  <a:lnTo>
                    <a:pt x="890917" y="342899"/>
                  </a:lnTo>
                  <a:lnTo>
                    <a:pt x="970076" y="330199"/>
                  </a:lnTo>
                  <a:lnTo>
                    <a:pt x="1089734" y="330199"/>
                  </a:lnTo>
                  <a:lnTo>
                    <a:pt x="1079117" y="307339"/>
                  </a:lnTo>
                  <a:lnTo>
                    <a:pt x="1057285" y="269239"/>
                  </a:lnTo>
                  <a:lnTo>
                    <a:pt x="1032646" y="233679"/>
                  </a:lnTo>
                  <a:lnTo>
                    <a:pt x="1005345" y="199389"/>
                  </a:lnTo>
                  <a:lnTo>
                    <a:pt x="975530" y="166369"/>
                  </a:lnTo>
                  <a:lnTo>
                    <a:pt x="943348" y="137159"/>
                  </a:lnTo>
                  <a:lnTo>
                    <a:pt x="908946" y="110489"/>
                  </a:lnTo>
                  <a:lnTo>
                    <a:pt x="872471" y="85089"/>
                  </a:lnTo>
                  <a:lnTo>
                    <a:pt x="834070" y="63499"/>
                  </a:lnTo>
                  <a:lnTo>
                    <a:pt x="793889" y="44449"/>
                  </a:lnTo>
                  <a:lnTo>
                    <a:pt x="752077" y="29209"/>
                  </a:lnTo>
                  <a:lnTo>
                    <a:pt x="708780" y="16509"/>
                  </a:lnTo>
                  <a:lnTo>
                    <a:pt x="664144" y="7619"/>
                  </a:lnTo>
                  <a:lnTo>
                    <a:pt x="618318" y="2539"/>
                  </a:lnTo>
                  <a:lnTo>
                    <a:pt x="571448" y="0"/>
                  </a:lnTo>
                  <a:close/>
                </a:path>
                <a:path w="1143000" h="1137920">
                  <a:moveTo>
                    <a:pt x="890917" y="462279"/>
                  </a:moveTo>
                  <a:lnTo>
                    <a:pt x="874343" y="462279"/>
                  </a:lnTo>
                  <a:lnTo>
                    <a:pt x="874495" y="730249"/>
                  </a:lnTo>
                  <a:lnTo>
                    <a:pt x="861619" y="734059"/>
                  </a:lnTo>
                  <a:lnTo>
                    <a:pt x="822489" y="741679"/>
                  </a:lnTo>
                  <a:lnTo>
                    <a:pt x="805864" y="744219"/>
                  </a:lnTo>
                  <a:lnTo>
                    <a:pt x="772424" y="746759"/>
                  </a:lnTo>
                  <a:lnTo>
                    <a:pt x="1114484" y="746759"/>
                  </a:lnTo>
                  <a:lnTo>
                    <a:pt x="1114853" y="745489"/>
                  </a:lnTo>
                  <a:lnTo>
                    <a:pt x="988219" y="745489"/>
                  </a:lnTo>
                  <a:lnTo>
                    <a:pt x="974084" y="744219"/>
                  </a:lnTo>
                  <a:lnTo>
                    <a:pt x="960085" y="741679"/>
                  </a:lnTo>
                  <a:lnTo>
                    <a:pt x="946276" y="737869"/>
                  </a:lnTo>
                  <a:lnTo>
                    <a:pt x="937068" y="735329"/>
                  </a:lnTo>
                  <a:lnTo>
                    <a:pt x="901853" y="704849"/>
                  </a:lnTo>
                  <a:lnTo>
                    <a:pt x="891107" y="659129"/>
                  </a:lnTo>
                  <a:lnTo>
                    <a:pt x="890988" y="652779"/>
                  </a:lnTo>
                  <a:lnTo>
                    <a:pt x="890917" y="462279"/>
                  </a:lnTo>
                  <a:close/>
                </a:path>
                <a:path w="1143000" h="1137920">
                  <a:moveTo>
                    <a:pt x="890917" y="454659"/>
                  </a:moveTo>
                  <a:lnTo>
                    <a:pt x="248868" y="454659"/>
                  </a:lnTo>
                  <a:lnTo>
                    <a:pt x="278121" y="457199"/>
                  </a:lnTo>
                  <a:lnTo>
                    <a:pt x="306755" y="462279"/>
                  </a:lnTo>
                  <a:lnTo>
                    <a:pt x="344156" y="485139"/>
                  </a:lnTo>
                  <a:lnTo>
                    <a:pt x="363943" y="521969"/>
                  </a:lnTo>
                  <a:lnTo>
                    <a:pt x="369758" y="567689"/>
                  </a:lnTo>
                  <a:lnTo>
                    <a:pt x="369836" y="732789"/>
                  </a:lnTo>
                  <a:lnTo>
                    <a:pt x="360542" y="734059"/>
                  </a:lnTo>
                  <a:lnTo>
                    <a:pt x="349576" y="736599"/>
                  </a:lnTo>
                  <a:lnTo>
                    <a:pt x="336939" y="739139"/>
                  </a:lnTo>
                  <a:lnTo>
                    <a:pt x="322630" y="741679"/>
                  </a:lnTo>
                  <a:lnTo>
                    <a:pt x="304412" y="742949"/>
                  </a:lnTo>
                  <a:lnTo>
                    <a:pt x="286122" y="745489"/>
                  </a:lnTo>
                  <a:lnTo>
                    <a:pt x="733010" y="745489"/>
                  </a:lnTo>
                  <a:lnTo>
                    <a:pt x="710725" y="741679"/>
                  </a:lnTo>
                  <a:lnTo>
                    <a:pt x="707113" y="740409"/>
                  </a:lnTo>
                  <a:lnTo>
                    <a:pt x="386307" y="740409"/>
                  </a:lnTo>
                  <a:lnTo>
                    <a:pt x="386307" y="693419"/>
                  </a:lnTo>
                  <a:lnTo>
                    <a:pt x="392153" y="684529"/>
                  </a:lnTo>
                  <a:lnTo>
                    <a:pt x="398565" y="674369"/>
                  </a:lnTo>
                  <a:lnTo>
                    <a:pt x="405540" y="664209"/>
                  </a:lnTo>
                  <a:lnTo>
                    <a:pt x="413079" y="652779"/>
                  </a:lnTo>
                  <a:lnTo>
                    <a:pt x="420999" y="641349"/>
                  </a:lnTo>
                  <a:lnTo>
                    <a:pt x="429121" y="631189"/>
                  </a:lnTo>
                  <a:lnTo>
                    <a:pt x="437445" y="619759"/>
                  </a:lnTo>
                  <a:lnTo>
                    <a:pt x="445972" y="608329"/>
                  </a:lnTo>
                  <a:lnTo>
                    <a:pt x="454571" y="596899"/>
                  </a:lnTo>
                  <a:lnTo>
                    <a:pt x="471691" y="576579"/>
                  </a:lnTo>
                  <a:lnTo>
                    <a:pt x="480211" y="565149"/>
                  </a:lnTo>
                  <a:lnTo>
                    <a:pt x="488551" y="554989"/>
                  </a:lnTo>
                  <a:lnTo>
                    <a:pt x="496540" y="546099"/>
                  </a:lnTo>
                  <a:lnTo>
                    <a:pt x="504182" y="535939"/>
                  </a:lnTo>
                  <a:lnTo>
                    <a:pt x="511479" y="527049"/>
                  </a:lnTo>
                  <a:lnTo>
                    <a:pt x="392746" y="527049"/>
                  </a:lnTo>
                  <a:lnTo>
                    <a:pt x="392746" y="462279"/>
                  </a:lnTo>
                  <a:lnTo>
                    <a:pt x="890917" y="462279"/>
                  </a:lnTo>
                  <a:lnTo>
                    <a:pt x="890917" y="454659"/>
                  </a:lnTo>
                  <a:close/>
                </a:path>
                <a:path w="1143000" h="1137920">
                  <a:moveTo>
                    <a:pt x="1089734" y="330199"/>
                  </a:moveTo>
                  <a:lnTo>
                    <a:pt x="970076" y="330199"/>
                  </a:lnTo>
                  <a:lnTo>
                    <a:pt x="970132" y="640079"/>
                  </a:lnTo>
                  <a:lnTo>
                    <a:pt x="990815" y="675639"/>
                  </a:lnTo>
                  <a:lnTo>
                    <a:pt x="998079" y="678179"/>
                  </a:lnTo>
                  <a:lnTo>
                    <a:pt x="1005788" y="680719"/>
                  </a:lnTo>
                  <a:lnTo>
                    <a:pt x="1013624" y="680719"/>
                  </a:lnTo>
                  <a:lnTo>
                    <a:pt x="1002435" y="745489"/>
                  </a:lnTo>
                  <a:lnTo>
                    <a:pt x="1114853" y="745489"/>
                  </a:lnTo>
                  <a:lnTo>
                    <a:pt x="1126277" y="706119"/>
                  </a:lnTo>
                  <a:lnTo>
                    <a:pt x="1135410" y="661669"/>
                  </a:lnTo>
                  <a:lnTo>
                    <a:pt x="1140999" y="615949"/>
                  </a:lnTo>
                  <a:lnTo>
                    <a:pt x="1142795" y="571499"/>
                  </a:lnTo>
                  <a:lnTo>
                    <a:pt x="1142739" y="565149"/>
                  </a:lnTo>
                  <a:lnTo>
                    <a:pt x="1141003" y="523239"/>
                  </a:lnTo>
                  <a:lnTo>
                    <a:pt x="1135418" y="477519"/>
                  </a:lnTo>
                  <a:lnTo>
                    <a:pt x="1126290" y="433069"/>
                  </a:lnTo>
                  <a:lnTo>
                    <a:pt x="1113766" y="389889"/>
                  </a:lnTo>
                  <a:lnTo>
                    <a:pt x="1097992" y="347979"/>
                  </a:lnTo>
                  <a:lnTo>
                    <a:pt x="1089734" y="330199"/>
                  </a:lnTo>
                  <a:close/>
                </a:path>
                <a:path w="1143000" h="1137920">
                  <a:moveTo>
                    <a:pt x="633437" y="462279"/>
                  </a:moveTo>
                  <a:lnTo>
                    <a:pt x="614539" y="462279"/>
                  </a:lnTo>
                  <a:lnTo>
                    <a:pt x="614539" y="515619"/>
                  </a:lnTo>
                  <a:lnTo>
                    <a:pt x="580534" y="552449"/>
                  </a:lnTo>
                  <a:lnTo>
                    <a:pt x="572015" y="562609"/>
                  </a:lnTo>
                  <a:lnTo>
                    <a:pt x="563212" y="572769"/>
                  </a:lnTo>
                  <a:lnTo>
                    <a:pt x="554125" y="582929"/>
                  </a:lnTo>
                  <a:lnTo>
                    <a:pt x="544867" y="594359"/>
                  </a:lnTo>
                  <a:lnTo>
                    <a:pt x="535532" y="605789"/>
                  </a:lnTo>
                  <a:lnTo>
                    <a:pt x="516635" y="628649"/>
                  </a:lnTo>
                  <a:lnTo>
                    <a:pt x="507419" y="640079"/>
                  </a:lnTo>
                  <a:lnTo>
                    <a:pt x="498633" y="651509"/>
                  </a:lnTo>
                  <a:lnTo>
                    <a:pt x="490274" y="662939"/>
                  </a:lnTo>
                  <a:lnTo>
                    <a:pt x="482345" y="674369"/>
                  </a:lnTo>
                  <a:lnTo>
                    <a:pt x="617409" y="674369"/>
                  </a:lnTo>
                  <a:lnTo>
                    <a:pt x="617219" y="740409"/>
                  </a:lnTo>
                  <a:lnTo>
                    <a:pt x="707113" y="740409"/>
                  </a:lnTo>
                  <a:lnTo>
                    <a:pt x="685722" y="732789"/>
                  </a:lnTo>
                  <a:lnTo>
                    <a:pt x="675914" y="726439"/>
                  </a:lnTo>
                  <a:lnTo>
                    <a:pt x="646842" y="690879"/>
                  </a:lnTo>
                  <a:lnTo>
                    <a:pt x="634775" y="643889"/>
                  </a:lnTo>
                  <a:lnTo>
                    <a:pt x="633492" y="619759"/>
                  </a:lnTo>
                  <a:lnTo>
                    <a:pt x="633437" y="462279"/>
                  </a:lnTo>
                  <a:close/>
                </a:path>
                <a:path w="1143000" h="1137920">
                  <a:moveTo>
                    <a:pt x="795184" y="462279"/>
                  </a:moveTo>
                  <a:lnTo>
                    <a:pt x="712609" y="462279"/>
                  </a:lnTo>
                  <a:lnTo>
                    <a:pt x="712653" y="608329"/>
                  </a:lnTo>
                  <a:lnTo>
                    <a:pt x="718175" y="652779"/>
                  </a:lnTo>
                  <a:lnTo>
                    <a:pt x="747451" y="678179"/>
                  </a:lnTo>
                  <a:lnTo>
                    <a:pt x="760157" y="679449"/>
                  </a:lnTo>
                  <a:lnTo>
                    <a:pt x="771879" y="679449"/>
                  </a:lnTo>
                  <a:lnTo>
                    <a:pt x="784541" y="678179"/>
                  </a:lnTo>
                  <a:lnTo>
                    <a:pt x="790231" y="678179"/>
                  </a:lnTo>
                  <a:lnTo>
                    <a:pt x="795184" y="676909"/>
                  </a:lnTo>
                  <a:lnTo>
                    <a:pt x="795184" y="462279"/>
                  </a:lnTo>
                  <a:close/>
                </a:path>
                <a:path w="1143000" h="1137920">
                  <a:moveTo>
                    <a:pt x="294080" y="567689"/>
                  </a:moveTo>
                  <a:lnTo>
                    <a:pt x="261074" y="567689"/>
                  </a:lnTo>
                  <a:lnTo>
                    <a:pt x="267912" y="568959"/>
                  </a:lnTo>
                  <a:lnTo>
                    <a:pt x="274738" y="568959"/>
                  </a:lnTo>
                  <a:lnTo>
                    <a:pt x="281266" y="570229"/>
                  </a:lnTo>
                  <a:lnTo>
                    <a:pt x="287730" y="570229"/>
                  </a:lnTo>
                  <a:lnTo>
                    <a:pt x="294080" y="572769"/>
                  </a:lnTo>
                  <a:lnTo>
                    <a:pt x="294080" y="567689"/>
                  </a:lnTo>
                  <a:close/>
                </a:path>
                <a:path w="1143000" h="1137920">
                  <a:moveTo>
                    <a:pt x="239419" y="520699"/>
                  </a:moveTo>
                  <a:lnTo>
                    <a:pt x="229489" y="520699"/>
                  </a:lnTo>
                  <a:lnTo>
                    <a:pt x="219574" y="521969"/>
                  </a:lnTo>
                  <a:lnTo>
                    <a:pt x="209685" y="521969"/>
                  </a:lnTo>
                  <a:lnTo>
                    <a:pt x="199833" y="523239"/>
                  </a:lnTo>
                  <a:lnTo>
                    <a:pt x="191204" y="524509"/>
                  </a:lnTo>
                  <a:lnTo>
                    <a:pt x="165886" y="532129"/>
                  </a:lnTo>
                  <a:lnTo>
                    <a:pt x="280465" y="532129"/>
                  </a:lnTo>
                  <a:lnTo>
                    <a:pt x="274672" y="527049"/>
                  </a:lnTo>
                  <a:lnTo>
                    <a:pt x="265176" y="523239"/>
                  </a:lnTo>
                  <a:lnTo>
                    <a:pt x="253426" y="521969"/>
                  </a:lnTo>
                  <a:lnTo>
                    <a:pt x="239419" y="520699"/>
                  </a:lnTo>
                  <a:close/>
                </a:path>
              </a:pathLst>
            </a:custGeom>
            <a:solidFill>
              <a:srgbClr val="250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29816" y="1172265"/>
            <a:ext cx="2255520" cy="13684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000" b="1" dirty="0">
                <a:solidFill>
                  <a:srgbClr val="72D0CB"/>
                </a:solidFill>
                <a:latin typeface="Candara"/>
                <a:cs typeface="Candara"/>
              </a:rPr>
              <a:t>Coordinadores</a:t>
            </a:r>
            <a:endParaRPr sz="2000" dirty="0">
              <a:solidFill>
                <a:srgbClr val="72D0CB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600" dirty="0">
                <a:solidFill>
                  <a:srgbClr val="211E21"/>
                </a:solidFill>
                <a:latin typeface="Candara"/>
                <a:cs typeface="Candara"/>
              </a:rPr>
              <a:t>Mª</a:t>
            </a:r>
            <a:r>
              <a:rPr sz="1600" spc="-15" dirty="0">
                <a:solidFill>
                  <a:srgbClr val="211E21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11E21"/>
                </a:solidFill>
                <a:latin typeface="Candara"/>
                <a:cs typeface="Candara"/>
              </a:rPr>
              <a:t>Senena</a:t>
            </a:r>
            <a:r>
              <a:rPr sz="1600" spc="5" dirty="0">
                <a:solidFill>
                  <a:srgbClr val="211E21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11E21"/>
                </a:solidFill>
                <a:latin typeface="Candara"/>
                <a:cs typeface="Candara"/>
              </a:rPr>
              <a:t>Corbalán</a:t>
            </a:r>
            <a:endParaRPr sz="1600" dirty="0">
              <a:latin typeface="Candara"/>
              <a:cs typeface="Candara"/>
            </a:endParaRPr>
          </a:p>
          <a:p>
            <a:pPr marL="12700">
              <a:lnSpc>
                <a:spcPts val="1425"/>
              </a:lnSpc>
              <a:spcBef>
                <a:spcPts val="25"/>
              </a:spcBef>
            </a:pPr>
            <a:r>
              <a:rPr sz="1200" spc="-5" dirty="0">
                <a:solidFill>
                  <a:srgbClr val="847DAA"/>
                </a:solidFill>
                <a:latin typeface="Candara"/>
                <a:cs typeface="Candara"/>
                <a:hlinkClick r:id="rId10"/>
              </a:rPr>
              <a:t>senena@um.es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ts val="1905"/>
              </a:lnSpc>
            </a:pPr>
            <a:r>
              <a:rPr sz="1600" spc="-10" dirty="0">
                <a:solidFill>
                  <a:srgbClr val="211E21"/>
                </a:solidFill>
                <a:latin typeface="Candara"/>
                <a:cs typeface="Candara"/>
              </a:rPr>
              <a:t>Fernando</a:t>
            </a:r>
            <a:r>
              <a:rPr sz="1600" spc="15" dirty="0">
                <a:solidFill>
                  <a:srgbClr val="211E21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211E21"/>
                </a:solidFill>
                <a:latin typeface="Candara"/>
                <a:cs typeface="Candara"/>
              </a:rPr>
              <a:t>de </a:t>
            </a:r>
            <a:r>
              <a:rPr sz="1600" spc="-10" dirty="0">
                <a:solidFill>
                  <a:srgbClr val="211E21"/>
                </a:solidFill>
                <a:latin typeface="Candara"/>
                <a:cs typeface="Candara"/>
              </a:rPr>
              <a:t>la </a:t>
            </a:r>
            <a:r>
              <a:rPr sz="1600" spc="-5" dirty="0">
                <a:solidFill>
                  <a:srgbClr val="211E21"/>
                </a:solidFill>
                <a:latin typeface="Candara"/>
                <a:cs typeface="Candara"/>
              </a:rPr>
              <a:t>Gándara</a:t>
            </a:r>
            <a:endParaRPr sz="16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u="sng" spc="-5" dirty="0">
                <a:solidFill>
                  <a:srgbClr val="FF4141"/>
                </a:solidFill>
                <a:uFill>
                  <a:solidFill>
                    <a:srgbClr val="FF4141"/>
                  </a:solidFill>
                </a:uFill>
                <a:latin typeface="Candara"/>
                <a:cs typeface="Candara"/>
                <a:hlinkClick r:id="rId11"/>
              </a:rPr>
              <a:t>fernando.delagandara@csic.ieo.es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8975" y="6071266"/>
            <a:ext cx="2795905" cy="57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900" spc="-5" dirty="0">
                <a:solidFill>
                  <a:srgbClr val="2502FF"/>
                </a:solidFill>
                <a:latin typeface="Corbel"/>
                <a:cs typeface="Corbel"/>
              </a:rPr>
              <a:t>This study forms part of the </a:t>
            </a:r>
            <a:r>
              <a:rPr sz="900" dirty="0">
                <a:solidFill>
                  <a:srgbClr val="2502FF"/>
                </a:solidFill>
                <a:latin typeface="Corbel"/>
                <a:cs typeface="Corbel"/>
              </a:rPr>
              <a:t>ThinkInAzul </a:t>
            </a:r>
            <a:r>
              <a:rPr sz="900" spc="-5" dirty="0">
                <a:solidFill>
                  <a:srgbClr val="2502FF"/>
                </a:solidFill>
                <a:latin typeface="Corbel"/>
                <a:cs typeface="Corbel"/>
              </a:rPr>
              <a:t>programme </a:t>
            </a:r>
            <a:r>
              <a:rPr sz="900" dirty="0">
                <a:solidFill>
                  <a:srgbClr val="2502FF"/>
                </a:solidFill>
                <a:latin typeface="Corbel"/>
                <a:cs typeface="Corbel"/>
              </a:rPr>
              <a:t>and </a:t>
            </a:r>
            <a:r>
              <a:rPr sz="900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2502FF"/>
                </a:solidFill>
                <a:latin typeface="Corbel"/>
                <a:cs typeface="Corbel"/>
              </a:rPr>
              <a:t>was supported by MCIN with </a:t>
            </a:r>
            <a:r>
              <a:rPr sz="900" dirty="0">
                <a:solidFill>
                  <a:srgbClr val="2502FF"/>
                </a:solidFill>
                <a:latin typeface="Corbel"/>
                <a:cs typeface="Corbel"/>
              </a:rPr>
              <a:t>funding </a:t>
            </a:r>
            <a:r>
              <a:rPr sz="900" spc="-5" dirty="0">
                <a:solidFill>
                  <a:srgbClr val="2502FF"/>
                </a:solidFill>
                <a:latin typeface="Corbel"/>
                <a:cs typeface="Corbel"/>
              </a:rPr>
              <a:t>from European Union </a:t>
            </a:r>
            <a:r>
              <a:rPr sz="900" spc="-17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2502FF"/>
                </a:solidFill>
                <a:latin typeface="Corbel"/>
                <a:cs typeface="Corbel"/>
              </a:rPr>
              <a:t>NextGenerationEU</a:t>
            </a:r>
            <a:r>
              <a:rPr sz="900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2502FF"/>
                </a:solidFill>
                <a:latin typeface="Corbel"/>
                <a:cs typeface="Corbel"/>
              </a:rPr>
              <a:t>(PRTR-C17.I1)</a:t>
            </a:r>
            <a:r>
              <a:rPr sz="900" spc="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dirty="0">
                <a:solidFill>
                  <a:srgbClr val="2502FF"/>
                </a:solidFill>
                <a:latin typeface="Corbel"/>
                <a:cs typeface="Corbel"/>
              </a:rPr>
              <a:t>and</a:t>
            </a:r>
            <a:r>
              <a:rPr sz="900" spc="-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2502FF"/>
                </a:solidFill>
                <a:latin typeface="Corbel"/>
                <a:cs typeface="Corbel"/>
              </a:rPr>
              <a:t>by</a:t>
            </a:r>
            <a:r>
              <a:rPr sz="900" spc="1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Comunidad </a:t>
            </a:r>
            <a:r>
              <a:rPr sz="900" i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Autónoma</a:t>
            </a:r>
            <a:r>
              <a:rPr sz="900" i="1" spc="-4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de</a:t>
            </a:r>
            <a:r>
              <a:rPr sz="900" i="1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dirty="0">
                <a:solidFill>
                  <a:srgbClr val="2502FF"/>
                </a:solidFill>
                <a:latin typeface="Corbel"/>
                <a:cs typeface="Corbel"/>
              </a:rPr>
              <a:t>la</a:t>
            </a:r>
            <a:r>
              <a:rPr sz="900" i="1" spc="-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Región</a:t>
            </a:r>
            <a:r>
              <a:rPr sz="900" i="1" spc="-2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de</a:t>
            </a:r>
            <a:r>
              <a:rPr sz="900" i="1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Murcia</a:t>
            </a:r>
            <a:r>
              <a:rPr sz="900" i="1" dirty="0">
                <a:solidFill>
                  <a:srgbClr val="2502FF"/>
                </a:solidFill>
                <a:latin typeface="Corbel"/>
                <a:cs typeface="Corbel"/>
              </a:rPr>
              <a:t> –</a:t>
            </a:r>
            <a:r>
              <a:rPr sz="900" i="1" spc="-1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Fundación</a:t>
            </a:r>
            <a:r>
              <a:rPr sz="900" i="1" spc="-2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900" i="1" spc="-5" dirty="0">
                <a:solidFill>
                  <a:srgbClr val="2502FF"/>
                </a:solidFill>
                <a:latin typeface="Corbel"/>
                <a:cs typeface="Corbel"/>
              </a:rPr>
              <a:t>Séneca</a:t>
            </a:r>
            <a:endParaRPr sz="900">
              <a:latin typeface="Corbel"/>
              <a:cs typeface="Corbe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61959" y="256031"/>
            <a:ext cx="1467611" cy="29565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750552" y="109728"/>
            <a:ext cx="1088135" cy="45415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00233" y="179831"/>
            <a:ext cx="998218" cy="37947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967471" y="184404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7690"/>
                </a:lnTo>
              </a:path>
            </a:pathLst>
          </a:custGeom>
          <a:ln w="6096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05628" y="213372"/>
            <a:ext cx="1286255" cy="37793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99147" y="155447"/>
            <a:ext cx="949451" cy="40233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600200" y="4038600"/>
            <a:ext cx="10275315" cy="972311"/>
            <a:chOff x="4128515" y="4020311"/>
            <a:chExt cx="7823200" cy="685800"/>
          </a:xfrm>
        </p:grpSpPr>
        <p:sp>
          <p:nvSpPr>
            <p:cNvPr id="29" name="object 29"/>
            <p:cNvSpPr/>
            <p:nvPr/>
          </p:nvSpPr>
          <p:spPr>
            <a:xfrm>
              <a:off x="4131563" y="4023359"/>
              <a:ext cx="7816850" cy="680085"/>
            </a:xfrm>
            <a:custGeom>
              <a:avLst/>
              <a:gdLst/>
              <a:ahLst/>
              <a:cxnLst/>
              <a:rect l="l" t="t" r="r" b="b"/>
              <a:pathLst>
                <a:path w="7816850" h="680085">
                  <a:moveTo>
                    <a:pt x="0" y="0"/>
                  </a:moveTo>
                  <a:lnTo>
                    <a:pt x="7816596" y="0"/>
                  </a:lnTo>
                  <a:lnTo>
                    <a:pt x="7816596" y="679704"/>
                  </a:lnTo>
                  <a:lnTo>
                    <a:pt x="0" y="67970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1200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0247" y="4265676"/>
              <a:ext cx="867155" cy="2270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8572" y="4189476"/>
              <a:ext cx="1010411" cy="3459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24243" y="4221479"/>
              <a:ext cx="888491" cy="3063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86215" y="4221480"/>
              <a:ext cx="778751" cy="3337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89947" y="4200143"/>
              <a:ext cx="1129283" cy="3001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69707" y="4189476"/>
              <a:ext cx="833626" cy="3550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97539" y="4285488"/>
              <a:ext cx="515110" cy="2026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91899" y="4285488"/>
              <a:ext cx="466217" cy="202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</a:t>
            </a:r>
            <a:r>
              <a:rPr spc="-20" dirty="0"/>
              <a:t> </a:t>
            </a:r>
            <a:r>
              <a:rPr spc="-5" dirty="0"/>
              <a:t>programa</a:t>
            </a:r>
            <a:r>
              <a:rPr spc="-40" dirty="0"/>
              <a:t> </a:t>
            </a:r>
            <a:r>
              <a:rPr dirty="0"/>
              <a:t>reúne</a:t>
            </a:r>
            <a:r>
              <a:rPr spc="-30" dirty="0"/>
              <a:t> 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8267" y="1899634"/>
            <a:ext cx="4596765" cy="24593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2502FF"/>
                </a:solidFill>
                <a:latin typeface="Corbel"/>
                <a:cs typeface="Corbel"/>
              </a:rPr>
              <a:t>7</a:t>
            </a:r>
            <a:r>
              <a:rPr sz="2400" b="1" spc="-8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2502FF"/>
                </a:solidFill>
                <a:latin typeface="Corbel"/>
                <a:cs typeface="Corbel"/>
              </a:rPr>
              <a:t>Co</a:t>
            </a:r>
            <a:r>
              <a:rPr sz="2400" b="1" spc="-5" dirty="0">
                <a:solidFill>
                  <a:srgbClr val="2502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2502FF"/>
                </a:solidFill>
                <a:latin typeface="Corbel"/>
                <a:cs typeface="Corbel"/>
              </a:rPr>
              <a:t>uni</a:t>
            </a:r>
            <a:r>
              <a:rPr sz="2400" b="1" spc="5" dirty="0">
                <a:solidFill>
                  <a:srgbClr val="2502FF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2400" b="1" spc="5" dirty="0">
                <a:solidFill>
                  <a:srgbClr val="2502FF"/>
                </a:solidFill>
                <a:latin typeface="Corbel"/>
                <a:cs typeface="Corbel"/>
              </a:rPr>
              <a:t>de</a:t>
            </a:r>
            <a:r>
              <a:rPr sz="2400" b="1" dirty="0">
                <a:solidFill>
                  <a:srgbClr val="2502FF"/>
                </a:solidFill>
                <a:latin typeface="Corbel"/>
                <a:cs typeface="Corbel"/>
              </a:rPr>
              <a:t>s</a:t>
            </a:r>
            <a:r>
              <a:rPr sz="2400" b="1" spc="-12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2502FF"/>
                </a:solidFill>
                <a:latin typeface="Corbel"/>
                <a:cs typeface="Corbel"/>
              </a:rPr>
              <a:t>utóno</a:t>
            </a:r>
            <a:r>
              <a:rPr sz="2400" b="1" spc="-5" dirty="0">
                <a:solidFill>
                  <a:srgbClr val="2502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2502FF"/>
                </a:solidFill>
                <a:latin typeface="Corbel"/>
                <a:cs typeface="Corbel"/>
              </a:rPr>
              <a:t>as</a:t>
            </a:r>
            <a:r>
              <a:rPr sz="2400" dirty="0">
                <a:solidFill>
                  <a:srgbClr val="211E21"/>
                </a:solidFill>
                <a:latin typeface="Corbel"/>
                <a:cs typeface="Corbel"/>
              </a:rPr>
              <a:t>,</a:t>
            </a:r>
            <a:endParaRPr sz="2400" dirty="0">
              <a:latin typeface="Corbel"/>
              <a:cs typeface="Corbel"/>
            </a:endParaRPr>
          </a:p>
          <a:p>
            <a:pPr marL="12700" marR="5080">
              <a:lnSpc>
                <a:spcPct val="104099"/>
              </a:lnSpc>
              <a:spcBef>
                <a:spcPts val="590"/>
              </a:spcBef>
            </a:pPr>
            <a:r>
              <a:rPr sz="2400" dirty="0">
                <a:solidFill>
                  <a:srgbClr val="211E21"/>
                </a:solidFill>
                <a:latin typeface="Corbel"/>
                <a:cs typeface="Corbel"/>
              </a:rPr>
              <a:t>con el </a:t>
            </a:r>
            <a:r>
              <a:rPr sz="2400" spc="-5" dirty="0">
                <a:solidFill>
                  <a:srgbClr val="211E21"/>
                </a:solidFill>
                <a:latin typeface="Corbel"/>
                <a:cs typeface="Corbel"/>
              </a:rPr>
              <a:t>objetivo de abordar de </a:t>
            </a:r>
            <a:r>
              <a:rPr sz="2400" dirty="0">
                <a:solidFill>
                  <a:srgbClr val="211E21"/>
                </a:solidFill>
                <a:latin typeface="Corbel"/>
                <a:cs typeface="Corbel"/>
              </a:rPr>
              <a:t>forma </a:t>
            </a:r>
            <a:r>
              <a:rPr sz="2400" spc="5" dirty="0">
                <a:solidFill>
                  <a:srgbClr val="211E21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211E21"/>
                </a:solidFill>
                <a:latin typeface="Corbel"/>
                <a:cs typeface="Corbel"/>
              </a:rPr>
              <a:t>cooperativa </a:t>
            </a:r>
            <a:r>
              <a:rPr sz="2400" dirty="0">
                <a:solidFill>
                  <a:srgbClr val="211E21"/>
                </a:solidFill>
                <a:latin typeface="Corbel"/>
                <a:cs typeface="Corbel"/>
              </a:rPr>
              <a:t>retos en </a:t>
            </a:r>
            <a:r>
              <a:rPr sz="2400" spc="-5" dirty="0">
                <a:solidFill>
                  <a:srgbClr val="211E21"/>
                </a:solidFill>
                <a:latin typeface="Corbel"/>
                <a:cs typeface="Corbel"/>
              </a:rPr>
              <a:t>la investigación </a:t>
            </a:r>
            <a:r>
              <a:rPr sz="2400" spc="-470" dirty="0">
                <a:solidFill>
                  <a:srgbClr val="211E21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211E21"/>
                </a:solidFill>
                <a:latin typeface="Corbel"/>
                <a:cs typeface="Corbel"/>
              </a:rPr>
              <a:t>marina, </a:t>
            </a:r>
            <a:r>
              <a:rPr sz="2400" spc="-5" dirty="0">
                <a:solidFill>
                  <a:srgbClr val="393339"/>
                </a:solidFill>
                <a:latin typeface="Corbel"/>
                <a:cs typeface="Corbel"/>
              </a:rPr>
              <a:t>la acuicultura, las nuevas </a:t>
            </a:r>
            <a:r>
              <a:rPr sz="24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393339"/>
                </a:solidFill>
                <a:latin typeface="Corbel"/>
                <a:cs typeface="Corbel"/>
              </a:rPr>
              <a:t>tecnologías,</a:t>
            </a:r>
            <a:r>
              <a:rPr sz="24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393339"/>
                </a:solidFill>
                <a:latin typeface="Corbel"/>
                <a:cs typeface="Corbel"/>
              </a:rPr>
              <a:t>los</a:t>
            </a:r>
            <a:r>
              <a:rPr sz="2400" spc="-5" dirty="0">
                <a:solidFill>
                  <a:srgbClr val="393339"/>
                </a:solidFill>
                <a:latin typeface="Corbel"/>
                <a:cs typeface="Corbel"/>
              </a:rPr>
              <a:t> impactos</a:t>
            </a:r>
            <a:r>
              <a:rPr sz="24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393339"/>
                </a:solidFill>
                <a:latin typeface="Corbel"/>
                <a:cs typeface="Corbel"/>
              </a:rPr>
              <a:t>sobre</a:t>
            </a:r>
            <a:r>
              <a:rPr sz="2400" spc="-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393339"/>
                </a:solidFill>
                <a:latin typeface="Corbel"/>
                <a:cs typeface="Corbel"/>
              </a:rPr>
              <a:t>el </a:t>
            </a:r>
            <a:r>
              <a:rPr sz="24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393339"/>
                </a:solidFill>
                <a:latin typeface="Corbel"/>
                <a:cs typeface="Corbel"/>
              </a:rPr>
              <a:t>medio marino</a:t>
            </a:r>
            <a:r>
              <a:rPr sz="2400" spc="-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2400" spc="-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393339"/>
                </a:solidFill>
                <a:latin typeface="Corbel"/>
                <a:cs typeface="Corbel"/>
              </a:rPr>
              <a:t>la</a:t>
            </a:r>
            <a:r>
              <a:rPr sz="24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393339"/>
                </a:solidFill>
                <a:latin typeface="Corbel"/>
                <a:cs typeface="Corbel"/>
              </a:rPr>
              <a:t>economía</a:t>
            </a:r>
            <a:r>
              <a:rPr sz="2400" spc="-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393339"/>
                </a:solidFill>
                <a:latin typeface="Corbel"/>
                <a:cs typeface="Corbel"/>
              </a:rPr>
              <a:t>azul.</a:t>
            </a:r>
            <a:endParaRPr sz="24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0391" y="687323"/>
            <a:ext cx="7359394" cy="504291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1062" y="4360714"/>
            <a:ext cx="970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N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D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L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U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CÍA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95541" y="3981809"/>
            <a:ext cx="1332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I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S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L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S</a:t>
            </a:r>
            <a:r>
              <a:rPr sz="1400" spc="-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BA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L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E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AR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E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S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7861" y="2795704"/>
            <a:ext cx="1050925" cy="510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13599"/>
              </a:lnSpc>
              <a:spcBef>
                <a:spcPts val="95"/>
              </a:spcBef>
            </a:pP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C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O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M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U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N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I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D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D  </a:t>
            </a:r>
            <a:r>
              <a:rPr sz="1400" spc="-75" dirty="0">
                <a:solidFill>
                  <a:srgbClr val="2502FF"/>
                </a:solidFill>
                <a:latin typeface="Corbel"/>
                <a:cs typeface="Corbel"/>
              </a:rPr>
              <a:t>V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L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E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N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CI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NA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7128" y="3943651"/>
            <a:ext cx="9004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32715" marR="5080" indent="-120650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R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E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G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I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Ó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N</a:t>
            </a:r>
            <a:r>
              <a:rPr sz="1400" spc="-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400" spc="5" dirty="0">
                <a:solidFill>
                  <a:srgbClr val="2502FF"/>
                </a:solidFill>
                <a:latin typeface="Corbel"/>
                <a:cs typeface="Corbel"/>
              </a:rPr>
              <a:t>DE  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MURCIA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3043" y="987661"/>
            <a:ext cx="937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C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N</a:t>
            </a:r>
            <a:r>
              <a:rPr sz="1400" spc="-75" dirty="0">
                <a:solidFill>
                  <a:srgbClr val="2502FF"/>
                </a:solidFill>
                <a:latin typeface="Corbel"/>
                <a:cs typeface="Corbel"/>
              </a:rPr>
              <a:t>T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ABR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IA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9789" y="1054348"/>
            <a:ext cx="6578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GA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LICIA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2363" y="5216770"/>
            <a:ext cx="8394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C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400" spc="-10" dirty="0">
                <a:solidFill>
                  <a:srgbClr val="2502FF"/>
                </a:solidFill>
                <a:latin typeface="Corbel"/>
                <a:cs typeface="Corbel"/>
              </a:rPr>
              <a:t>N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AR</a:t>
            </a:r>
            <a:r>
              <a:rPr sz="1400" dirty="0">
                <a:solidFill>
                  <a:srgbClr val="2502FF"/>
                </a:solidFill>
                <a:latin typeface="Corbel"/>
                <a:cs typeface="Corbel"/>
              </a:rPr>
              <a:t>I</a:t>
            </a:r>
            <a:r>
              <a:rPr sz="1400" spc="-5" dirty="0">
                <a:solidFill>
                  <a:srgbClr val="2502FF"/>
                </a:solidFill>
                <a:latin typeface="Corbel"/>
                <a:cs typeface="Corbel"/>
              </a:rPr>
              <a:t>AS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>
            <a:extLst>
              <a:ext uri="{FF2B5EF4-FFF2-40B4-BE49-F238E27FC236}">
                <a16:creationId xmlns:a16="http://schemas.microsoft.com/office/drawing/2014/main" id="{E3AEE004-679A-751F-3D25-50716CA275AF}"/>
              </a:ext>
            </a:extLst>
          </p:cNvPr>
          <p:cNvSpPr txBox="1"/>
          <p:nvPr/>
        </p:nvSpPr>
        <p:spPr>
          <a:xfrm>
            <a:off x="1304833" y="540521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DC7F9-55B5-228F-1D74-C6B155B905A0}"/>
              </a:ext>
            </a:extLst>
          </p:cNvPr>
          <p:cNvSpPr txBox="1"/>
          <p:nvPr/>
        </p:nvSpPr>
        <p:spPr>
          <a:xfrm>
            <a:off x="3658478" y="76200"/>
            <a:ext cx="48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spc="-5" dirty="0">
                <a:solidFill>
                  <a:srgbClr val="2502FF"/>
                </a:solidFill>
                <a:latin typeface="Corbel"/>
                <a:ea typeface="+mj-ea"/>
              </a:rPr>
              <a:t>Gobernanza del Programa</a:t>
            </a: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45C129DC-0D0C-1302-B6FA-06E6D497C9E4}"/>
              </a:ext>
            </a:extLst>
          </p:cNvPr>
          <p:cNvSpPr/>
          <p:nvPr/>
        </p:nvSpPr>
        <p:spPr>
          <a:xfrm flipV="1">
            <a:off x="5430253" y="2057439"/>
            <a:ext cx="1331495" cy="513348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5B7E76-0659-71AC-E12C-19DBA8B46136}"/>
              </a:ext>
            </a:extLst>
          </p:cNvPr>
          <p:cNvSpPr/>
          <p:nvPr/>
        </p:nvSpPr>
        <p:spPr>
          <a:xfrm>
            <a:off x="6116525" y="4575823"/>
            <a:ext cx="5860800" cy="1394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5814A-C5B6-8B42-D8CD-7BBE9C8468AE}"/>
              </a:ext>
            </a:extLst>
          </p:cNvPr>
          <p:cNvSpPr txBox="1"/>
          <p:nvPr/>
        </p:nvSpPr>
        <p:spPr>
          <a:xfrm>
            <a:off x="6136105" y="4636542"/>
            <a:ext cx="5799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dirty="0">
                <a:latin typeface="Bliss Pro" panose="02000506050000020004" pitchFamily="2" charset="0"/>
              </a:rPr>
              <a:t>COMITÉ COORDINACIÓN ADMINISTRACIÓN CCAA</a:t>
            </a:r>
          </a:p>
          <a:p>
            <a:pPr algn="ctr"/>
            <a:r>
              <a:rPr lang="en-ES" sz="1600" dirty="0">
                <a:latin typeface="Bliss Pro" panose="02000506050000020004" pitchFamily="2" charset="0"/>
              </a:rPr>
              <a:t>C.A. Galicia, C.A. Cantabria, C.A. Andalucía, C.A. Valencia, C.A. Murcia, C.A. Baleares, C.A. Canarias</a:t>
            </a:r>
          </a:p>
          <a:p>
            <a:pPr algn="ctr"/>
            <a:r>
              <a:rPr lang="en-ES" sz="1600" dirty="0">
                <a:latin typeface="Bliss Pro" panose="02000506050000020004" pitchFamily="2" charset="0"/>
              </a:rPr>
              <a:t>CETMAR-Xunta, DG Univ, CEIMAR, IATS-CSIC, F.Séneca-UMU, DG Pol Univ e Inves, ACIISI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F38215-5BAA-D55B-A149-5BE7B8BCAEA5}"/>
              </a:ext>
            </a:extLst>
          </p:cNvPr>
          <p:cNvSpPr/>
          <p:nvPr/>
        </p:nvSpPr>
        <p:spPr>
          <a:xfrm>
            <a:off x="201617" y="4578440"/>
            <a:ext cx="5863590" cy="1388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F47A5-BB42-C321-05C1-3C77CF01F21C}"/>
              </a:ext>
            </a:extLst>
          </p:cNvPr>
          <p:cNvSpPr txBox="1"/>
          <p:nvPr/>
        </p:nvSpPr>
        <p:spPr>
          <a:xfrm>
            <a:off x="252662" y="4636542"/>
            <a:ext cx="57751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dirty="0">
                <a:latin typeface="Bliss Pro" panose="02000506050000020004" pitchFamily="2" charset="0"/>
              </a:rPr>
              <a:t>COMITÉ COORDINACIÓN CIENTÍFICO CCAA</a:t>
            </a:r>
          </a:p>
          <a:p>
            <a:pPr algn="ctr"/>
            <a:r>
              <a:rPr lang="en-ES" sz="1600" dirty="0">
                <a:latin typeface="Bliss Pro" panose="02000506050000020004" pitchFamily="2" charset="0"/>
              </a:rPr>
              <a:t>C.A. Galicia, C.A. Cantabria, C.A. Andalucía, C.A. Valencia, C.A. Murcia, C.A. Baleares, C.A. Canarias</a:t>
            </a:r>
          </a:p>
          <a:p>
            <a:pPr algn="ctr"/>
            <a:r>
              <a:rPr lang="en-ES" sz="1600" dirty="0">
                <a:latin typeface="Bliss Pro" panose="02000506050000020004" pitchFamily="2" charset="0"/>
              </a:rPr>
              <a:t>IIM-CSIC, IEO-Cantabria, U</a:t>
            </a:r>
            <a:r>
              <a:rPr lang="en-GB" sz="1600" dirty="0">
                <a:latin typeface="Bliss Pro" panose="02000506050000020004" pitchFamily="2" charset="0"/>
              </a:rPr>
              <a:t>C</a:t>
            </a:r>
            <a:r>
              <a:rPr lang="en-ES" sz="1600" dirty="0">
                <a:latin typeface="Bliss Pro" panose="02000506050000020004" pitchFamily="2" charset="0"/>
              </a:rPr>
              <a:t>adiz, IATS-CSIC, UMU-IEOMurcia, IMEDEA, ITC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44D183-1CC1-6A60-0D3B-C7ACBBC3E092}"/>
              </a:ext>
            </a:extLst>
          </p:cNvPr>
          <p:cNvSpPr/>
          <p:nvPr/>
        </p:nvSpPr>
        <p:spPr>
          <a:xfrm>
            <a:off x="1628775" y="685800"/>
            <a:ext cx="8929687" cy="1327297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72060-09F7-6FB7-9B71-4F670766E653}"/>
              </a:ext>
            </a:extLst>
          </p:cNvPr>
          <p:cNvSpPr txBox="1"/>
          <p:nvPr/>
        </p:nvSpPr>
        <p:spPr>
          <a:xfrm>
            <a:off x="2631979" y="711280"/>
            <a:ext cx="692805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2000" b="1" dirty="0">
                <a:solidFill>
                  <a:srgbClr val="72D0CB"/>
                </a:solidFill>
                <a:latin typeface="Bliss Pro" panose="02000506050000020004" pitchFamily="2" charset="0"/>
              </a:rPr>
              <a:t>COMISIÓN DE SEGUIMIENTO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Preside: secretaria de estado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1 representante de cada Comunidad Autónoma (5)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4 representantes del MCIN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1 representante de cada Dpto del Consejo de Política Científica, Tecnológica y de Innovación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2DC31-5D80-C84E-3E04-2E3D2E1B2F3C}"/>
              </a:ext>
            </a:extLst>
          </p:cNvPr>
          <p:cNvSpPr txBox="1"/>
          <p:nvPr/>
        </p:nvSpPr>
        <p:spPr>
          <a:xfrm>
            <a:off x="2501376" y="2603545"/>
            <a:ext cx="733213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2400" b="1" dirty="0">
                <a:solidFill>
                  <a:srgbClr val="72D0CB"/>
                </a:solidFill>
                <a:latin typeface="Bliss Pro" panose="02000506050000020004" pitchFamily="2" charset="0"/>
              </a:rPr>
              <a:t>COMITÉ DE COORDINACIÓN DEL PROGRAMA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Presidencia (Reg. de MURCIA)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CONSEJERÍA MA, MM, U, I, DG respons</a:t>
            </a:r>
            <a:r>
              <a:rPr lang="en-GB" sz="1400" dirty="0">
                <a:latin typeface="Bliss Pro" panose="02000506050000020004" pitchFamily="2" charset="0"/>
              </a:rPr>
              <a:t>a</a:t>
            </a:r>
            <a:r>
              <a:rPr lang="en-ES" sz="1400" dirty="0">
                <a:latin typeface="Bliss Pro" panose="02000506050000020004" pitchFamily="2" charset="0"/>
              </a:rPr>
              <a:t>ble de INVESTIGACIÓN E INNOVACIÓN REG. MURCIA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Coordinación Científica UMU e IEO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Coordinación Administrativa UMU y F. Séneca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1 Miembro MCIN (Peter Klatt y Mª Sol Serrano)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1 representante MAPA (Pilar Vara del Río, subdirectora general de investigación y reservas marinas</a:t>
            </a:r>
          </a:p>
          <a:p>
            <a:pPr algn="ctr"/>
            <a:r>
              <a:rPr lang="en-ES" sz="1400" dirty="0">
                <a:latin typeface="Bliss Pro" panose="02000506050000020004" pitchFamily="2" charset="0"/>
              </a:rPr>
              <a:t>1 representante MITERD (Juan Manuel Algaba Gonzalo)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4430B0-EEF0-E1C7-19A4-CD36A86A665D}"/>
              </a:ext>
            </a:extLst>
          </p:cNvPr>
          <p:cNvSpPr/>
          <p:nvPr/>
        </p:nvSpPr>
        <p:spPr>
          <a:xfrm>
            <a:off x="109537" y="2590614"/>
            <a:ext cx="11963400" cy="3447052"/>
          </a:xfrm>
          <a:prstGeom prst="roundRect">
            <a:avLst>
              <a:gd name="adj" fmla="val 10174"/>
            </a:avLst>
          </a:prstGeom>
          <a:noFill/>
          <a:ln>
            <a:solidFill>
              <a:srgbClr val="2502FF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9041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>
            <a:extLst>
              <a:ext uri="{FF2B5EF4-FFF2-40B4-BE49-F238E27FC236}">
                <a16:creationId xmlns:a16="http://schemas.microsoft.com/office/drawing/2014/main" id="{E3AEE004-679A-751F-3D25-50716CA275AF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DC7F9-55B5-228F-1D74-C6B155B905A0}"/>
              </a:ext>
            </a:extLst>
          </p:cNvPr>
          <p:cNvSpPr txBox="1"/>
          <p:nvPr/>
        </p:nvSpPr>
        <p:spPr>
          <a:xfrm>
            <a:off x="3658478" y="457200"/>
            <a:ext cx="4875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spc="-5" dirty="0">
                <a:solidFill>
                  <a:srgbClr val="2502FF"/>
                </a:solidFill>
                <a:latin typeface="Corbel"/>
                <a:ea typeface="+mj-ea"/>
              </a:rPr>
              <a:t>Gobernanza del Programa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38C50-91AD-3B43-2F57-4ABB844B468D}"/>
              </a:ext>
            </a:extLst>
          </p:cNvPr>
          <p:cNvGrpSpPr/>
          <p:nvPr/>
        </p:nvGrpSpPr>
        <p:grpSpPr>
          <a:xfrm>
            <a:off x="2266950" y="1775289"/>
            <a:ext cx="7658100" cy="2796711"/>
            <a:chOff x="2266950" y="1775289"/>
            <a:chExt cx="7658100" cy="279671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D2CEAD9-3CAF-8172-342C-B1B742866F09}"/>
                </a:ext>
              </a:extLst>
            </p:cNvPr>
            <p:cNvSpPr/>
            <p:nvPr/>
          </p:nvSpPr>
          <p:spPr>
            <a:xfrm>
              <a:off x="2266950" y="1775289"/>
              <a:ext cx="7658100" cy="27967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ADCF349-F377-2A34-F70A-9CC78302840B}"/>
                </a:ext>
              </a:extLst>
            </p:cNvPr>
            <p:cNvSpPr txBox="1"/>
            <p:nvPr/>
          </p:nvSpPr>
          <p:spPr>
            <a:xfrm>
              <a:off x="2368377" y="1845399"/>
              <a:ext cx="7455246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S" sz="2400" b="1" dirty="0">
                  <a:solidFill>
                    <a:srgbClr val="72D0CB"/>
                  </a:solidFill>
                  <a:latin typeface="Bliss Pro" panose="02000506050000020004" pitchFamily="2" charset="0"/>
                </a:rPr>
                <a:t>COMISIÓN COORDINACIÓN REGIÓN DE MURCIA</a:t>
              </a:r>
            </a:p>
            <a:p>
              <a:pPr algn="ctr"/>
              <a:endParaRPr lang="en-ES" dirty="0">
                <a:solidFill>
                  <a:srgbClr val="2502FF"/>
                </a:solidFill>
                <a:latin typeface="Bliss Pro" panose="02000506050000020004" pitchFamily="2" charset="0"/>
              </a:endParaRPr>
            </a:p>
            <a:p>
              <a:pPr algn="ctr"/>
              <a:r>
                <a:rPr lang="en-ES" dirty="0">
                  <a:solidFill>
                    <a:srgbClr val="2502FF"/>
                  </a:solidFill>
                  <a:latin typeface="Bliss Pro" panose="02000506050000020004" pitchFamily="2" charset="0"/>
                </a:rPr>
                <a:t>Presidencia: DG responsable de Investigación e Innovación</a:t>
              </a:r>
            </a:p>
            <a:p>
              <a:pPr algn="ctr"/>
              <a:r>
                <a:rPr lang="en-ES" dirty="0">
                  <a:solidFill>
                    <a:srgbClr val="2502FF"/>
                  </a:solidFill>
                  <a:latin typeface="Bliss Pro" panose="02000506050000020004" pitchFamily="2" charset="0"/>
                </a:rPr>
                <a:t>Vicepresidencia: Director F. Séneca</a:t>
              </a:r>
            </a:p>
            <a:p>
              <a:pPr algn="ctr"/>
              <a:r>
                <a:rPr lang="en-ES" dirty="0">
                  <a:solidFill>
                    <a:srgbClr val="2502FF"/>
                  </a:solidFill>
                  <a:latin typeface="Bliss Pro" panose="02000506050000020004" pitchFamily="2" charset="0"/>
                </a:rPr>
                <a:t>1 representante: UMU </a:t>
              </a:r>
            </a:p>
            <a:p>
              <a:pPr algn="ctr"/>
              <a:r>
                <a:rPr lang="en-ES" dirty="0">
                  <a:solidFill>
                    <a:srgbClr val="2502FF"/>
                  </a:solidFill>
                  <a:latin typeface="Bliss Pro" panose="02000506050000020004" pitchFamily="2" charset="0"/>
                </a:rPr>
                <a:t>1 representante: IEO</a:t>
              </a:r>
            </a:p>
            <a:p>
              <a:pPr algn="ctr"/>
              <a:r>
                <a:rPr lang="en-ES" dirty="0">
                  <a:solidFill>
                    <a:srgbClr val="2502FF"/>
                  </a:solidFill>
                  <a:latin typeface="Bliss Pro" panose="02000506050000020004" pitchFamily="2" charset="0"/>
                </a:rPr>
                <a:t>1 representante resto de entidades: (UPCT, UCAM, IMIDA, CEBAS-CSIC, CTN)</a:t>
              </a:r>
            </a:p>
            <a:p>
              <a:pPr algn="ctr"/>
              <a:r>
                <a:rPr lang="en-ES" dirty="0">
                  <a:solidFill>
                    <a:srgbClr val="2502FF"/>
                  </a:solidFill>
                  <a:latin typeface="Bliss Pro" panose="02000506050000020004" pitchFamily="2" charset="0"/>
                </a:rPr>
                <a:t>1 técnico DG Investigación e Innovación</a:t>
              </a:r>
            </a:p>
            <a:p>
              <a:pPr algn="ctr"/>
              <a:r>
                <a:rPr lang="en-ES" dirty="0">
                  <a:solidFill>
                    <a:srgbClr val="2502FF"/>
                  </a:solidFill>
                  <a:latin typeface="Bliss Pro" panose="02000506050000020004" pitchFamily="2" charset="0"/>
                </a:rPr>
                <a:t>1 secretario: F. Séneca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37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05800" y="1589383"/>
            <a:ext cx="3756535" cy="3720763"/>
          </a:xfrm>
          <a:custGeom>
            <a:avLst/>
            <a:gdLst/>
            <a:ahLst/>
            <a:cxnLst/>
            <a:rect l="l" t="t" r="r" b="b"/>
            <a:pathLst>
              <a:path w="3601720" h="3599815">
                <a:moveTo>
                  <a:pt x="1800606" y="0"/>
                </a:moveTo>
                <a:lnTo>
                  <a:pt x="1752637" y="626"/>
                </a:lnTo>
                <a:lnTo>
                  <a:pt x="1704977" y="2494"/>
                </a:lnTo>
                <a:lnTo>
                  <a:pt x="1657643" y="5590"/>
                </a:lnTo>
                <a:lnTo>
                  <a:pt x="1610649" y="9896"/>
                </a:lnTo>
                <a:lnTo>
                  <a:pt x="1564011" y="15398"/>
                </a:lnTo>
                <a:lnTo>
                  <a:pt x="1517745" y="22080"/>
                </a:lnTo>
                <a:lnTo>
                  <a:pt x="1471866" y="29926"/>
                </a:lnTo>
                <a:lnTo>
                  <a:pt x="1426390" y="38922"/>
                </a:lnTo>
                <a:lnTo>
                  <a:pt x="1381332" y="49050"/>
                </a:lnTo>
                <a:lnTo>
                  <a:pt x="1336708" y="60297"/>
                </a:lnTo>
                <a:lnTo>
                  <a:pt x="1292534" y="72646"/>
                </a:lnTo>
                <a:lnTo>
                  <a:pt x="1248824" y="86081"/>
                </a:lnTo>
                <a:lnTo>
                  <a:pt x="1205596" y="100588"/>
                </a:lnTo>
                <a:lnTo>
                  <a:pt x="1162863" y="116151"/>
                </a:lnTo>
                <a:lnTo>
                  <a:pt x="1120642" y="132753"/>
                </a:lnTo>
                <a:lnTo>
                  <a:pt x="1078948" y="150380"/>
                </a:lnTo>
                <a:lnTo>
                  <a:pt x="1037797" y="169017"/>
                </a:lnTo>
                <a:lnTo>
                  <a:pt x="997204" y="188646"/>
                </a:lnTo>
                <a:lnTo>
                  <a:pt x="957185" y="209254"/>
                </a:lnTo>
                <a:lnTo>
                  <a:pt x="917756" y="230824"/>
                </a:lnTo>
                <a:lnTo>
                  <a:pt x="878932" y="253340"/>
                </a:lnTo>
                <a:lnTo>
                  <a:pt x="840728" y="276788"/>
                </a:lnTo>
                <a:lnTo>
                  <a:pt x="803160" y="301152"/>
                </a:lnTo>
                <a:lnTo>
                  <a:pt x="766244" y="326416"/>
                </a:lnTo>
                <a:lnTo>
                  <a:pt x="729995" y="352564"/>
                </a:lnTo>
                <a:lnTo>
                  <a:pt x="694429" y="379581"/>
                </a:lnTo>
                <a:lnTo>
                  <a:pt x="659561" y="407452"/>
                </a:lnTo>
                <a:lnTo>
                  <a:pt x="625407" y="436161"/>
                </a:lnTo>
                <a:lnTo>
                  <a:pt x="591983" y="465693"/>
                </a:lnTo>
                <a:lnTo>
                  <a:pt x="559303" y="496031"/>
                </a:lnTo>
                <a:lnTo>
                  <a:pt x="527384" y="527161"/>
                </a:lnTo>
                <a:lnTo>
                  <a:pt x="496242" y="559066"/>
                </a:lnTo>
                <a:lnTo>
                  <a:pt x="465891" y="591732"/>
                </a:lnTo>
                <a:lnTo>
                  <a:pt x="436347" y="625142"/>
                </a:lnTo>
                <a:lnTo>
                  <a:pt x="407625" y="659281"/>
                </a:lnTo>
                <a:lnTo>
                  <a:pt x="379743" y="694134"/>
                </a:lnTo>
                <a:lnTo>
                  <a:pt x="352714" y="729685"/>
                </a:lnTo>
                <a:lnTo>
                  <a:pt x="326554" y="765919"/>
                </a:lnTo>
                <a:lnTo>
                  <a:pt x="301280" y="802819"/>
                </a:lnTo>
                <a:lnTo>
                  <a:pt x="276906" y="840371"/>
                </a:lnTo>
                <a:lnTo>
                  <a:pt x="253448" y="878559"/>
                </a:lnTo>
                <a:lnTo>
                  <a:pt x="230922" y="917367"/>
                </a:lnTo>
                <a:lnTo>
                  <a:pt x="209343" y="956779"/>
                </a:lnTo>
                <a:lnTo>
                  <a:pt x="188726" y="996781"/>
                </a:lnTo>
                <a:lnTo>
                  <a:pt x="169088" y="1037357"/>
                </a:lnTo>
                <a:lnTo>
                  <a:pt x="150444" y="1078491"/>
                </a:lnTo>
                <a:lnTo>
                  <a:pt x="132810" y="1120167"/>
                </a:lnTo>
                <a:lnTo>
                  <a:pt x="116200" y="1162370"/>
                </a:lnTo>
                <a:lnTo>
                  <a:pt x="100631" y="1205085"/>
                </a:lnTo>
                <a:lnTo>
                  <a:pt x="86118" y="1248295"/>
                </a:lnTo>
                <a:lnTo>
                  <a:pt x="72677" y="1291986"/>
                </a:lnTo>
                <a:lnTo>
                  <a:pt x="60323" y="1336142"/>
                </a:lnTo>
                <a:lnTo>
                  <a:pt x="49071" y="1380747"/>
                </a:lnTo>
                <a:lnTo>
                  <a:pt x="38938" y="1425786"/>
                </a:lnTo>
                <a:lnTo>
                  <a:pt x="29939" y="1471243"/>
                </a:lnTo>
                <a:lnTo>
                  <a:pt x="22089" y="1517102"/>
                </a:lnTo>
                <a:lnTo>
                  <a:pt x="15404" y="1563349"/>
                </a:lnTo>
                <a:lnTo>
                  <a:pt x="9900" y="1609967"/>
                </a:lnTo>
                <a:lnTo>
                  <a:pt x="5592" y="1656941"/>
                </a:lnTo>
                <a:lnTo>
                  <a:pt x="2495" y="1704255"/>
                </a:lnTo>
                <a:lnTo>
                  <a:pt x="626" y="1751895"/>
                </a:lnTo>
                <a:lnTo>
                  <a:pt x="0" y="1799843"/>
                </a:lnTo>
                <a:lnTo>
                  <a:pt x="626" y="1847792"/>
                </a:lnTo>
                <a:lnTo>
                  <a:pt x="2495" y="1895432"/>
                </a:lnTo>
                <a:lnTo>
                  <a:pt x="5592" y="1942746"/>
                </a:lnTo>
                <a:lnTo>
                  <a:pt x="9900" y="1989720"/>
                </a:lnTo>
                <a:lnTo>
                  <a:pt x="15404" y="2036338"/>
                </a:lnTo>
                <a:lnTo>
                  <a:pt x="22089" y="2082585"/>
                </a:lnTo>
                <a:lnTo>
                  <a:pt x="29939" y="2128444"/>
                </a:lnTo>
                <a:lnTo>
                  <a:pt x="38938" y="2173901"/>
                </a:lnTo>
                <a:lnTo>
                  <a:pt x="49071" y="2218940"/>
                </a:lnTo>
                <a:lnTo>
                  <a:pt x="60323" y="2263545"/>
                </a:lnTo>
                <a:lnTo>
                  <a:pt x="72677" y="2307701"/>
                </a:lnTo>
                <a:lnTo>
                  <a:pt x="86118" y="2351392"/>
                </a:lnTo>
                <a:lnTo>
                  <a:pt x="100631" y="2394602"/>
                </a:lnTo>
                <a:lnTo>
                  <a:pt x="116200" y="2437317"/>
                </a:lnTo>
                <a:lnTo>
                  <a:pt x="132810" y="2479520"/>
                </a:lnTo>
                <a:lnTo>
                  <a:pt x="150444" y="2521196"/>
                </a:lnTo>
                <a:lnTo>
                  <a:pt x="169088" y="2562330"/>
                </a:lnTo>
                <a:lnTo>
                  <a:pt x="188726" y="2602906"/>
                </a:lnTo>
                <a:lnTo>
                  <a:pt x="209343" y="2642908"/>
                </a:lnTo>
                <a:lnTo>
                  <a:pt x="230922" y="2682320"/>
                </a:lnTo>
                <a:lnTo>
                  <a:pt x="253448" y="2721128"/>
                </a:lnTo>
                <a:lnTo>
                  <a:pt x="276906" y="2759316"/>
                </a:lnTo>
                <a:lnTo>
                  <a:pt x="301280" y="2796868"/>
                </a:lnTo>
                <a:lnTo>
                  <a:pt x="326554" y="2833768"/>
                </a:lnTo>
                <a:lnTo>
                  <a:pt x="352714" y="2870002"/>
                </a:lnTo>
                <a:lnTo>
                  <a:pt x="379743" y="2905553"/>
                </a:lnTo>
                <a:lnTo>
                  <a:pt x="407625" y="2940406"/>
                </a:lnTo>
                <a:lnTo>
                  <a:pt x="436347" y="2974545"/>
                </a:lnTo>
                <a:lnTo>
                  <a:pt x="465891" y="3007955"/>
                </a:lnTo>
                <a:lnTo>
                  <a:pt x="496242" y="3040621"/>
                </a:lnTo>
                <a:lnTo>
                  <a:pt x="527384" y="3072526"/>
                </a:lnTo>
                <a:lnTo>
                  <a:pt x="559303" y="3103656"/>
                </a:lnTo>
                <a:lnTo>
                  <a:pt x="591983" y="3133994"/>
                </a:lnTo>
                <a:lnTo>
                  <a:pt x="625407" y="3163526"/>
                </a:lnTo>
                <a:lnTo>
                  <a:pt x="659561" y="3192235"/>
                </a:lnTo>
                <a:lnTo>
                  <a:pt x="694429" y="3220106"/>
                </a:lnTo>
                <a:lnTo>
                  <a:pt x="729995" y="3247123"/>
                </a:lnTo>
                <a:lnTo>
                  <a:pt x="766244" y="3273271"/>
                </a:lnTo>
                <a:lnTo>
                  <a:pt x="803160" y="3298535"/>
                </a:lnTo>
                <a:lnTo>
                  <a:pt x="840728" y="3322899"/>
                </a:lnTo>
                <a:lnTo>
                  <a:pt x="878932" y="3346347"/>
                </a:lnTo>
                <a:lnTo>
                  <a:pt x="917756" y="3368863"/>
                </a:lnTo>
                <a:lnTo>
                  <a:pt x="957185" y="3390433"/>
                </a:lnTo>
                <a:lnTo>
                  <a:pt x="997204" y="3411041"/>
                </a:lnTo>
                <a:lnTo>
                  <a:pt x="1037797" y="3430670"/>
                </a:lnTo>
                <a:lnTo>
                  <a:pt x="1078948" y="3449307"/>
                </a:lnTo>
                <a:lnTo>
                  <a:pt x="1120642" y="3466934"/>
                </a:lnTo>
                <a:lnTo>
                  <a:pt x="1162863" y="3483536"/>
                </a:lnTo>
                <a:lnTo>
                  <a:pt x="1205596" y="3499099"/>
                </a:lnTo>
                <a:lnTo>
                  <a:pt x="1248824" y="3513606"/>
                </a:lnTo>
                <a:lnTo>
                  <a:pt x="1292534" y="3527041"/>
                </a:lnTo>
                <a:lnTo>
                  <a:pt x="1336708" y="3539390"/>
                </a:lnTo>
                <a:lnTo>
                  <a:pt x="1381332" y="3550637"/>
                </a:lnTo>
                <a:lnTo>
                  <a:pt x="1426390" y="3560765"/>
                </a:lnTo>
                <a:lnTo>
                  <a:pt x="1471866" y="3569761"/>
                </a:lnTo>
                <a:lnTo>
                  <a:pt x="1517745" y="3577607"/>
                </a:lnTo>
                <a:lnTo>
                  <a:pt x="1564011" y="3584289"/>
                </a:lnTo>
                <a:lnTo>
                  <a:pt x="1610649" y="3589791"/>
                </a:lnTo>
                <a:lnTo>
                  <a:pt x="1657643" y="3594097"/>
                </a:lnTo>
                <a:lnTo>
                  <a:pt x="1704977" y="3597193"/>
                </a:lnTo>
                <a:lnTo>
                  <a:pt x="1752637" y="3599061"/>
                </a:lnTo>
                <a:lnTo>
                  <a:pt x="1800606" y="3599687"/>
                </a:lnTo>
                <a:lnTo>
                  <a:pt x="1848574" y="3599061"/>
                </a:lnTo>
                <a:lnTo>
                  <a:pt x="1896234" y="3597193"/>
                </a:lnTo>
                <a:lnTo>
                  <a:pt x="1943568" y="3594097"/>
                </a:lnTo>
                <a:lnTo>
                  <a:pt x="1990562" y="3589791"/>
                </a:lnTo>
                <a:lnTo>
                  <a:pt x="2037200" y="3584289"/>
                </a:lnTo>
                <a:lnTo>
                  <a:pt x="2083466" y="3577607"/>
                </a:lnTo>
                <a:lnTo>
                  <a:pt x="2129345" y="3569761"/>
                </a:lnTo>
                <a:lnTo>
                  <a:pt x="2174821" y="3560765"/>
                </a:lnTo>
                <a:lnTo>
                  <a:pt x="2219879" y="3550637"/>
                </a:lnTo>
                <a:lnTo>
                  <a:pt x="2264503" y="3539390"/>
                </a:lnTo>
                <a:lnTo>
                  <a:pt x="2308677" y="3527041"/>
                </a:lnTo>
                <a:lnTo>
                  <a:pt x="2352387" y="3513606"/>
                </a:lnTo>
                <a:lnTo>
                  <a:pt x="2395615" y="3499099"/>
                </a:lnTo>
                <a:lnTo>
                  <a:pt x="2438348" y="3483536"/>
                </a:lnTo>
                <a:lnTo>
                  <a:pt x="2480569" y="3466934"/>
                </a:lnTo>
                <a:lnTo>
                  <a:pt x="2522263" y="3449307"/>
                </a:lnTo>
                <a:lnTo>
                  <a:pt x="2563414" y="3430670"/>
                </a:lnTo>
                <a:lnTo>
                  <a:pt x="2604007" y="3411041"/>
                </a:lnTo>
                <a:lnTo>
                  <a:pt x="2644026" y="3390433"/>
                </a:lnTo>
                <a:lnTo>
                  <a:pt x="2683455" y="3368863"/>
                </a:lnTo>
                <a:lnTo>
                  <a:pt x="2722279" y="3346347"/>
                </a:lnTo>
                <a:lnTo>
                  <a:pt x="2760483" y="3322899"/>
                </a:lnTo>
                <a:lnTo>
                  <a:pt x="2798051" y="3298535"/>
                </a:lnTo>
                <a:lnTo>
                  <a:pt x="2834967" y="3273271"/>
                </a:lnTo>
                <a:lnTo>
                  <a:pt x="2871216" y="3247123"/>
                </a:lnTo>
                <a:lnTo>
                  <a:pt x="2906782" y="3220106"/>
                </a:lnTo>
                <a:lnTo>
                  <a:pt x="2941650" y="3192235"/>
                </a:lnTo>
                <a:lnTo>
                  <a:pt x="2975804" y="3163526"/>
                </a:lnTo>
                <a:lnTo>
                  <a:pt x="3009228" y="3133994"/>
                </a:lnTo>
                <a:lnTo>
                  <a:pt x="3041908" y="3103656"/>
                </a:lnTo>
                <a:lnTo>
                  <a:pt x="3073827" y="3072526"/>
                </a:lnTo>
                <a:lnTo>
                  <a:pt x="3104969" y="3040621"/>
                </a:lnTo>
                <a:lnTo>
                  <a:pt x="3135320" y="3007955"/>
                </a:lnTo>
                <a:lnTo>
                  <a:pt x="3164864" y="2974545"/>
                </a:lnTo>
                <a:lnTo>
                  <a:pt x="3193586" y="2940406"/>
                </a:lnTo>
                <a:lnTo>
                  <a:pt x="3221468" y="2905553"/>
                </a:lnTo>
                <a:lnTo>
                  <a:pt x="3248497" y="2870002"/>
                </a:lnTo>
                <a:lnTo>
                  <a:pt x="3274657" y="2833768"/>
                </a:lnTo>
                <a:lnTo>
                  <a:pt x="3299931" y="2796868"/>
                </a:lnTo>
                <a:lnTo>
                  <a:pt x="3324305" y="2759316"/>
                </a:lnTo>
                <a:lnTo>
                  <a:pt x="3347763" y="2721128"/>
                </a:lnTo>
                <a:lnTo>
                  <a:pt x="3370289" y="2682320"/>
                </a:lnTo>
                <a:lnTo>
                  <a:pt x="3391868" y="2642908"/>
                </a:lnTo>
                <a:lnTo>
                  <a:pt x="3412485" y="2602906"/>
                </a:lnTo>
                <a:lnTo>
                  <a:pt x="3432123" y="2562330"/>
                </a:lnTo>
                <a:lnTo>
                  <a:pt x="3450767" y="2521196"/>
                </a:lnTo>
                <a:lnTo>
                  <a:pt x="3468401" y="2479520"/>
                </a:lnTo>
                <a:lnTo>
                  <a:pt x="3485011" y="2437317"/>
                </a:lnTo>
                <a:lnTo>
                  <a:pt x="3500580" y="2394602"/>
                </a:lnTo>
                <a:lnTo>
                  <a:pt x="3515093" y="2351392"/>
                </a:lnTo>
                <a:lnTo>
                  <a:pt x="3528534" y="2307701"/>
                </a:lnTo>
                <a:lnTo>
                  <a:pt x="3540888" y="2263545"/>
                </a:lnTo>
                <a:lnTo>
                  <a:pt x="3552140" y="2218940"/>
                </a:lnTo>
                <a:lnTo>
                  <a:pt x="3562273" y="2173901"/>
                </a:lnTo>
                <a:lnTo>
                  <a:pt x="3571272" y="2128444"/>
                </a:lnTo>
                <a:lnTo>
                  <a:pt x="3579122" y="2082585"/>
                </a:lnTo>
                <a:lnTo>
                  <a:pt x="3585807" y="2036338"/>
                </a:lnTo>
                <a:lnTo>
                  <a:pt x="3591311" y="1989720"/>
                </a:lnTo>
                <a:lnTo>
                  <a:pt x="3595619" y="1942746"/>
                </a:lnTo>
                <a:lnTo>
                  <a:pt x="3598716" y="1895432"/>
                </a:lnTo>
                <a:lnTo>
                  <a:pt x="3600585" y="1847792"/>
                </a:lnTo>
                <a:lnTo>
                  <a:pt x="3601212" y="1799843"/>
                </a:lnTo>
                <a:lnTo>
                  <a:pt x="3600585" y="1751895"/>
                </a:lnTo>
                <a:lnTo>
                  <a:pt x="3598716" y="1704255"/>
                </a:lnTo>
                <a:lnTo>
                  <a:pt x="3595619" y="1656941"/>
                </a:lnTo>
                <a:lnTo>
                  <a:pt x="3591311" y="1609967"/>
                </a:lnTo>
                <a:lnTo>
                  <a:pt x="3585807" y="1563349"/>
                </a:lnTo>
                <a:lnTo>
                  <a:pt x="3579122" y="1517102"/>
                </a:lnTo>
                <a:lnTo>
                  <a:pt x="3571272" y="1471243"/>
                </a:lnTo>
                <a:lnTo>
                  <a:pt x="3562273" y="1425786"/>
                </a:lnTo>
                <a:lnTo>
                  <a:pt x="3552140" y="1380747"/>
                </a:lnTo>
                <a:lnTo>
                  <a:pt x="3540888" y="1336142"/>
                </a:lnTo>
                <a:lnTo>
                  <a:pt x="3528534" y="1291986"/>
                </a:lnTo>
                <a:lnTo>
                  <a:pt x="3515093" y="1248295"/>
                </a:lnTo>
                <a:lnTo>
                  <a:pt x="3500580" y="1205085"/>
                </a:lnTo>
                <a:lnTo>
                  <a:pt x="3485011" y="1162370"/>
                </a:lnTo>
                <a:lnTo>
                  <a:pt x="3468401" y="1120167"/>
                </a:lnTo>
                <a:lnTo>
                  <a:pt x="3450767" y="1078491"/>
                </a:lnTo>
                <a:lnTo>
                  <a:pt x="3432123" y="1037357"/>
                </a:lnTo>
                <a:lnTo>
                  <a:pt x="3412485" y="996781"/>
                </a:lnTo>
                <a:lnTo>
                  <a:pt x="3391868" y="956779"/>
                </a:lnTo>
                <a:lnTo>
                  <a:pt x="3370289" y="917367"/>
                </a:lnTo>
                <a:lnTo>
                  <a:pt x="3347763" y="878559"/>
                </a:lnTo>
                <a:lnTo>
                  <a:pt x="3324305" y="840371"/>
                </a:lnTo>
                <a:lnTo>
                  <a:pt x="3299931" y="802819"/>
                </a:lnTo>
                <a:lnTo>
                  <a:pt x="3274657" y="765919"/>
                </a:lnTo>
                <a:lnTo>
                  <a:pt x="3248497" y="729685"/>
                </a:lnTo>
                <a:lnTo>
                  <a:pt x="3221468" y="694134"/>
                </a:lnTo>
                <a:lnTo>
                  <a:pt x="3193586" y="659281"/>
                </a:lnTo>
                <a:lnTo>
                  <a:pt x="3164864" y="625142"/>
                </a:lnTo>
                <a:lnTo>
                  <a:pt x="3135320" y="591732"/>
                </a:lnTo>
                <a:lnTo>
                  <a:pt x="3104969" y="559066"/>
                </a:lnTo>
                <a:lnTo>
                  <a:pt x="3073827" y="527161"/>
                </a:lnTo>
                <a:lnTo>
                  <a:pt x="3041908" y="496031"/>
                </a:lnTo>
                <a:lnTo>
                  <a:pt x="3009228" y="465693"/>
                </a:lnTo>
                <a:lnTo>
                  <a:pt x="2975804" y="436161"/>
                </a:lnTo>
                <a:lnTo>
                  <a:pt x="2941650" y="407452"/>
                </a:lnTo>
                <a:lnTo>
                  <a:pt x="2906782" y="379581"/>
                </a:lnTo>
                <a:lnTo>
                  <a:pt x="2871216" y="352564"/>
                </a:lnTo>
                <a:lnTo>
                  <a:pt x="2834967" y="326416"/>
                </a:lnTo>
                <a:lnTo>
                  <a:pt x="2798051" y="301152"/>
                </a:lnTo>
                <a:lnTo>
                  <a:pt x="2760483" y="276788"/>
                </a:lnTo>
                <a:lnTo>
                  <a:pt x="2722279" y="253340"/>
                </a:lnTo>
                <a:lnTo>
                  <a:pt x="2683455" y="230824"/>
                </a:lnTo>
                <a:lnTo>
                  <a:pt x="2644026" y="209254"/>
                </a:lnTo>
                <a:lnTo>
                  <a:pt x="2604007" y="188646"/>
                </a:lnTo>
                <a:lnTo>
                  <a:pt x="2563414" y="169017"/>
                </a:lnTo>
                <a:lnTo>
                  <a:pt x="2522263" y="150380"/>
                </a:lnTo>
                <a:lnTo>
                  <a:pt x="2480569" y="132753"/>
                </a:lnTo>
                <a:lnTo>
                  <a:pt x="2438348" y="116151"/>
                </a:lnTo>
                <a:lnTo>
                  <a:pt x="2395615" y="100588"/>
                </a:lnTo>
                <a:lnTo>
                  <a:pt x="2352387" y="86081"/>
                </a:lnTo>
                <a:lnTo>
                  <a:pt x="2308677" y="72646"/>
                </a:lnTo>
                <a:lnTo>
                  <a:pt x="2264503" y="60297"/>
                </a:lnTo>
                <a:lnTo>
                  <a:pt x="2219879" y="49050"/>
                </a:lnTo>
                <a:lnTo>
                  <a:pt x="2174821" y="38922"/>
                </a:lnTo>
                <a:lnTo>
                  <a:pt x="2129345" y="29926"/>
                </a:lnTo>
                <a:lnTo>
                  <a:pt x="2083466" y="22080"/>
                </a:lnTo>
                <a:lnTo>
                  <a:pt x="2037200" y="15398"/>
                </a:lnTo>
                <a:lnTo>
                  <a:pt x="1990562" y="9896"/>
                </a:lnTo>
                <a:lnTo>
                  <a:pt x="1943568" y="5590"/>
                </a:lnTo>
                <a:lnTo>
                  <a:pt x="1896234" y="2494"/>
                </a:lnTo>
                <a:lnTo>
                  <a:pt x="1848574" y="626"/>
                </a:lnTo>
                <a:lnTo>
                  <a:pt x="1800606" y="0"/>
                </a:lnTo>
                <a:close/>
              </a:path>
            </a:pathLst>
          </a:custGeom>
          <a:solidFill>
            <a:srgbClr val="DF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3978" y="1373580"/>
            <a:ext cx="1178222" cy="1167620"/>
          </a:xfrm>
          <a:custGeom>
            <a:avLst/>
            <a:gdLst/>
            <a:ahLst/>
            <a:cxnLst/>
            <a:rect l="l" t="t" r="r" b="b"/>
            <a:pathLst>
              <a:path w="1129665" h="1129664">
                <a:moveTo>
                  <a:pt x="0" y="564641"/>
                </a:moveTo>
                <a:lnTo>
                  <a:pt x="2072" y="515921"/>
                </a:lnTo>
                <a:lnTo>
                  <a:pt x="8177" y="468352"/>
                </a:lnTo>
                <a:lnTo>
                  <a:pt x="18144" y="422103"/>
                </a:lnTo>
                <a:lnTo>
                  <a:pt x="31804" y="377344"/>
                </a:lnTo>
                <a:lnTo>
                  <a:pt x="48988" y="334245"/>
                </a:lnTo>
                <a:lnTo>
                  <a:pt x="69526" y="292975"/>
                </a:lnTo>
                <a:lnTo>
                  <a:pt x="93249" y="253703"/>
                </a:lnTo>
                <a:lnTo>
                  <a:pt x="119987" y="216598"/>
                </a:lnTo>
                <a:lnTo>
                  <a:pt x="149571" y="181831"/>
                </a:lnTo>
                <a:lnTo>
                  <a:pt x="181831" y="149571"/>
                </a:lnTo>
                <a:lnTo>
                  <a:pt x="216598" y="119987"/>
                </a:lnTo>
                <a:lnTo>
                  <a:pt x="253703" y="93249"/>
                </a:lnTo>
                <a:lnTo>
                  <a:pt x="292975" y="69526"/>
                </a:lnTo>
                <a:lnTo>
                  <a:pt x="334245" y="48988"/>
                </a:lnTo>
                <a:lnTo>
                  <a:pt x="377344" y="31804"/>
                </a:lnTo>
                <a:lnTo>
                  <a:pt x="422103" y="18144"/>
                </a:lnTo>
                <a:lnTo>
                  <a:pt x="468352" y="8177"/>
                </a:lnTo>
                <a:lnTo>
                  <a:pt x="515921" y="2072"/>
                </a:lnTo>
                <a:lnTo>
                  <a:pt x="564642" y="0"/>
                </a:lnTo>
                <a:lnTo>
                  <a:pt x="613362" y="2072"/>
                </a:lnTo>
                <a:lnTo>
                  <a:pt x="660931" y="8177"/>
                </a:lnTo>
                <a:lnTo>
                  <a:pt x="707180" y="18144"/>
                </a:lnTo>
                <a:lnTo>
                  <a:pt x="751939" y="31804"/>
                </a:lnTo>
                <a:lnTo>
                  <a:pt x="795038" y="48988"/>
                </a:lnTo>
                <a:lnTo>
                  <a:pt x="836308" y="69526"/>
                </a:lnTo>
                <a:lnTo>
                  <a:pt x="875580" y="93249"/>
                </a:lnTo>
                <a:lnTo>
                  <a:pt x="912685" y="119987"/>
                </a:lnTo>
                <a:lnTo>
                  <a:pt x="947452" y="149571"/>
                </a:lnTo>
                <a:lnTo>
                  <a:pt x="979712" y="181831"/>
                </a:lnTo>
                <a:lnTo>
                  <a:pt x="1009296" y="216598"/>
                </a:lnTo>
                <a:lnTo>
                  <a:pt x="1036034" y="253703"/>
                </a:lnTo>
                <a:lnTo>
                  <a:pt x="1059757" y="292975"/>
                </a:lnTo>
                <a:lnTo>
                  <a:pt x="1080295" y="334245"/>
                </a:lnTo>
                <a:lnTo>
                  <a:pt x="1097479" y="377344"/>
                </a:lnTo>
                <a:lnTo>
                  <a:pt x="1111139" y="422103"/>
                </a:lnTo>
                <a:lnTo>
                  <a:pt x="1121106" y="468352"/>
                </a:lnTo>
                <a:lnTo>
                  <a:pt x="1127211" y="515921"/>
                </a:lnTo>
                <a:lnTo>
                  <a:pt x="1129284" y="564641"/>
                </a:lnTo>
                <a:lnTo>
                  <a:pt x="1127211" y="613362"/>
                </a:lnTo>
                <a:lnTo>
                  <a:pt x="1121106" y="660931"/>
                </a:lnTo>
                <a:lnTo>
                  <a:pt x="1111139" y="707180"/>
                </a:lnTo>
                <a:lnTo>
                  <a:pt x="1097479" y="751939"/>
                </a:lnTo>
                <a:lnTo>
                  <a:pt x="1080295" y="795038"/>
                </a:lnTo>
                <a:lnTo>
                  <a:pt x="1059757" y="836308"/>
                </a:lnTo>
                <a:lnTo>
                  <a:pt x="1036034" y="875580"/>
                </a:lnTo>
                <a:lnTo>
                  <a:pt x="1009296" y="912685"/>
                </a:lnTo>
                <a:lnTo>
                  <a:pt x="979712" y="947452"/>
                </a:lnTo>
                <a:lnTo>
                  <a:pt x="947452" y="979712"/>
                </a:lnTo>
                <a:lnTo>
                  <a:pt x="912685" y="1009296"/>
                </a:lnTo>
                <a:lnTo>
                  <a:pt x="875580" y="1036034"/>
                </a:lnTo>
                <a:lnTo>
                  <a:pt x="836308" y="1059757"/>
                </a:lnTo>
                <a:lnTo>
                  <a:pt x="795038" y="1080295"/>
                </a:lnTo>
                <a:lnTo>
                  <a:pt x="751939" y="1097479"/>
                </a:lnTo>
                <a:lnTo>
                  <a:pt x="707180" y="1111139"/>
                </a:lnTo>
                <a:lnTo>
                  <a:pt x="660931" y="1121106"/>
                </a:lnTo>
                <a:lnTo>
                  <a:pt x="613362" y="1127211"/>
                </a:lnTo>
                <a:lnTo>
                  <a:pt x="564642" y="1129283"/>
                </a:lnTo>
                <a:lnTo>
                  <a:pt x="515921" y="1127211"/>
                </a:lnTo>
                <a:lnTo>
                  <a:pt x="468352" y="1121106"/>
                </a:lnTo>
                <a:lnTo>
                  <a:pt x="422103" y="1111139"/>
                </a:lnTo>
                <a:lnTo>
                  <a:pt x="377344" y="1097479"/>
                </a:lnTo>
                <a:lnTo>
                  <a:pt x="334245" y="1080295"/>
                </a:lnTo>
                <a:lnTo>
                  <a:pt x="292975" y="1059757"/>
                </a:lnTo>
                <a:lnTo>
                  <a:pt x="253703" y="1036034"/>
                </a:lnTo>
                <a:lnTo>
                  <a:pt x="216598" y="1009296"/>
                </a:lnTo>
                <a:lnTo>
                  <a:pt x="181831" y="979712"/>
                </a:lnTo>
                <a:lnTo>
                  <a:pt x="149571" y="947452"/>
                </a:lnTo>
                <a:lnTo>
                  <a:pt x="119987" y="912685"/>
                </a:lnTo>
                <a:lnTo>
                  <a:pt x="93249" y="875580"/>
                </a:lnTo>
                <a:lnTo>
                  <a:pt x="69526" y="836308"/>
                </a:lnTo>
                <a:lnTo>
                  <a:pt x="48988" y="795038"/>
                </a:lnTo>
                <a:lnTo>
                  <a:pt x="31804" y="751939"/>
                </a:lnTo>
                <a:lnTo>
                  <a:pt x="18144" y="707180"/>
                </a:lnTo>
                <a:lnTo>
                  <a:pt x="8177" y="660931"/>
                </a:lnTo>
                <a:lnTo>
                  <a:pt x="2072" y="613362"/>
                </a:lnTo>
                <a:lnTo>
                  <a:pt x="0" y="564641"/>
                </a:lnTo>
                <a:close/>
              </a:path>
            </a:pathLst>
          </a:custGeom>
          <a:ln w="12192">
            <a:solidFill>
              <a:srgbClr val="07F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6882" y="1480981"/>
            <a:ext cx="3947413" cy="4142904"/>
          </a:xfrm>
          <a:custGeom>
            <a:avLst/>
            <a:gdLst/>
            <a:ahLst/>
            <a:cxnLst/>
            <a:rect l="l" t="t" r="r" b="b"/>
            <a:pathLst>
              <a:path w="3599815" h="3599815">
                <a:moveTo>
                  <a:pt x="1799844" y="0"/>
                </a:moveTo>
                <a:lnTo>
                  <a:pt x="1751895" y="626"/>
                </a:lnTo>
                <a:lnTo>
                  <a:pt x="1704255" y="2494"/>
                </a:lnTo>
                <a:lnTo>
                  <a:pt x="1656941" y="5590"/>
                </a:lnTo>
                <a:lnTo>
                  <a:pt x="1609967" y="9896"/>
                </a:lnTo>
                <a:lnTo>
                  <a:pt x="1563349" y="15398"/>
                </a:lnTo>
                <a:lnTo>
                  <a:pt x="1517102" y="22080"/>
                </a:lnTo>
                <a:lnTo>
                  <a:pt x="1471243" y="29926"/>
                </a:lnTo>
                <a:lnTo>
                  <a:pt x="1425786" y="38922"/>
                </a:lnTo>
                <a:lnTo>
                  <a:pt x="1380747" y="49050"/>
                </a:lnTo>
                <a:lnTo>
                  <a:pt x="1336142" y="60297"/>
                </a:lnTo>
                <a:lnTo>
                  <a:pt x="1291986" y="72646"/>
                </a:lnTo>
                <a:lnTo>
                  <a:pt x="1248295" y="86081"/>
                </a:lnTo>
                <a:lnTo>
                  <a:pt x="1205085" y="100588"/>
                </a:lnTo>
                <a:lnTo>
                  <a:pt x="1162370" y="116151"/>
                </a:lnTo>
                <a:lnTo>
                  <a:pt x="1120167" y="132753"/>
                </a:lnTo>
                <a:lnTo>
                  <a:pt x="1078491" y="150380"/>
                </a:lnTo>
                <a:lnTo>
                  <a:pt x="1037357" y="169017"/>
                </a:lnTo>
                <a:lnTo>
                  <a:pt x="996781" y="188646"/>
                </a:lnTo>
                <a:lnTo>
                  <a:pt x="956779" y="209254"/>
                </a:lnTo>
                <a:lnTo>
                  <a:pt x="917367" y="230824"/>
                </a:lnTo>
                <a:lnTo>
                  <a:pt x="878559" y="253340"/>
                </a:lnTo>
                <a:lnTo>
                  <a:pt x="840371" y="276788"/>
                </a:lnTo>
                <a:lnTo>
                  <a:pt x="802819" y="301152"/>
                </a:lnTo>
                <a:lnTo>
                  <a:pt x="765919" y="326416"/>
                </a:lnTo>
                <a:lnTo>
                  <a:pt x="729685" y="352564"/>
                </a:lnTo>
                <a:lnTo>
                  <a:pt x="694134" y="379581"/>
                </a:lnTo>
                <a:lnTo>
                  <a:pt x="659281" y="407452"/>
                </a:lnTo>
                <a:lnTo>
                  <a:pt x="625142" y="436161"/>
                </a:lnTo>
                <a:lnTo>
                  <a:pt x="591732" y="465693"/>
                </a:lnTo>
                <a:lnTo>
                  <a:pt x="559066" y="496031"/>
                </a:lnTo>
                <a:lnTo>
                  <a:pt x="527161" y="527161"/>
                </a:lnTo>
                <a:lnTo>
                  <a:pt x="496031" y="559066"/>
                </a:lnTo>
                <a:lnTo>
                  <a:pt x="465693" y="591732"/>
                </a:lnTo>
                <a:lnTo>
                  <a:pt x="436161" y="625142"/>
                </a:lnTo>
                <a:lnTo>
                  <a:pt x="407452" y="659281"/>
                </a:lnTo>
                <a:lnTo>
                  <a:pt x="379581" y="694134"/>
                </a:lnTo>
                <a:lnTo>
                  <a:pt x="352564" y="729685"/>
                </a:lnTo>
                <a:lnTo>
                  <a:pt x="326416" y="765919"/>
                </a:lnTo>
                <a:lnTo>
                  <a:pt x="301152" y="802819"/>
                </a:lnTo>
                <a:lnTo>
                  <a:pt x="276788" y="840371"/>
                </a:lnTo>
                <a:lnTo>
                  <a:pt x="253340" y="878559"/>
                </a:lnTo>
                <a:lnTo>
                  <a:pt x="230824" y="917367"/>
                </a:lnTo>
                <a:lnTo>
                  <a:pt x="209254" y="956779"/>
                </a:lnTo>
                <a:lnTo>
                  <a:pt x="188646" y="996781"/>
                </a:lnTo>
                <a:lnTo>
                  <a:pt x="169017" y="1037357"/>
                </a:lnTo>
                <a:lnTo>
                  <a:pt x="150380" y="1078491"/>
                </a:lnTo>
                <a:lnTo>
                  <a:pt x="132753" y="1120167"/>
                </a:lnTo>
                <a:lnTo>
                  <a:pt x="116151" y="1162370"/>
                </a:lnTo>
                <a:lnTo>
                  <a:pt x="100588" y="1205085"/>
                </a:lnTo>
                <a:lnTo>
                  <a:pt x="86081" y="1248295"/>
                </a:lnTo>
                <a:lnTo>
                  <a:pt x="72646" y="1291986"/>
                </a:lnTo>
                <a:lnTo>
                  <a:pt x="60297" y="1336142"/>
                </a:lnTo>
                <a:lnTo>
                  <a:pt x="49050" y="1380747"/>
                </a:lnTo>
                <a:lnTo>
                  <a:pt x="38922" y="1425786"/>
                </a:lnTo>
                <a:lnTo>
                  <a:pt x="29926" y="1471243"/>
                </a:lnTo>
                <a:lnTo>
                  <a:pt x="22080" y="1517102"/>
                </a:lnTo>
                <a:lnTo>
                  <a:pt x="15398" y="1563349"/>
                </a:lnTo>
                <a:lnTo>
                  <a:pt x="9896" y="1609967"/>
                </a:lnTo>
                <a:lnTo>
                  <a:pt x="5590" y="1656941"/>
                </a:lnTo>
                <a:lnTo>
                  <a:pt x="2494" y="1704255"/>
                </a:lnTo>
                <a:lnTo>
                  <a:pt x="626" y="1751895"/>
                </a:lnTo>
                <a:lnTo>
                  <a:pt x="0" y="1799843"/>
                </a:lnTo>
                <a:lnTo>
                  <a:pt x="626" y="1847792"/>
                </a:lnTo>
                <a:lnTo>
                  <a:pt x="2494" y="1895432"/>
                </a:lnTo>
                <a:lnTo>
                  <a:pt x="5590" y="1942746"/>
                </a:lnTo>
                <a:lnTo>
                  <a:pt x="9896" y="1989720"/>
                </a:lnTo>
                <a:lnTo>
                  <a:pt x="15398" y="2036338"/>
                </a:lnTo>
                <a:lnTo>
                  <a:pt x="22080" y="2082585"/>
                </a:lnTo>
                <a:lnTo>
                  <a:pt x="29926" y="2128444"/>
                </a:lnTo>
                <a:lnTo>
                  <a:pt x="38922" y="2173901"/>
                </a:lnTo>
                <a:lnTo>
                  <a:pt x="49050" y="2218940"/>
                </a:lnTo>
                <a:lnTo>
                  <a:pt x="60297" y="2263545"/>
                </a:lnTo>
                <a:lnTo>
                  <a:pt x="72646" y="2307701"/>
                </a:lnTo>
                <a:lnTo>
                  <a:pt x="86081" y="2351392"/>
                </a:lnTo>
                <a:lnTo>
                  <a:pt x="100588" y="2394602"/>
                </a:lnTo>
                <a:lnTo>
                  <a:pt x="116151" y="2437317"/>
                </a:lnTo>
                <a:lnTo>
                  <a:pt x="132753" y="2479520"/>
                </a:lnTo>
                <a:lnTo>
                  <a:pt x="150380" y="2521196"/>
                </a:lnTo>
                <a:lnTo>
                  <a:pt x="169017" y="2562330"/>
                </a:lnTo>
                <a:lnTo>
                  <a:pt x="188646" y="2602906"/>
                </a:lnTo>
                <a:lnTo>
                  <a:pt x="209254" y="2642908"/>
                </a:lnTo>
                <a:lnTo>
                  <a:pt x="230824" y="2682320"/>
                </a:lnTo>
                <a:lnTo>
                  <a:pt x="253340" y="2721128"/>
                </a:lnTo>
                <a:lnTo>
                  <a:pt x="276788" y="2759316"/>
                </a:lnTo>
                <a:lnTo>
                  <a:pt x="301152" y="2796868"/>
                </a:lnTo>
                <a:lnTo>
                  <a:pt x="326416" y="2833768"/>
                </a:lnTo>
                <a:lnTo>
                  <a:pt x="352564" y="2870002"/>
                </a:lnTo>
                <a:lnTo>
                  <a:pt x="379581" y="2905553"/>
                </a:lnTo>
                <a:lnTo>
                  <a:pt x="407452" y="2940406"/>
                </a:lnTo>
                <a:lnTo>
                  <a:pt x="436161" y="2974545"/>
                </a:lnTo>
                <a:lnTo>
                  <a:pt x="465693" y="3007955"/>
                </a:lnTo>
                <a:lnTo>
                  <a:pt x="496031" y="3040621"/>
                </a:lnTo>
                <a:lnTo>
                  <a:pt x="527161" y="3072526"/>
                </a:lnTo>
                <a:lnTo>
                  <a:pt x="559066" y="3103656"/>
                </a:lnTo>
                <a:lnTo>
                  <a:pt x="591732" y="3133994"/>
                </a:lnTo>
                <a:lnTo>
                  <a:pt x="625142" y="3163526"/>
                </a:lnTo>
                <a:lnTo>
                  <a:pt x="659281" y="3192235"/>
                </a:lnTo>
                <a:lnTo>
                  <a:pt x="694134" y="3220106"/>
                </a:lnTo>
                <a:lnTo>
                  <a:pt x="729685" y="3247123"/>
                </a:lnTo>
                <a:lnTo>
                  <a:pt x="765919" y="3273271"/>
                </a:lnTo>
                <a:lnTo>
                  <a:pt x="802819" y="3298535"/>
                </a:lnTo>
                <a:lnTo>
                  <a:pt x="840371" y="3322899"/>
                </a:lnTo>
                <a:lnTo>
                  <a:pt x="878559" y="3346347"/>
                </a:lnTo>
                <a:lnTo>
                  <a:pt x="917367" y="3368863"/>
                </a:lnTo>
                <a:lnTo>
                  <a:pt x="956779" y="3390433"/>
                </a:lnTo>
                <a:lnTo>
                  <a:pt x="996781" y="3411041"/>
                </a:lnTo>
                <a:lnTo>
                  <a:pt x="1037357" y="3430670"/>
                </a:lnTo>
                <a:lnTo>
                  <a:pt x="1078491" y="3449307"/>
                </a:lnTo>
                <a:lnTo>
                  <a:pt x="1120167" y="3466934"/>
                </a:lnTo>
                <a:lnTo>
                  <a:pt x="1162370" y="3483536"/>
                </a:lnTo>
                <a:lnTo>
                  <a:pt x="1205085" y="3499099"/>
                </a:lnTo>
                <a:lnTo>
                  <a:pt x="1248295" y="3513606"/>
                </a:lnTo>
                <a:lnTo>
                  <a:pt x="1291986" y="3527041"/>
                </a:lnTo>
                <a:lnTo>
                  <a:pt x="1336142" y="3539390"/>
                </a:lnTo>
                <a:lnTo>
                  <a:pt x="1380747" y="3550637"/>
                </a:lnTo>
                <a:lnTo>
                  <a:pt x="1425786" y="3560765"/>
                </a:lnTo>
                <a:lnTo>
                  <a:pt x="1471243" y="3569761"/>
                </a:lnTo>
                <a:lnTo>
                  <a:pt x="1517102" y="3577607"/>
                </a:lnTo>
                <a:lnTo>
                  <a:pt x="1563349" y="3584289"/>
                </a:lnTo>
                <a:lnTo>
                  <a:pt x="1609967" y="3589791"/>
                </a:lnTo>
                <a:lnTo>
                  <a:pt x="1656941" y="3594097"/>
                </a:lnTo>
                <a:lnTo>
                  <a:pt x="1704255" y="3597193"/>
                </a:lnTo>
                <a:lnTo>
                  <a:pt x="1751895" y="3599061"/>
                </a:lnTo>
                <a:lnTo>
                  <a:pt x="1799844" y="3599687"/>
                </a:lnTo>
                <a:lnTo>
                  <a:pt x="1847792" y="3599061"/>
                </a:lnTo>
                <a:lnTo>
                  <a:pt x="1895432" y="3597193"/>
                </a:lnTo>
                <a:lnTo>
                  <a:pt x="1942746" y="3594097"/>
                </a:lnTo>
                <a:lnTo>
                  <a:pt x="1989720" y="3589791"/>
                </a:lnTo>
                <a:lnTo>
                  <a:pt x="2036338" y="3584289"/>
                </a:lnTo>
                <a:lnTo>
                  <a:pt x="2082585" y="3577607"/>
                </a:lnTo>
                <a:lnTo>
                  <a:pt x="2128444" y="3569761"/>
                </a:lnTo>
                <a:lnTo>
                  <a:pt x="2173901" y="3560765"/>
                </a:lnTo>
                <a:lnTo>
                  <a:pt x="2218940" y="3550637"/>
                </a:lnTo>
                <a:lnTo>
                  <a:pt x="2263545" y="3539390"/>
                </a:lnTo>
                <a:lnTo>
                  <a:pt x="2307701" y="3527041"/>
                </a:lnTo>
                <a:lnTo>
                  <a:pt x="2351392" y="3513606"/>
                </a:lnTo>
                <a:lnTo>
                  <a:pt x="2394602" y="3499099"/>
                </a:lnTo>
                <a:lnTo>
                  <a:pt x="2437317" y="3483536"/>
                </a:lnTo>
                <a:lnTo>
                  <a:pt x="2479520" y="3466934"/>
                </a:lnTo>
                <a:lnTo>
                  <a:pt x="2521196" y="3449307"/>
                </a:lnTo>
                <a:lnTo>
                  <a:pt x="2562330" y="3430670"/>
                </a:lnTo>
                <a:lnTo>
                  <a:pt x="2602906" y="3411041"/>
                </a:lnTo>
                <a:lnTo>
                  <a:pt x="2642908" y="3390433"/>
                </a:lnTo>
                <a:lnTo>
                  <a:pt x="2682320" y="3368863"/>
                </a:lnTo>
                <a:lnTo>
                  <a:pt x="2721128" y="3346347"/>
                </a:lnTo>
                <a:lnTo>
                  <a:pt x="2759316" y="3322899"/>
                </a:lnTo>
                <a:lnTo>
                  <a:pt x="2796868" y="3298535"/>
                </a:lnTo>
                <a:lnTo>
                  <a:pt x="2833768" y="3273271"/>
                </a:lnTo>
                <a:lnTo>
                  <a:pt x="2870002" y="3247123"/>
                </a:lnTo>
                <a:lnTo>
                  <a:pt x="2905553" y="3220106"/>
                </a:lnTo>
                <a:lnTo>
                  <a:pt x="2940406" y="3192235"/>
                </a:lnTo>
                <a:lnTo>
                  <a:pt x="2974545" y="3163526"/>
                </a:lnTo>
                <a:lnTo>
                  <a:pt x="3007955" y="3133994"/>
                </a:lnTo>
                <a:lnTo>
                  <a:pt x="3040621" y="3103656"/>
                </a:lnTo>
                <a:lnTo>
                  <a:pt x="3072526" y="3072526"/>
                </a:lnTo>
                <a:lnTo>
                  <a:pt x="3103656" y="3040621"/>
                </a:lnTo>
                <a:lnTo>
                  <a:pt x="3133994" y="3007955"/>
                </a:lnTo>
                <a:lnTo>
                  <a:pt x="3163526" y="2974545"/>
                </a:lnTo>
                <a:lnTo>
                  <a:pt x="3192235" y="2940406"/>
                </a:lnTo>
                <a:lnTo>
                  <a:pt x="3220106" y="2905553"/>
                </a:lnTo>
                <a:lnTo>
                  <a:pt x="3247123" y="2870002"/>
                </a:lnTo>
                <a:lnTo>
                  <a:pt x="3273271" y="2833768"/>
                </a:lnTo>
                <a:lnTo>
                  <a:pt x="3298535" y="2796868"/>
                </a:lnTo>
                <a:lnTo>
                  <a:pt x="3322899" y="2759316"/>
                </a:lnTo>
                <a:lnTo>
                  <a:pt x="3346347" y="2721128"/>
                </a:lnTo>
                <a:lnTo>
                  <a:pt x="3368863" y="2682320"/>
                </a:lnTo>
                <a:lnTo>
                  <a:pt x="3390433" y="2642908"/>
                </a:lnTo>
                <a:lnTo>
                  <a:pt x="3411041" y="2602906"/>
                </a:lnTo>
                <a:lnTo>
                  <a:pt x="3430670" y="2562330"/>
                </a:lnTo>
                <a:lnTo>
                  <a:pt x="3449307" y="2521196"/>
                </a:lnTo>
                <a:lnTo>
                  <a:pt x="3466934" y="2479520"/>
                </a:lnTo>
                <a:lnTo>
                  <a:pt x="3483536" y="2437317"/>
                </a:lnTo>
                <a:lnTo>
                  <a:pt x="3499099" y="2394602"/>
                </a:lnTo>
                <a:lnTo>
                  <a:pt x="3513606" y="2351392"/>
                </a:lnTo>
                <a:lnTo>
                  <a:pt x="3527041" y="2307701"/>
                </a:lnTo>
                <a:lnTo>
                  <a:pt x="3539390" y="2263545"/>
                </a:lnTo>
                <a:lnTo>
                  <a:pt x="3550637" y="2218940"/>
                </a:lnTo>
                <a:lnTo>
                  <a:pt x="3560765" y="2173901"/>
                </a:lnTo>
                <a:lnTo>
                  <a:pt x="3569761" y="2128444"/>
                </a:lnTo>
                <a:lnTo>
                  <a:pt x="3577607" y="2082585"/>
                </a:lnTo>
                <a:lnTo>
                  <a:pt x="3584289" y="2036338"/>
                </a:lnTo>
                <a:lnTo>
                  <a:pt x="3589791" y="1989720"/>
                </a:lnTo>
                <a:lnTo>
                  <a:pt x="3594097" y="1942746"/>
                </a:lnTo>
                <a:lnTo>
                  <a:pt x="3597193" y="1895432"/>
                </a:lnTo>
                <a:lnTo>
                  <a:pt x="3599061" y="1847792"/>
                </a:lnTo>
                <a:lnTo>
                  <a:pt x="3599688" y="1799843"/>
                </a:lnTo>
                <a:lnTo>
                  <a:pt x="3599061" y="1751895"/>
                </a:lnTo>
                <a:lnTo>
                  <a:pt x="3597193" y="1704255"/>
                </a:lnTo>
                <a:lnTo>
                  <a:pt x="3594097" y="1656941"/>
                </a:lnTo>
                <a:lnTo>
                  <a:pt x="3589791" y="1609967"/>
                </a:lnTo>
                <a:lnTo>
                  <a:pt x="3584289" y="1563349"/>
                </a:lnTo>
                <a:lnTo>
                  <a:pt x="3577607" y="1517102"/>
                </a:lnTo>
                <a:lnTo>
                  <a:pt x="3569761" y="1471243"/>
                </a:lnTo>
                <a:lnTo>
                  <a:pt x="3560765" y="1425786"/>
                </a:lnTo>
                <a:lnTo>
                  <a:pt x="3550637" y="1380747"/>
                </a:lnTo>
                <a:lnTo>
                  <a:pt x="3539390" y="1336142"/>
                </a:lnTo>
                <a:lnTo>
                  <a:pt x="3527041" y="1291986"/>
                </a:lnTo>
                <a:lnTo>
                  <a:pt x="3513606" y="1248295"/>
                </a:lnTo>
                <a:lnTo>
                  <a:pt x="3499099" y="1205085"/>
                </a:lnTo>
                <a:lnTo>
                  <a:pt x="3483536" y="1162370"/>
                </a:lnTo>
                <a:lnTo>
                  <a:pt x="3466934" y="1120167"/>
                </a:lnTo>
                <a:lnTo>
                  <a:pt x="3449307" y="1078491"/>
                </a:lnTo>
                <a:lnTo>
                  <a:pt x="3430670" y="1037357"/>
                </a:lnTo>
                <a:lnTo>
                  <a:pt x="3411041" y="996781"/>
                </a:lnTo>
                <a:lnTo>
                  <a:pt x="3390433" y="956779"/>
                </a:lnTo>
                <a:lnTo>
                  <a:pt x="3368863" y="917367"/>
                </a:lnTo>
                <a:lnTo>
                  <a:pt x="3346347" y="878559"/>
                </a:lnTo>
                <a:lnTo>
                  <a:pt x="3322899" y="840371"/>
                </a:lnTo>
                <a:lnTo>
                  <a:pt x="3298535" y="802819"/>
                </a:lnTo>
                <a:lnTo>
                  <a:pt x="3273271" y="765919"/>
                </a:lnTo>
                <a:lnTo>
                  <a:pt x="3247123" y="729685"/>
                </a:lnTo>
                <a:lnTo>
                  <a:pt x="3220106" y="694134"/>
                </a:lnTo>
                <a:lnTo>
                  <a:pt x="3192235" y="659281"/>
                </a:lnTo>
                <a:lnTo>
                  <a:pt x="3163526" y="625142"/>
                </a:lnTo>
                <a:lnTo>
                  <a:pt x="3133994" y="591732"/>
                </a:lnTo>
                <a:lnTo>
                  <a:pt x="3103656" y="559066"/>
                </a:lnTo>
                <a:lnTo>
                  <a:pt x="3072526" y="527161"/>
                </a:lnTo>
                <a:lnTo>
                  <a:pt x="3040621" y="496031"/>
                </a:lnTo>
                <a:lnTo>
                  <a:pt x="3007955" y="465693"/>
                </a:lnTo>
                <a:lnTo>
                  <a:pt x="2974545" y="436161"/>
                </a:lnTo>
                <a:lnTo>
                  <a:pt x="2940406" y="407452"/>
                </a:lnTo>
                <a:lnTo>
                  <a:pt x="2905553" y="379581"/>
                </a:lnTo>
                <a:lnTo>
                  <a:pt x="2870002" y="352564"/>
                </a:lnTo>
                <a:lnTo>
                  <a:pt x="2833768" y="326416"/>
                </a:lnTo>
                <a:lnTo>
                  <a:pt x="2796868" y="301152"/>
                </a:lnTo>
                <a:lnTo>
                  <a:pt x="2759316" y="276788"/>
                </a:lnTo>
                <a:lnTo>
                  <a:pt x="2721128" y="253340"/>
                </a:lnTo>
                <a:lnTo>
                  <a:pt x="2682320" y="230824"/>
                </a:lnTo>
                <a:lnTo>
                  <a:pt x="2642908" y="209254"/>
                </a:lnTo>
                <a:lnTo>
                  <a:pt x="2602906" y="188646"/>
                </a:lnTo>
                <a:lnTo>
                  <a:pt x="2562330" y="169017"/>
                </a:lnTo>
                <a:lnTo>
                  <a:pt x="2521196" y="150380"/>
                </a:lnTo>
                <a:lnTo>
                  <a:pt x="2479520" y="132753"/>
                </a:lnTo>
                <a:lnTo>
                  <a:pt x="2437317" y="116151"/>
                </a:lnTo>
                <a:lnTo>
                  <a:pt x="2394602" y="100588"/>
                </a:lnTo>
                <a:lnTo>
                  <a:pt x="2351392" y="86081"/>
                </a:lnTo>
                <a:lnTo>
                  <a:pt x="2307701" y="72646"/>
                </a:lnTo>
                <a:lnTo>
                  <a:pt x="2263545" y="60297"/>
                </a:lnTo>
                <a:lnTo>
                  <a:pt x="2218940" y="49050"/>
                </a:lnTo>
                <a:lnTo>
                  <a:pt x="2173901" y="38922"/>
                </a:lnTo>
                <a:lnTo>
                  <a:pt x="2128444" y="29926"/>
                </a:lnTo>
                <a:lnTo>
                  <a:pt x="2082585" y="22080"/>
                </a:lnTo>
                <a:lnTo>
                  <a:pt x="2036338" y="15398"/>
                </a:lnTo>
                <a:lnTo>
                  <a:pt x="1989720" y="9896"/>
                </a:lnTo>
                <a:lnTo>
                  <a:pt x="1942746" y="5590"/>
                </a:lnTo>
                <a:lnTo>
                  <a:pt x="1895432" y="2494"/>
                </a:lnTo>
                <a:lnTo>
                  <a:pt x="1847792" y="626"/>
                </a:lnTo>
                <a:lnTo>
                  <a:pt x="1799844" y="0"/>
                </a:lnTo>
                <a:close/>
              </a:path>
            </a:pathLst>
          </a:custGeom>
          <a:solidFill>
            <a:srgbClr val="DF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0" y="1366907"/>
            <a:ext cx="1238745" cy="1223893"/>
          </a:xfrm>
          <a:custGeom>
            <a:avLst/>
            <a:gdLst/>
            <a:ahLst/>
            <a:cxnLst/>
            <a:rect l="l" t="t" r="r" b="b"/>
            <a:pathLst>
              <a:path w="1129665" h="1129664">
                <a:moveTo>
                  <a:pt x="0" y="564641"/>
                </a:moveTo>
                <a:lnTo>
                  <a:pt x="2072" y="515921"/>
                </a:lnTo>
                <a:lnTo>
                  <a:pt x="8177" y="468352"/>
                </a:lnTo>
                <a:lnTo>
                  <a:pt x="18144" y="422103"/>
                </a:lnTo>
                <a:lnTo>
                  <a:pt x="31804" y="377344"/>
                </a:lnTo>
                <a:lnTo>
                  <a:pt x="48988" y="334245"/>
                </a:lnTo>
                <a:lnTo>
                  <a:pt x="69526" y="292975"/>
                </a:lnTo>
                <a:lnTo>
                  <a:pt x="93249" y="253703"/>
                </a:lnTo>
                <a:lnTo>
                  <a:pt x="119987" y="216598"/>
                </a:lnTo>
                <a:lnTo>
                  <a:pt x="149571" y="181831"/>
                </a:lnTo>
                <a:lnTo>
                  <a:pt x="181831" y="149571"/>
                </a:lnTo>
                <a:lnTo>
                  <a:pt x="216598" y="119987"/>
                </a:lnTo>
                <a:lnTo>
                  <a:pt x="253703" y="93249"/>
                </a:lnTo>
                <a:lnTo>
                  <a:pt x="292975" y="69526"/>
                </a:lnTo>
                <a:lnTo>
                  <a:pt x="334245" y="48988"/>
                </a:lnTo>
                <a:lnTo>
                  <a:pt x="377344" y="31804"/>
                </a:lnTo>
                <a:lnTo>
                  <a:pt x="422103" y="18144"/>
                </a:lnTo>
                <a:lnTo>
                  <a:pt x="468352" y="8177"/>
                </a:lnTo>
                <a:lnTo>
                  <a:pt x="515921" y="2072"/>
                </a:lnTo>
                <a:lnTo>
                  <a:pt x="564642" y="0"/>
                </a:lnTo>
                <a:lnTo>
                  <a:pt x="613362" y="2072"/>
                </a:lnTo>
                <a:lnTo>
                  <a:pt x="660931" y="8177"/>
                </a:lnTo>
                <a:lnTo>
                  <a:pt x="707180" y="18144"/>
                </a:lnTo>
                <a:lnTo>
                  <a:pt x="751939" y="31804"/>
                </a:lnTo>
                <a:lnTo>
                  <a:pt x="795038" y="48988"/>
                </a:lnTo>
                <a:lnTo>
                  <a:pt x="836308" y="69526"/>
                </a:lnTo>
                <a:lnTo>
                  <a:pt x="875580" y="93249"/>
                </a:lnTo>
                <a:lnTo>
                  <a:pt x="912685" y="119987"/>
                </a:lnTo>
                <a:lnTo>
                  <a:pt x="947452" y="149571"/>
                </a:lnTo>
                <a:lnTo>
                  <a:pt x="979712" y="181831"/>
                </a:lnTo>
                <a:lnTo>
                  <a:pt x="1009296" y="216598"/>
                </a:lnTo>
                <a:lnTo>
                  <a:pt x="1036034" y="253703"/>
                </a:lnTo>
                <a:lnTo>
                  <a:pt x="1059757" y="292975"/>
                </a:lnTo>
                <a:lnTo>
                  <a:pt x="1080295" y="334245"/>
                </a:lnTo>
                <a:lnTo>
                  <a:pt x="1097479" y="377344"/>
                </a:lnTo>
                <a:lnTo>
                  <a:pt x="1111139" y="422103"/>
                </a:lnTo>
                <a:lnTo>
                  <a:pt x="1121106" y="468352"/>
                </a:lnTo>
                <a:lnTo>
                  <a:pt x="1127211" y="515921"/>
                </a:lnTo>
                <a:lnTo>
                  <a:pt x="1129284" y="564641"/>
                </a:lnTo>
                <a:lnTo>
                  <a:pt x="1127211" y="613362"/>
                </a:lnTo>
                <a:lnTo>
                  <a:pt x="1121106" y="660931"/>
                </a:lnTo>
                <a:lnTo>
                  <a:pt x="1111139" y="707180"/>
                </a:lnTo>
                <a:lnTo>
                  <a:pt x="1097479" y="751939"/>
                </a:lnTo>
                <a:lnTo>
                  <a:pt x="1080295" y="795038"/>
                </a:lnTo>
                <a:lnTo>
                  <a:pt x="1059757" y="836308"/>
                </a:lnTo>
                <a:lnTo>
                  <a:pt x="1036034" y="875580"/>
                </a:lnTo>
                <a:lnTo>
                  <a:pt x="1009296" y="912685"/>
                </a:lnTo>
                <a:lnTo>
                  <a:pt x="979712" y="947452"/>
                </a:lnTo>
                <a:lnTo>
                  <a:pt x="947452" y="979712"/>
                </a:lnTo>
                <a:lnTo>
                  <a:pt x="912685" y="1009296"/>
                </a:lnTo>
                <a:lnTo>
                  <a:pt x="875580" y="1036034"/>
                </a:lnTo>
                <a:lnTo>
                  <a:pt x="836308" y="1059757"/>
                </a:lnTo>
                <a:lnTo>
                  <a:pt x="795038" y="1080295"/>
                </a:lnTo>
                <a:lnTo>
                  <a:pt x="751939" y="1097479"/>
                </a:lnTo>
                <a:lnTo>
                  <a:pt x="707180" y="1111139"/>
                </a:lnTo>
                <a:lnTo>
                  <a:pt x="660931" y="1121106"/>
                </a:lnTo>
                <a:lnTo>
                  <a:pt x="613362" y="1127211"/>
                </a:lnTo>
                <a:lnTo>
                  <a:pt x="564642" y="1129283"/>
                </a:lnTo>
                <a:lnTo>
                  <a:pt x="515921" y="1127211"/>
                </a:lnTo>
                <a:lnTo>
                  <a:pt x="468352" y="1121106"/>
                </a:lnTo>
                <a:lnTo>
                  <a:pt x="422103" y="1111139"/>
                </a:lnTo>
                <a:lnTo>
                  <a:pt x="377344" y="1097479"/>
                </a:lnTo>
                <a:lnTo>
                  <a:pt x="334245" y="1080295"/>
                </a:lnTo>
                <a:lnTo>
                  <a:pt x="292975" y="1059757"/>
                </a:lnTo>
                <a:lnTo>
                  <a:pt x="253703" y="1036034"/>
                </a:lnTo>
                <a:lnTo>
                  <a:pt x="216598" y="1009296"/>
                </a:lnTo>
                <a:lnTo>
                  <a:pt x="181831" y="979712"/>
                </a:lnTo>
                <a:lnTo>
                  <a:pt x="149571" y="947452"/>
                </a:lnTo>
                <a:lnTo>
                  <a:pt x="119987" y="912685"/>
                </a:lnTo>
                <a:lnTo>
                  <a:pt x="93249" y="875580"/>
                </a:lnTo>
                <a:lnTo>
                  <a:pt x="69526" y="836308"/>
                </a:lnTo>
                <a:lnTo>
                  <a:pt x="48988" y="795038"/>
                </a:lnTo>
                <a:lnTo>
                  <a:pt x="31804" y="751939"/>
                </a:lnTo>
                <a:lnTo>
                  <a:pt x="18144" y="707180"/>
                </a:lnTo>
                <a:lnTo>
                  <a:pt x="8177" y="660931"/>
                </a:lnTo>
                <a:lnTo>
                  <a:pt x="2072" y="613362"/>
                </a:lnTo>
                <a:lnTo>
                  <a:pt x="0" y="564641"/>
                </a:lnTo>
                <a:close/>
              </a:path>
            </a:pathLst>
          </a:custGeom>
          <a:ln w="12192">
            <a:solidFill>
              <a:srgbClr val="07F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595" y="1593892"/>
            <a:ext cx="4072050" cy="3796315"/>
          </a:xfrm>
          <a:custGeom>
            <a:avLst/>
            <a:gdLst/>
            <a:ahLst/>
            <a:cxnLst/>
            <a:rect l="l" t="t" r="r" b="b"/>
            <a:pathLst>
              <a:path w="3599815" h="3599815">
                <a:moveTo>
                  <a:pt x="1799844" y="0"/>
                </a:moveTo>
                <a:lnTo>
                  <a:pt x="1751895" y="626"/>
                </a:lnTo>
                <a:lnTo>
                  <a:pt x="1704255" y="2494"/>
                </a:lnTo>
                <a:lnTo>
                  <a:pt x="1656941" y="5590"/>
                </a:lnTo>
                <a:lnTo>
                  <a:pt x="1609967" y="9896"/>
                </a:lnTo>
                <a:lnTo>
                  <a:pt x="1563349" y="15398"/>
                </a:lnTo>
                <a:lnTo>
                  <a:pt x="1517102" y="22080"/>
                </a:lnTo>
                <a:lnTo>
                  <a:pt x="1471243" y="29926"/>
                </a:lnTo>
                <a:lnTo>
                  <a:pt x="1425786" y="38922"/>
                </a:lnTo>
                <a:lnTo>
                  <a:pt x="1380747" y="49050"/>
                </a:lnTo>
                <a:lnTo>
                  <a:pt x="1336142" y="60297"/>
                </a:lnTo>
                <a:lnTo>
                  <a:pt x="1291986" y="72646"/>
                </a:lnTo>
                <a:lnTo>
                  <a:pt x="1248295" y="86081"/>
                </a:lnTo>
                <a:lnTo>
                  <a:pt x="1205085" y="100588"/>
                </a:lnTo>
                <a:lnTo>
                  <a:pt x="1162370" y="116151"/>
                </a:lnTo>
                <a:lnTo>
                  <a:pt x="1120167" y="132753"/>
                </a:lnTo>
                <a:lnTo>
                  <a:pt x="1078491" y="150380"/>
                </a:lnTo>
                <a:lnTo>
                  <a:pt x="1037357" y="169017"/>
                </a:lnTo>
                <a:lnTo>
                  <a:pt x="996781" y="188646"/>
                </a:lnTo>
                <a:lnTo>
                  <a:pt x="956779" y="209254"/>
                </a:lnTo>
                <a:lnTo>
                  <a:pt x="917367" y="230824"/>
                </a:lnTo>
                <a:lnTo>
                  <a:pt x="878559" y="253340"/>
                </a:lnTo>
                <a:lnTo>
                  <a:pt x="840371" y="276788"/>
                </a:lnTo>
                <a:lnTo>
                  <a:pt x="802819" y="301152"/>
                </a:lnTo>
                <a:lnTo>
                  <a:pt x="765919" y="326416"/>
                </a:lnTo>
                <a:lnTo>
                  <a:pt x="729685" y="352564"/>
                </a:lnTo>
                <a:lnTo>
                  <a:pt x="694134" y="379581"/>
                </a:lnTo>
                <a:lnTo>
                  <a:pt x="659281" y="407452"/>
                </a:lnTo>
                <a:lnTo>
                  <a:pt x="625142" y="436161"/>
                </a:lnTo>
                <a:lnTo>
                  <a:pt x="591732" y="465693"/>
                </a:lnTo>
                <a:lnTo>
                  <a:pt x="559066" y="496031"/>
                </a:lnTo>
                <a:lnTo>
                  <a:pt x="527161" y="527161"/>
                </a:lnTo>
                <a:lnTo>
                  <a:pt x="496031" y="559066"/>
                </a:lnTo>
                <a:lnTo>
                  <a:pt x="465693" y="591732"/>
                </a:lnTo>
                <a:lnTo>
                  <a:pt x="436161" y="625142"/>
                </a:lnTo>
                <a:lnTo>
                  <a:pt x="407452" y="659281"/>
                </a:lnTo>
                <a:lnTo>
                  <a:pt x="379581" y="694134"/>
                </a:lnTo>
                <a:lnTo>
                  <a:pt x="352564" y="729685"/>
                </a:lnTo>
                <a:lnTo>
                  <a:pt x="326416" y="765919"/>
                </a:lnTo>
                <a:lnTo>
                  <a:pt x="301152" y="802819"/>
                </a:lnTo>
                <a:lnTo>
                  <a:pt x="276788" y="840371"/>
                </a:lnTo>
                <a:lnTo>
                  <a:pt x="253340" y="878559"/>
                </a:lnTo>
                <a:lnTo>
                  <a:pt x="230824" y="917367"/>
                </a:lnTo>
                <a:lnTo>
                  <a:pt x="209254" y="956779"/>
                </a:lnTo>
                <a:lnTo>
                  <a:pt x="188646" y="996781"/>
                </a:lnTo>
                <a:lnTo>
                  <a:pt x="169017" y="1037357"/>
                </a:lnTo>
                <a:lnTo>
                  <a:pt x="150380" y="1078491"/>
                </a:lnTo>
                <a:lnTo>
                  <a:pt x="132753" y="1120167"/>
                </a:lnTo>
                <a:lnTo>
                  <a:pt x="116151" y="1162370"/>
                </a:lnTo>
                <a:lnTo>
                  <a:pt x="100588" y="1205085"/>
                </a:lnTo>
                <a:lnTo>
                  <a:pt x="86081" y="1248295"/>
                </a:lnTo>
                <a:lnTo>
                  <a:pt x="72646" y="1291986"/>
                </a:lnTo>
                <a:lnTo>
                  <a:pt x="60297" y="1336142"/>
                </a:lnTo>
                <a:lnTo>
                  <a:pt x="49050" y="1380747"/>
                </a:lnTo>
                <a:lnTo>
                  <a:pt x="38922" y="1425786"/>
                </a:lnTo>
                <a:lnTo>
                  <a:pt x="29926" y="1471243"/>
                </a:lnTo>
                <a:lnTo>
                  <a:pt x="22080" y="1517102"/>
                </a:lnTo>
                <a:lnTo>
                  <a:pt x="15398" y="1563349"/>
                </a:lnTo>
                <a:lnTo>
                  <a:pt x="9896" y="1609967"/>
                </a:lnTo>
                <a:lnTo>
                  <a:pt x="5590" y="1656941"/>
                </a:lnTo>
                <a:lnTo>
                  <a:pt x="2494" y="1704255"/>
                </a:lnTo>
                <a:lnTo>
                  <a:pt x="626" y="1751895"/>
                </a:lnTo>
                <a:lnTo>
                  <a:pt x="0" y="1799843"/>
                </a:lnTo>
                <a:lnTo>
                  <a:pt x="626" y="1847792"/>
                </a:lnTo>
                <a:lnTo>
                  <a:pt x="2494" y="1895432"/>
                </a:lnTo>
                <a:lnTo>
                  <a:pt x="5590" y="1942746"/>
                </a:lnTo>
                <a:lnTo>
                  <a:pt x="9896" y="1989720"/>
                </a:lnTo>
                <a:lnTo>
                  <a:pt x="15398" y="2036338"/>
                </a:lnTo>
                <a:lnTo>
                  <a:pt x="22080" y="2082585"/>
                </a:lnTo>
                <a:lnTo>
                  <a:pt x="29926" y="2128444"/>
                </a:lnTo>
                <a:lnTo>
                  <a:pt x="38922" y="2173901"/>
                </a:lnTo>
                <a:lnTo>
                  <a:pt x="49050" y="2218940"/>
                </a:lnTo>
                <a:lnTo>
                  <a:pt x="60297" y="2263545"/>
                </a:lnTo>
                <a:lnTo>
                  <a:pt x="72646" y="2307701"/>
                </a:lnTo>
                <a:lnTo>
                  <a:pt x="86081" y="2351392"/>
                </a:lnTo>
                <a:lnTo>
                  <a:pt x="100588" y="2394602"/>
                </a:lnTo>
                <a:lnTo>
                  <a:pt x="116151" y="2437317"/>
                </a:lnTo>
                <a:lnTo>
                  <a:pt x="132753" y="2479520"/>
                </a:lnTo>
                <a:lnTo>
                  <a:pt x="150380" y="2521196"/>
                </a:lnTo>
                <a:lnTo>
                  <a:pt x="169017" y="2562330"/>
                </a:lnTo>
                <a:lnTo>
                  <a:pt x="188646" y="2602906"/>
                </a:lnTo>
                <a:lnTo>
                  <a:pt x="209254" y="2642908"/>
                </a:lnTo>
                <a:lnTo>
                  <a:pt x="230824" y="2682320"/>
                </a:lnTo>
                <a:lnTo>
                  <a:pt x="253340" y="2721128"/>
                </a:lnTo>
                <a:lnTo>
                  <a:pt x="276788" y="2759316"/>
                </a:lnTo>
                <a:lnTo>
                  <a:pt x="301152" y="2796868"/>
                </a:lnTo>
                <a:lnTo>
                  <a:pt x="326416" y="2833768"/>
                </a:lnTo>
                <a:lnTo>
                  <a:pt x="352564" y="2870002"/>
                </a:lnTo>
                <a:lnTo>
                  <a:pt x="379581" y="2905553"/>
                </a:lnTo>
                <a:lnTo>
                  <a:pt x="407452" y="2940406"/>
                </a:lnTo>
                <a:lnTo>
                  <a:pt x="436161" y="2974545"/>
                </a:lnTo>
                <a:lnTo>
                  <a:pt x="465693" y="3007955"/>
                </a:lnTo>
                <a:lnTo>
                  <a:pt x="496031" y="3040621"/>
                </a:lnTo>
                <a:lnTo>
                  <a:pt x="527161" y="3072526"/>
                </a:lnTo>
                <a:lnTo>
                  <a:pt x="559066" y="3103656"/>
                </a:lnTo>
                <a:lnTo>
                  <a:pt x="591732" y="3133994"/>
                </a:lnTo>
                <a:lnTo>
                  <a:pt x="625142" y="3163526"/>
                </a:lnTo>
                <a:lnTo>
                  <a:pt x="659281" y="3192235"/>
                </a:lnTo>
                <a:lnTo>
                  <a:pt x="694134" y="3220106"/>
                </a:lnTo>
                <a:lnTo>
                  <a:pt x="729685" y="3247123"/>
                </a:lnTo>
                <a:lnTo>
                  <a:pt x="765919" y="3273271"/>
                </a:lnTo>
                <a:lnTo>
                  <a:pt x="802819" y="3298535"/>
                </a:lnTo>
                <a:lnTo>
                  <a:pt x="840371" y="3322899"/>
                </a:lnTo>
                <a:lnTo>
                  <a:pt x="878559" y="3346347"/>
                </a:lnTo>
                <a:lnTo>
                  <a:pt x="917367" y="3368863"/>
                </a:lnTo>
                <a:lnTo>
                  <a:pt x="956779" y="3390433"/>
                </a:lnTo>
                <a:lnTo>
                  <a:pt x="996781" y="3411041"/>
                </a:lnTo>
                <a:lnTo>
                  <a:pt x="1037357" y="3430670"/>
                </a:lnTo>
                <a:lnTo>
                  <a:pt x="1078491" y="3449307"/>
                </a:lnTo>
                <a:lnTo>
                  <a:pt x="1120167" y="3466934"/>
                </a:lnTo>
                <a:lnTo>
                  <a:pt x="1162370" y="3483536"/>
                </a:lnTo>
                <a:lnTo>
                  <a:pt x="1205085" y="3499099"/>
                </a:lnTo>
                <a:lnTo>
                  <a:pt x="1248295" y="3513606"/>
                </a:lnTo>
                <a:lnTo>
                  <a:pt x="1291986" y="3527041"/>
                </a:lnTo>
                <a:lnTo>
                  <a:pt x="1336142" y="3539390"/>
                </a:lnTo>
                <a:lnTo>
                  <a:pt x="1380747" y="3550637"/>
                </a:lnTo>
                <a:lnTo>
                  <a:pt x="1425786" y="3560765"/>
                </a:lnTo>
                <a:lnTo>
                  <a:pt x="1471243" y="3569761"/>
                </a:lnTo>
                <a:lnTo>
                  <a:pt x="1517102" y="3577607"/>
                </a:lnTo>
                <a:lnTo>
                  <a:pt x="1563349" y="3584289"/>
                </a:lnTo>
                <a:lnTo>
                  <a:pt x="1609967" y="3589791"/>
                </a:lnTo>
                <a:lnTo>
                  <a:pt x="1656941" y="3594097"/>
                </a:lnTo>
                <a:lnTo>
                  <a:pt x="1704255" y="3597193"/>
                </a:lnTo>
                <a:lnTo>
                  <a:pt x="1751895" y="3599061"/>
                </a:lnTo>
                <a:lnTo>
                  <a:pt x="1799844" y="3599687"/>
                </a:lnTo>
                <a:lnTo>
                  <a:pt x="1847792" y="3599061"/>
                </a:lnTo>
                <a:lnTo>
                  <a:pt x="1895432" y="3597193"/>
                </a:lnTo>
                <a:lnTo>
                  <a:pt x="1942746" y="3594097"/>
                </a:lnTo>
                <a:lnTo>
                  <a:pt x="1989720" y="3589791"/>
                </a:lnTo>
                <a:lnTo>
                  <a:pt x="2036338" y="3584289"/>
                </a:lnTo>
                <a:lnTo>
                  <a:pt x="2082585" y="3577607"/>
                </a:lnTo>
                <a:lnTo>
                  <a:pt x="2128444" y="3569761"/>
                </a:lnTo>
                <a:lnTo>
                  <a:pt x="2173901" y="3560765"/>
                </a:lnTo>
                <a:lnTo>
                  <a:pt x="2218940" y="3550637"/>
                </a:lnTo>
                <a:lnTo>
                  <a:pt x="2263545" y="3539390"/>
                </a:lnTo>
                <a:lnTo>
                  <a:pt x="2307701" y="3527041"/>
                </a:lnTo>
                <a:lnTo>
                  <a:pt x="2351392" y="3513606"/>
                </a:lnTo>
                <a:lnTo>
                  <a:pt x="2394602" y="3499099"/>
                </a:lnTo>
                <a:lnTo>
                  <a:pt x="2437317" y="3483536"/>
                </a:lnTo>
                <a:lnTo>
                  <a:pt x="2479520" y="3466934"/>
                </a:lnTo>
                <a:lnTo>
                  <a:pt x="2521196" y="3449307"/>
                </a:lnTo>
                <a:lnTo>
                  <a:pt x="2562330" y="3430670"/>
                </a:lnTo>
                <a:lnTo>
                  <a:pt x="2602906" y="3411041"/>
                </a:lnTo>
                <a:lnTo>
                  <a:pt x="2642908" y="3390433"/>
                </a:lnTo>
                <a:lnTo>
                  <a:pt x="2682320" y="3368863"/>
                </a:lnTo>
                <a:lnTo>
                  <a:pt x="2721128" y="3346347"/>
                </a:lnTo>
                <a:lnTo>
                  <a:pt x="2759316" y="3322899"/>
                </a:lnTo>
                <a:lnTo>
                  <a:pt x="2796868" y="3298535"/>
                </a:lnTo>
                <a:lnTo>
                  <a:pt x="2833768" y="3273271"/>
                </a:lnTo>
                <a:lnTo>
                  <a:pt x="2870002" y="3247123"/>
                </a:lnTo>
                <a:lnTo>
                  <a:pt x="2905553" y="3220106"/>
                </a:lnTo>
                <a:lnTo>
                  <a:pt x="2940406" y="3192235"/>
                </a:lnTo>
                <a:lnTo>
                  <a:pt x="2974545" y="3163526"/>
                </a:lnTo>
                <a:lnTo>
                  <a:pt x="3007955" y="3133994"/>
                </a:lnTo>
                <a:lnTo>
                  <a:pt x="3040621" y="3103656"/>
                </a:lnTo>
                <a:lnTo>
                  <a:pt x="3072526" y="3072526"/>
                </a:lnTo>
                <a:lnTo>
                  <a:pt x="3103656" y="3040621"/>
                </a:lnTo>
                <a:lnTo>
                  <a:pt x="3133994" y="3007955"/>
                </a:lnTo>
                <a:lnTo>
                  <a:pt x="3163526" y="2974545"/>
                </a:lnTo>
                <a:lnTo>
                  <a:pt x="3192235" y="2940406"/>
                </a:lnTo>
                <a:lnTo>
                  <a:pt x="3220106" y="2905553"/>
                </a:lnTo>
                <a:lnTo>
                  <a:pt x="3247123" y="2870002"/>
                </a:lnTo>
                <a:lnTo>
                  <a:pt x="3273271" y="2833768"/>
                </a:lnTo>
                <a:lnTo>
                  <a:pt x="3298535" y="2796868"/>
                </a:lnTo>
                <a:lnTo>
                  <a:pt x="3322899" y="2759316"/>
                </a:lnTo>
                <a:lnTo>
                  <a:pt x="3346347" y="2721128"/>
                </a:lnTo>
                <a:lnTo>
                  <a:pt x="3368863" y="2682320"/>
                </a:lnTo>
                <a:lnTo>
                  <a:pt x="3390433" y="2642908"/>
                </a:lnTo>
                <a:lnTo>
                  <a:pt x="3411041" y="2602906"/>
                </a:lnTo>
                <a:lnTo>
                  <a:pt x="3430670" y="2562330"/>
                </a:lnTo>
                <a:lnTo>
                  <a:pt x="3449307" y="2521196"/>
                </a:lnTo>
                <a:lnTo>
                  <a:pt x="3466934" y="2479520"/>
                </a:lnTo>
                <a:lnTo>
                  <a:pt x="3483536" y="2437317"/>
                </a:lnTo>
                <a:lnTo>
                  <a:pt x="3499099" y="2394602"/>
                </a:lnTo>
                <a:lnTo>
                  <a:pt x="3513606" y="2351392"/>
                </a:lnTo>
                <a:lnTo>
                  <a:pt x="3527041" y="2307701"/>
                </a:lnTo>
                <a:lnTo>
                  <a:pt x="3539390" y="2263545"/>
                </a:lnTo>
                <a:lnTo>
                  <a:pt x="3550637" y="2218940"/>
                </a:lnTo>
                <a:lnTo>
                  <a:pt x="3560765" y="2173901"/>
                </a:lnTo>
                <a:lnTo>
                  <a:pt x="3569761" y="2128444"/>
                </a:lnTo>
                <a:lnTo>
                  <a:pt x="3577607" y="2082585"/>
                </a:lnTo>
                <a:lnTo>
                  <a:pt x="3584289" y="2036338"/>
                </a:lnTo>
                <a:lnTo>
                  <a:pt x="3589791" y="1989720"/>
                </a:lnTo>
                <a:lnTo>
                  <a:pt x="3594097" y="1942746"/>
                </a:lnTo>
                <a:lnTo>
                  <a:pt x="3597193" y="1895432"/>
                </a:lnTo>
                <a:lnTo>
                  <a:pt x="3599061" y="1847792"/>
                </a:lnTo>
                <a:lnTo>
                  <a:pt x="3599688" y="1799843"/>
                </a:lnTo>
                <a:lnTo>
                  <a:pt x="3599061" y="1751895"/>
                </a:lnTo>
                <a:lnTo>
                  <a:pt x="3597193" y="1704255"/>
                </a:lnTo>
                <a:lnTo>
                  <a:pt x="3594097" y="1656941"/>
                </a:lnTo>
                <a:lnTo>
                  <a:pt x="3589791" y="1609967"/>
                </a:lnTo>
                <a:lnTo>
                  <a:pt x="3584289" y="1563349"/>
                </a:lnTo>
                <a:lnTo>
                  <a:pt x="3577607" y="1517102"/>
                </a:lnTo>
                <a:lnTo>
                  <a:pt x="3569761" y="1471243"/>
                </a:lnTo>
                <a:lnTo>
                  <a:pt x="3560765" y="1425786"/>
                </a:lnTo>
                <a:lnTo>
                  <a:pt x="3550637" y="1380747"/>
                </a:lnTo>
                <a:lnTo>
                  <a:pt x="3539390" y="1336142"/>
                </a:lnTo>
                <a:lnTo>
                  <a:pt x="3527041" y="1291986"/>
                </a:lnTo>
                <a:lnTo>
                  <a:pt x="3513606" y="1248295"/>
                </a:lnTo>
                <a:lnTo>
                  <a:pt x="3499099" y="1205085"/>
                </a:lnTo>
                <a:lnTo>
                  <a:pt x="3483536" y="1162370"/>
                </a:lnTo>
                <a:lnTo>
                  <a:pt x="3466934" y="1120167"/>
                </a:lnTo>
                <a:lnTo>
                  <a:pt x="3449307" y="1078491"/>
                </a:lnTo>
                <a:lnTo>
                  <a:pt x="3430670" y="1037357"/>
                </a:lnTo>
                <a:lnTo>
                  <a:pt x="3411041" y="996781"/>
                </a:lnTo>
                <a:lnTo>
                  <a:pt x="3390433" y="956779"/>
                </a:lnTo>
                <a:lnTo>
                  <a:pt x="3368863" y="917367"/>
                </a:lnTo>
                <a:lnTo>
                  <a:pt x="3346347" y="878559"/>
                </a:lnTo>
                <a:lnTo>
                  <a:pt x="3322899" y="840371"/>
                </a:lnTo>
                <a:lnTo>
                  <a:pt x="3298535" y="802819"/>
                </a:lnTo>
                <a:lnTo>
                  <a:pt x="3273271" y="765919"/>
                </a:lnTo>
                <a:lnTo>
                  <a:pt x="3247123" y="729685"/>
                </a:lnTo>
                <a:lnTo>
                  <a:pt x="3220106" y="694134"/>
                </a:lnTo>
                <a:lnTo>
                  <a:pt x="3192235" y="659281"/>
                </a:lnTo>
                <a:lnTo>
                  <a:pt x="3163526" y="625142"/>
                </a:lnTo>
                <a:lnTo>
                  <a:pt x="3133994" y="591732"/>
                </a:lnTo>
                <a:lnTo>
                  <a:pt x="3103656" y="559066"/>
                </a:lnTo>
                <a:lnTo>
                  <a:pt x="3072526" y="527161"/>
                </a:lnTo>
                <a:lnTo>
                  <a:pt x="3040621" y="496031"/>
                </a:lnTo>
                <a:lnTo>
                  <a:pt x="3007955" y="465693"/>
                </a:lnTo>
                <a:lnTo>
                  <a:pt x="2974545" y="436161"/>
                </a:lnTo>
                <a:lnTo>
                  <a:pt x="2940406" y="407452"/>
                </a:lnTo>
                <a:lnTo>
                  <a:pt x="2905553" y="379581"/>
                </a:lnTo>
                <a:lnTo>
                  <a:pt x="2870002" y="352564"/>
                </a:lnTo>
                <a:lnTo>
                  <a:pt x="2833768" y="326416"/>
                </a:lnTo>
                <a:lnTo>
                  <a:pt x="2796868" y="301152"/>
                </a:lnTo>
                <a:lnTo>
                  <a:pt x="2759316" y="276788"/>
                </a:lnTo>
                <a:lnTo>
                  <a:pt x="2721128" y="253340"/>
                </a:lnTo>
                <a:lnTo>
                  <a:pt x="2682320" y="230824"/>
                </a:lnTo>
                <a:lnTo>
                  <a:pt x="2642908" y="209254"/>
                </a:lnTo>
                <a:lnTo>
                  <a:pt x="2602906" y="188646"/>
                </a:lnTo>
                <a:lnTo>
                  <a:pt x="2562330" y="169017"/>
                </a:lnTo>
                <a:lnTo>
                  <a:pt x="2521196" y="150380"/>
                </a:lnTo>
                <a:lnTo>
                  <a:pt x="2479520" y="132753"/>
                </a:lnTo>
                <a:lnTo>
                  <a:pt x="2437317" y="116151"/>
                </a:lnTo>
                <a:lnTo>
                  <a:pt x="2394602" y="100588"/>
                </a:lnTo>
                <a:lnTo>
                  <a:pt x="2351392" y="86081"/>
                </a:lnTo>
                <a:lnTo>
                  <a:pt x="2307701" y="72646"/>
                </a:lnTo>
                <a:lnTo>
                  <a:pt x="2263545" y="60297"/>
                </a:lnTo>
                <a:lnTo>
                  <a:pt x="2218940" y="49050"/>
                </a:lnTo>
                <a:lnTo>
                  <a:pt x="2173901" y="38922"/>
                </a:lnTo>
                <a:lnTo>
                  <a:pt x="2128444" y="29926"/>
                </a:lnTo>
                <a:lnTo>
                  <a:pt x="2082585" y="22080"/>
                </a:lnTo>
                <a:lnTo>
                  <a:pt x="2036338" y="15398"/>
                </a:lnTo>
                <a:lnTo>
                  <a:pt x="1989720" y="9896"/>
                </a:lnTo>
                <a:lnTo>
                  <a:pt x="1942746" y="5590"/>
                </a:lnTo>
                <a:lnTo>
                  <a:pt x="1895432" y="2494"/>
                </a:lnTo>
                <a:lnTo>
                  <a:pt x="1847792" y="626"/>
                </a:lnTo>
                <a:lnTo>
                  <a:pt x="1799844" y="0"/>
                </a:lnTo>
                <a:close/>
              </a:path>
            </a:pathLst>
          </a:custGeom>
          <a:solidFill>
            <a:srgbClr val="DF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4600" y="1247071"/>
            <a:ext cx="1277858" cy="1191329"/>
          </a:xfrm>
          <a:custGeom>
            <a:avLst/>
            <a:gdLst/>
            <a:ahLst/>
            <a:cxnLst/>
            <a:rect l="l" t="t" r="r" b="b"/>
            <a:pathLst>
              <a:path w="1129664" h="1129664">
                <a:moveTo>
                  <a:pt x="0" y="564641"/>
                </a:moveTo>
                <a:lnTo>
                  <a:pt x="2072" y="515921"/>
                </a:lnTo>
                <a:lnTo>
                  <a:pt x="8177" y="468352"/>
                </a:lnTo>
                <a:lnTo>
                  <a:pt x="18144" y="422103"/>
                </a:lnTo>
                <a:lnTo>
                  <a:pt x="31804" y="377344"/>
                </a:lnTo>
                <a:lnTo>
                  <a:pt x="48988" y="334245"/>
                </a:lnTo>
                <a:lnTo>
                  <a:pt x="69526" y="292975"/>
                </a:lnTo>
                <a:lnTo>
                  <a:pt x="93249" y="253703"/>
                </a:lnTo>
                <a:lnTo>
                  <a:pt x="119987" y="216598"/>
                </a:lnTo>
                <a:lnTo>
                  <a:pt x="149571" y="181831"/>
                </a:lnTo>
                <a:lnTo>
                  <a:pt x="181831" y="149571"/>
                </a:lnTo>
                <a:lnTo>
                  <a:pt x="216598" y="119987"/>
                </a:lnTo>
                <a:lnTo>
                  <a:pt x="253703" y="93249"/>
                </a:lnTo>
                <a:lnTo>
                  <a:pt x="292975" y="69526"/>
                </a:lnTo>
                <a:lnTo>
                  <a:pt x="334245" y="48988"/>
                </a:lnTo>
                <a:lnTo>
                  <a:pt x="377344" y="31804"/>
                </a:lnTo>
                <a:lnTo>
                  <a:pt x="422103" y="18144"/>
                </a:lnTo>
                <a:lnTo>
                  <a:pt x="468352" y="8177"/>
                </a:lnTo>
                <a:lnTo>
                  <a:pt x="515921" y="2072"/>
                </a:lnTo>
                <a:lnTo>
                  <a:pt x="564642" y="0"/>
                </a:lnTo>
                <a:lnTo>
                  <a:pt x="613362" y="2072"/>
                </a:lnTo>
                <a:lnTo>
                  <a:pt x="660931" y="8177"/>
                </a:lnTo>
                <a:lnTo>
                  <a:pt x="707180" y="18144"/>
                </a:lnTo>
                <a:lnTo>
                  <a:pt x="751939" y="31804"/>
                </a:lnTo>
                <a:lnTo>
                  <a:pt x="795038" y="48988"/>
                </a:lnTo>
                <a:lnTo>
                  <a:pt x="836308" y="69526"/>
                </a:lnTo>
                <a:lnTo>
                  <a:pt x="875580" y="93249"/>
                </a:lnTo>
                <a:lnTo>
                  <a:pt x="912685" y="119987"/>
                </a:lnTo>
                <a:lnTo>
                  <a:pt x="947452" y="149571"/>
                </a:lnTo>
                <a:lnTo>
                  <a:pt x="979712" y="181831"/>
                </a:lnTo>
                <a:lnTo>
                  <a:pt x="1009296" y="216598"/>
                </a:lnTo>
                <a:lnTo>
                  <a:pt x="1036034" y="253703"/>
                </a:lnTo>
                <a:lnTo>
                  <a:pt x="1059757" y="292975"/>
                </a:lnTo>
                <a:lnTo>
                  <a:pt x="1080295" y="334245"/>
                </a:lnTo>
                <a:lnTo>
                  <a:pt x="1097479" y="377344"/>
                </a:lnTo>
                <a:lnTo>
                  <a:pt x="1111139" y="422103"/>
                </a:lnTo>
                <a:lnTo>
                  <a:pt x="1121106" y="468352"/>
                </a:lnTo>
                <a:lnTo>
                  <a:pt x="1127211" y="515921"/>
                </a:lnTo>
                <a:lnTo>
                  <a:pt x="1129284" y="564641"/>
                </a:lnTo>
                <a:lnTo>
                  <a:pt x="1127211" y="613362"/>
                </a:lnTo>
                <a:lnTo>
                  <a:pt x="1121106" y="660931"/>
                </a:lnTo>
                <a:lnTo>
                  <a:pt x="1111139" y="707180"/>
                </a:lnTo>
                <a:lnTo>
                  <a:pt x="1097479" y="751939"/>
                </a:lnTo>
                <a:lnTo>
                  <a:pt x="1080295" y="795038"/>
                </a:lnTo>
                <a:lnTo>
                  <a:pt x="1059757" y="836308"/>
                </a:lnTo>
                <a:lnTo>
                  <a:pt x="1036034" y="875580"/>
                </a:lnTo>
                <a:lnTo>
                  <a:pt x="1009296" y="912685"/>
                </a:lnTo>
                <a:lnTo>
                  <a:pt x="979712" y="947452"/>
                </a:lnTo>
                <a:lnTo>
                  <a:pt x="947452" y="979712"/>
                </a:lnTo>
                <a:lnTo>
                  <a:pt x="912685" y="1009296"/>
                </a:lnTo>
                <a:lnTo>
                  <a:pt x="875580" y="1036034"/>
                </a:lnTo>
                <a:lnTo>
                  <a:pt x="836308" y="1059757"/>
                </a:lnTo>
                <a:lnTo>
                  <a:pt x="795038" y="1080295"/>
                </a:lnTo>
                <a:lnTo>
                  <a:pt x="751939" y="1097479"/>
                </a:lnTo>
                <a:lnTo>
                  <a:pt x="707180" y="1111139"/>
                </a:lnTo>
                <a:lnTo>
                  <a:pt x="660931" y="1121106"/>
                </a:lnTo>
                <a:lnTo>
                  <a:pt x="613362" y="1127211"/>
                </a:lnTo>
                <a:lnTo>
                  <a:pt x="564642" y="1129283"/>
                </a:lnTo>
                <a:lnTo>
                  <a:pt x="515921" y="1127211"/>
                </a:lnTo>
                <a:lnTo>
                  <a:pt x="468352" y="1121106"/>
                </a:lnTo>
                <a:lnTo>
                  <a:pt x="422103" y="1111139"/>
                </a:lnTo>
                <a:lnTo>
                  <a:pt x="377344" y="1097479"/>
                </a:lnTo>
                <a:lnTo>
                  <a:pt x="334245" y="1080295"/>
                </a:lnTo>
                <a:lnTo>
                  <a:pt x="292975" y="1059757"/>
                </a:lnTo>
                <a:lnTo>
                  <a:pt x="253703" y="1036034"/>
                </a:lnTo>
                <a:lnTo>
                  <a:pt x="216598" y="1009296"/>
                </a:lnTo>
                <a:lnTo>
                  <a:pt x="181831" y="979712"/>
                </a:lnTo>
                <a:lnTo>
                  <a:pt x="149571" y="947452"/>
                </a:lnTo>
                <a:lnTo>
                  <a:pt x="119987" y="912685"/>
                </a:lnTo>
                <a:lnTo>
                  <a:pt x="93249" y="875580"/>
                </a:lnTo>
                <a:lnTo>
                  <a:pt x="69526" y="836308"/>
                </a:lnTo>
                <a:lnTo>
                  <a:pt x="48988" y="795038"/>
                </a:lnTo>
                <a:lnTo>
                  <a:pt x="31804" y="751939"/>
                </a:lnTo>
                <a:lnTo>
                  <a:pt x="18144" y="707180"/>
                </a:lnTo>
                <a:lnTo>
                  <a:pt x="8177" y="660931"/>
                </a:lnTo>
                <a:lnTo>
                  <a:pt x="2072" y="613362"/>
                </a:lnTo>
                <a:lnTo>
                  <a:pt x="0" y="564641"/>
                </a:lnTo>
                <a:close/>
              </a:path>
            </a:pathLst>
          </a:custGeom>
          <a:ln w="12192">
            <a:solidFill>
              <a:srgbClr val="07F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4291" y="477239"/>
            <a:ext cx="113675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</a:t>
            </a:r>
            <a:r>
              <a:rPr spc="15" dirty="0"/>
              <a:t> </a:t>
            </a:r>
            <a:r>
              <a:rPr spc="-5" dirty="0"/>
              <a:t>programa</a:t>
            </a:r>
            <a:r>
              <a:rPr spc="-20" dirty="0"/>
              <a:t> </a:t>
            </a:r>
            <a:r>
              <a:rPr dirty="0"/>
              <a:t>se</a:t>
            </a:r>
            <a:r>
              <a:rPr spc="10" dirty="0"/>
              <a:t> </a:t>
            </a:r>
            <a:r>
              <a:rPr spc="-5" dirty="0"/>
              <a:t>desarrolla</a:t>
            </a:r>
            <a:r>
              <a:rPr spc="500" dirty="0"/>
              <a:t> </a:t>
            </a:r>
            <a:r>
              <a:rPr dirty="0"/>
              <a:t>en</a:t>
            </a:r>
            <a:r>
              <a:rPr spc="-5" dirty="0"/>
              <a:t> </a:t>
            </a:r>
            <a:r>
              <a:rPr b="1" dirty="0">
                <a:solidFill>
                  <a:srgbClr val="2502FF"/>
                </a:solidFill>
                <a:latin typeface="Corbel"/>
                <a:cs typeface="Corbel"/>
              </a:rPr>
              <a:t>3</a:t>
            </a:r>
            <a:r>
              <a:rPr b="1" spc="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2502FF"/>
                </a:solidFill>
                <a:latin typeface="Corbel"/>
                <a:cs typeface="Corbel"/>
              </a:rPr>
              <a:t>líneas</a:t>
            </a:r>
            <a:r>
              <a:rPr b="1" spc="1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2502FF"/>
                </a:solidFill>
                <a:latin typeface="Corbel"/>
                <a:cs typeface="Corbel"/>
              </a:rPr>
              <a:t>básicas</a:t>
            </a:r>
            <a:r>
              <a:rPr b="1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b="1" dirty="0">
                <a:solidFill>
                  <a:srgbClr val="2502FF"/>
                </a:solidFill>
                <a:latin typeface="Corbel"/>
                <a:cs typeface="Corbel"/>
              </a:rPr>
              <a:t>de</a:t>
            </a:r>
            <a:r>
              <a:rPr b="1" spc="1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b="1" spc="-5" dirty="0" err="1">
                <a:solidFill>
                  <a:srgbClr val="2502FF"/>
                </a:solidFill>
                <a:latin typeface="Corbel"/>
                <a:cs typeface="Corbel"/>
              </a:rPr>
              <a:t>actuación</a:t>
            </a:r>
            <a:r>
              <a:rPr lang="es-ES" b="1" spc="-5" dirty="0">
                <a:solidFill>
                  <a:srgbClr val="2502FF"/>
                </a:solidFill>
                <a:latin typeface="Corbel"/>
                <a:cs typeface="Corbel"/>
              </a:rPr>
              <a:t> y </a:t>
            </a:r>
            <a:r>
              <a:rPr lang="es-ES" b="1" spc="-5" dirty="0">
                <a:solidFill>
                  <a:srgbClr val="2502FF"/>
                </a:solidFill>
              </a:rPr>
              <a:t>43</a:t>
            </a:r>
            <a:r>
              <a:rPr lang="es-ES" b="1" spc="-5" dirty="0">
                <a:solidFill>
                  <a:srgbClr val="2502FF"/>
                </a:solidFill>
                <a:latin typeface="Corbel"/>
                <a:cs typeface="Corbel"/>
              </a:rPr>
              <a:t> actividades a desarrollar</a:t>
            </a:r>
            <a:r>
              <a:rPr spc="-5" dirty="0"/>
              <a:t>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654" y="1779926"/>
            <a:ext cx="3134740" cy="258083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R="444500" algn="r">
              <a:lnSpc>
                <a:spcPct val="100000"/>
              </a:lnSpc>
              <a:spcBef>
                <a:spcPts val="1745"/>
              </a:spcBef>
            </a:pPr>
            <a:r>
              <a:rPr sz="2400" spc="-5" dirty="0">
                <a:solidFill>
                  <a:srgbClr val="2502FF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2502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02FF"/>
                </a:solidFill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1085"/>
              </a:spcBef>
            </a:pP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Desarrollo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nuevas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tecnologías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marinas</a:t>
            </a:r>
            <a:r>
              <a:rPr sz="1200" spc="3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 terrestres,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de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 plataformas</a:t>
            </a:r>
            <a:r>
              <a:rPr sz="1200" spc="3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spc="-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sensores</a:t>
            </a:r>
            <a:r>
              <a:rPr sz="1200" spc="4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para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adquisición</a:t>
            </a:r>
            <a:r>
              <a:rPr sz="1200" b="1" spc="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de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datos</a:t>
            </a:r>
            <a:r>
              <a:rPr sz="1200" b="1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muestras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i="1" spc="-15" dirty="0">
                <a:solidFill>
                  <a:srgbClr val="393339"/>
                </a:solidFill>
                <a:latin typeface="Corbel"/>
                <a:cs typeface="Corbel"/>
              </a:rPr>
              <a:t>in </a:t>
            </a:r>
            <a:r>
              <a:rPr sz="1200" i="1" spc="-30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i="1" spc="-10" dirty="0">
                <a:solidFill>
                  <a:srgbClr val="393339"/>
                </a:solidFill>
                <a:latin typeface="Corbel"/>
                <a:cs typeface="Corbel"/>
              </a:rPr>
              <a:t>situ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,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así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como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su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digitalización</a:t>
            </a:r>
            <a:r>
              <a:rPr sz="1200" b="1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que </a:t>
            </a:r>
            <a:r>
              <a:rPr sz="1200" spc="-30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permita </a:t>
            </a:r>
            <a:r>
              <a:rPr sz="1200" spc="-5" dirty="0">
                <a:solidFill>
                  <a:srgbClr val="211E21"/>
                </a:solidFill>
                <a:latin typeface="Corbel"/>
                <a:cs typeface="Corbel"/>
              </a:rPr>
              <a:t>la 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OBSERVACIÓN</a:t>
            </a:r>
            <a:r>
              <a:rPr lang="es-ES" sz="12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Y </a:t>
            </a:r>
            <a:r>
              <a:rPr sz="1200" b="1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MONITORIZACIÓN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DEL MEDIO 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15" dirty="0">
                <a:solidFill>
                  <a:srgbClr val="2502FF"/>
                </a:solidFill>
                <a:latin typeface="Corbel"/>
                <a:cs typeface="Corbel"/>
              </a:rPr>
              <a:t>MARINO</a:t>
            </a:r>
            <a:r>
              <a:rPr lang="es-ES" sz="1200" b="1" spc="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15" dirty="0">
                <a:solidFill>
                  <a:srgbClr val="2502FF"/>
                </a:solidFill>
                <a:latin typeface="Corbel"/>
                <a:cs typeface="Corbel"/>
              </a:rPr>
              <a:t>Y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LITORAL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 poder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evaluar</a:t>
            </a:r>
            <a:r>
              <a:rPr sz="1200" b="1" spc="3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y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mitigar</a:t>
            </a:r>
            <a:r>
              <a:rPr sz="1200" b="1" spc="3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el</a:t>
            </a:r>
            <a:r>
              <a:rPr sz="1200" spc="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impacto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 antropogénico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,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procurando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un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buen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estado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ambiental</a:t>
            </a:r>
            <a:r>
              <a:rPr sz="1200" spc="6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para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garantizar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sostenibilidad</a:t>
            </a:r>
            <a:r>
              <a:rPr sz="1200" spc="5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los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recursos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naturales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conocer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el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papel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del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cambio</a:t>
            </a:r>
            <a:r>
              <a:rPr sz="1200" b="1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climático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.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4919" y="2150185"/>
            <a:ext cx="3251189" cy="256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02FF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2502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02FF"/>
                </a:solidFill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  <a:spcBef>
                <a:spcPts val="1240"/>
              </a:spcBef>
            </a:pPr>
            <a:r>
              <a:rPr sz="1200" spc="-15" dirty="0">
                <a:solidFill>
                  <a:srgbClr val="393339"/>
                </a:solidFill>
                <a:latin typeface="Corbel"/>
                <a:cs typeface="Corbel"/>
              </a:rPr>
              <a:t>Potenciación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del ecosistema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nacional </a:t>
            </a:r>
            <a:r>
              <a:rPr sz="1200" spc="-3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 acuicultura, la </a:t>
            </a:r>
            <a:r>
              <a:rPr sz="1200" b="1" spc="-25" dirty="0">
                <a:solidFill>
                  <a:srgbClr val="2502FF"/>
                </a:solidFill>
                <a:latin typeface="Corbel"/>
                <a:cs typeface="Corbel"/>
              </a:rPr>
              <a:t>ACUICULTURA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DE 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PRECISIÓN,</a:t>
            </a:r>
            <a:r>
              <a:rPr sz="1200" b="1" spc="-6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SOSTENIBLE E</a:t>
            </a:r>
            <a:r>
              <a:rPr lang="es-ES" sz="1200" dirty="0"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INTELIGENTE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, para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aumentar</a:t>
            </a:r>
            <a:r>
              <a:rPr sz="1200" b="1" spc="4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eficacia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 productiva</a:t>
            </a:r>
            <a:r>
              <a:rPr sz="1200" b="1" spc="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capacidad</a:t>
            </a:r>
            <a:r>
              <a:rPr sz="1200" spc="4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de </a:t>
            </a:r>
            <a:r>
              <a:rPr sz="1200" spc="-30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adaptación</a:t>
            </a:r>
            <a:r>
              <a:rPr sz="1200" b="1" spc="2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al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medio</a:t>
            </a:r>
            <a:r>
              <a:rPr sz="1200" b="1" spc="2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sin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perjuicio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del </a:t>
            </a:r>
            <a:r>
              <a:rPr sz="1200" spc="-30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ecosistema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asociado</a:t>
            </a:r>
            <a:r>
              <a:rPr sz="1200" spc="3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spc="-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trazabilidad</a:t>
            </a:r>
            <a:r>
              <a:rPr sz="1200" spc="5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calidad</a:t>
            </a:r>
            <a:r>
              <a:rPr sz="1200" b="1" spc="-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y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seguridad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alimentaria</a:t>
            </a:r>
            <a:r>
              <a:rPr sz="1200" b="1" spc="3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los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productos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del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mar </a:t>
            </a:r>
            <a:r>
              <a:rPr sz="1200" spc="-30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además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crear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un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ecosistema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de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 colaboración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publico-privado</a:t>
            </a:r>
            <a:r>
              <a:rPr sz="1200" spc="4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para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el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desarrollo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productos y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servicios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orientados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al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mercado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que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permita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 </a:t>
            </a:r>
            <a:r>
              <a:rPr sz="1200" spc="-30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innovación</a:t>
            </a:r>
            <a:r>
              <a:rPr sz="1200" spc="4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transferencia</a:t>
            </a:r>
            <a:r>
              <a:rPr sz="1200" spc="5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de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 resultados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1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investigación.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9762" y="1887891"/>
            <a:ext cx="2912110" cy="2765501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745"/>
              </a:spcBef>
            </a:pPr>
            <a:r>
              <a:rPr sz="2400" spc="-5" dirty="0">
                <a:solidFill>
                  <a:srgbClr val="2502FF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2502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02FF"/>
                </a:solidFill>
                <a:latin typeface="Calibri"/>
                <a:cs typeface="Calibri"/>
              </a:rPr>
              <a:t>3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85"/>
              </a:spcBef>
            </a:pP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I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n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i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c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i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at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i</a:t>
            </a:r>
            <a:r>
              <a:rPr sz="1200" spc="-15" dirty="0">
                <a:solidFill>
                  <a:srgbClr val="393339"/>
                </a:solidFill>
                <a:latin typeface="Corbel"/>
                <a:cs typeface="Corbel"/>
              </a:rPr>
              <a:t>v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a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</a:t>
            </a:r>
            <a:r>
              <a:rPr sz="1200" spc="4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E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CONOMÍA</a:t>
            </a:r>
            <a:r>
              <a:rPr sz="1200" b="1" spc="-8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A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Z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U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L 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con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las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que contribuir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al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desarrollo </a:t>
            </a:r>
            <a:r>
              <a:rPr sz="1200" spc="-30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económico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creación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de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 empleo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en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las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comunidades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 autónomas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participantes,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tres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niveles: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fomento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502FF"/>
                </a:solidFill>
                <a:latin typeface="Corbel"/>
                <a:cs typeface="Corbel"/>
              </a:rPr>
              <a:t>de</a:t>
            </a:r>
            <a:r>
              <a:rPr sz="1200" spc="-1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502FF"/>
                </a:solidFill>
                <a:latin typeface="Corbel"/>
                <a:cs typeface="Corbel"/>
              </a:rPr>
              <a:t>la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innovación </a:t>
            </a:r>
            <a:r>
              <a:rPr sz="1200" b="1" spc="-3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en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los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sectores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económicos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vinculados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al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mar;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potenciación</a:t>
            </a:r>
            <a:r>
              <a:rPr sz="1200" spc="2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502FF"/>
                </a:solidFill>
                <a:latin typeface="Corbel"/>
                <a:cs typeface="Corbel"/>
              </a:rPr>
              <a:t>de </a:t>
            </a:r>
            <a:r>
              <a:rPr sz="1200" spc="-30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líneas de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investigación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emergentes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;</a:t>
            </a:r>
            <a:r>
              <a:rPr sz="1200" spc="5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fomento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2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participación</a:t>
            </a:r>
            <a:r>
              <a:rPr sz="1200" b="1" spc="20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de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 la</a:t>
            </a:r>
            <a:r>
              <a:rPr sz="1200" b="1" spc="-1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sociedad</a:t>
            </a:r>
            <a:r>
              <a:rPr sz="12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y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de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 la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colaboración </a:t>
            </a:r>
            <a:r>
              <a:rPr sz="1200" b="1" spc="-10" dirty="0">
                <a:solidFill>
                  <a:srgbClr val="2502FF"/>
                </a:solidFill>
                <a:latin typeface="Corbel"/>
                <a:cs typeface="Corbel"/>
              </a:rPr>
              <a:t>público-privada </a:t>
            </a:r>
            <a:r>
              <a:rPr sz="1200" b="1" spc="-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para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sostenibilidad</a:t>
            </a:r>
            <a:r>
              <a:rPr sz="1200" spc="5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de</a:t>
            </a:r>
            <a:r>
              <a:rPr sz="1200" spc="1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las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393339"/>
                </a:solidFill>
                <a:latin typeface="Corbel"/>
                <a:cs typeface="Corbel"/>
              </a:rPr>
              <a:t>actividades</a:t>
            </a:r>
            <a:r>
              <a:rPr sz="1200" spc="6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relacionadas</a:t>
            </a:r>
            <a:r>
              <a:rPr sz="1200" spc="6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con</a:t>
            </a:r>
            <a:r>
              <a:rPr sz="1200" spc="5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la </a:t>
            </a:r>
            <a:r>
              <a:rPr sz="120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economía</a:t>
            </a:r>
            <a:r>
              <a:rPr sz="1200" spc="30" dirty="0">
                <a:solidFill>
                  <a:srgbClr val="393339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393339"/>
                </a:solidFill>
                <a:latin typeface="Corbel"/>
                <a:cs typeface="Corbel"/>
              </a:rPr>
              <a:t>azul.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CCB912A-D507-2E0E-7710-23E53BE5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1" y="4648200"/>
            <a:ext cx="3256251" cy="130831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9694CD3-C2DE-EE68-B6F2-C6C198E0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876800"/>
            <a:ext cx="3292841" cy="132597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6DA1136-57FD-81B3-8DCD-DC5321108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784" y="4876800"/>
            <a:ext cx="3058716" cy="1234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916C04-B4FB-FAD7-7B29-5D14B89201F2}"/>
              </a:ext>
            </a:extLst>
          </p:cNvPr>
          <p:cNvSpPr txBox="1"/>
          <p:nvPr/>
        </p:nvSpPr>
        <p:spPr>
          <a:xfrm>
            <a:off x="609600" y="1371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2502FF"/>
                </a:solidFill>
                <a:latin typeface="Corbel"/>
                <a:cs typeface="Corbel"/>
              </a:rPr>
              <a:t>OBSERVACIÓN Y </a:t>
            </a:r>
            <a:r>
              <a:rPr lang="en-GB" sz="1400" b="1" spc="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lang="en-GB" sz="1400" b="1" spc="-10" dirty="0">
                <a:solidFill>
                  <a:srgbClr val="2502FF"/>
                </a:solidFill>
                <a:latin typeface="Corbel"/>
                <a:cs typeface="Corbel"/>
              </a:rPr>
              <a:t>MONITORIZACIÓN </a:t>
            </a:r>
            <a:r>
              <a:rPr lang="en-GB" sz="1400" b="1" spc="-5" dirty="0">
                <a:solidFill>
                  <a:srgbClr val="2502FF"/>
                </a:solidFill>
                <a:latin typeface="Corbel"/>
                <a:cs typeface="Corbel"/>
              </a:rPr>
              <a:t>DEL MEDIO </a:t>
            </a:r>
            <a:r>
              <a:rPr lang="en-GB" sz="14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lang="en-GB" sz="1400" b="1" spc="15" dirty="0">
                <a:solidFill>
                  <a:srgbClr val="2502FF"/>
                </a:solidFill>
                <a:latin typeface="Corbel"/>
                <a:cs typeface="Corbel"/>
              </a:rPr>
              <a:t>MARINO Y </a:t>
            </a:r>
            <a:r>
              <a:rPr lang="en-GB" sz="1400" b="1" spc="-10" dirty="0">
                <a:solidFill>
                  <a:srgbClr val="2502FF"/>
                </a:solidFill>
                <a:latin typeface="Corbel"/>
                <a:cs typeface="Corbel"/>
              </a:rPr>
              <a:t>LITORAL</a:t>
            </a:r>
            <a:endParaRPr lang="en-E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5E8D1-B2D8-DFE0-F827-CDE864E97B54}"/>
              </a:ext>
            </a:extLst>
          </p:cNvPr>
          <p:cNvSpPr txBox="1"/>
          <p:nvPr/>
        </p:nvSpPr>
        <p:spPr>
          <a:xfrm>
            <a:off x="3886200" y="1534180"/>
            <a:ext cx="297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160" algn="r">
              <a:lnSpc>
                <a:spcPct val="100000"/>
              </a:lnSpc>
              <a:spcBef>
                <a:spcPts val="1240"/>
              </a:spcBef>
            </a:pPr>
            <a:r>
              <a:rPr lang="en-GB" sz="1400" b="1" spc="-25" dirty="0">
                <a:solidFill>
                  <a:srgbClr val="2502FF"/>
                </a:solidFill>
                <a:latin typeface="Corbel"/>
                <a:cs typeface="Corbel"/>
              </a:rPr>
              <a:t>ACUICULTURA </a:t>
            </a:r>
            <a:r>
              <a:rPr lang="en-GB" sz="1400" b="1" spc="-5" dirty="0">
                <a:solidFill>
                  <a:srgbClr val="2502FF"/>
                </a:solidFill>
                <a:latin typeface="Corbel"/>
                <a:cs typeface="Corbel"/>
              </a:rPr>
              <a:t>DE </a:t>
            </a:r>
            <a:r>
              <a:rPr lang="en-GB" sz="1400" b="1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lang="en-GB" sz="1400" b="1" spc="-5" dirty="0">
                <a:solidFill>
                  <a:srgbClr val="2502FF"/>
                </a:solidFill>
                <a:latin typeface="Corbel"/>
                <a:cs typeface="Corbel"/>
              </a:rPr>
              <a:t>PRECISIÓN,</a:t>
            </a:r>
            <a:r>
              <a:rPr lang="en-GB" sz="1400" b="1" spc="-65" dirty="0">
                <a:solidFill>
                  <a:srgbClr val="2502FF"/>
                </a:solidFill>
                <a:latin typeface="Corbel"/>
                <a:cs typeface="Corbel"/>
              </a:rPr>
              <a:t> </a:t>
            </a:r>
            <a:r>
              <a:rPr lang="en-GB" sz="1400" b="1" spc="-5" dirty="0">
                <a:solidFill>
                  <a:srgbClr val="2502FF"/>
                </a:solidFill>
                <a:latin typeface="Corbel"/>
                <a:cs typeface="Corbel"/>
              </a:rPr>
              <a:t>SOSTENIBLE E</a:t>
            </a:r>
            <a:r>
              <a:rPr lang="en-GB" sz="1400" dirty="0">
                <a:latin typeface="Corbel"/>
                <a:cs typeface="Corbel"/>
              </a:rPr>
              <a:t> </a:t>
            </a:r>
            <a:r>
              <a:rPr lang="en-GB" sz="1400" b="1" spc="-5" dirty="0">
                <a:solidFill>
                  <a:srgbClr val="2502FF"/>
                </a:solidFill>
                <a:latin typeface="Corbel"/>
                <a:cs typeface="Corbel"/>
              </a:rPr>
              <a:t>INTELIGENTE</a:t>
            </a:r>
            <a:endParaRPr lang="en-E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6BBB8B-A8DA-F3C6-C651-4AEE4CD0CA35}"/>
              </a:ext>
            </a:extLst>
          </p:cNvPr>
          <p:cNvSpPr txBox="1"/>
          <p:nvPr/>
        </p:nvSpPr>
        <p:spPr>
          <a:xfrm>
            <a:off x="8983985" y="1457980"/>
            <a:ext cx="297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1240"/>
              </a:spcBef>
            </a:pPr>
            <a:r>
              <a:rPr lang="en-GB" sz="1400" b="1" spc="-25" dirty="0">
                <a:solidFill>
                  <a:srgbClr val="2502FF"/>
                </a:solidFill>
                <a:latin typeface="Corbel"/>
                <a:cs typeface="Corbel"/>
              </a:rPr>
              <a:t>ECONOMÍA AZUL: INNOVACIÓN Y OPORTUNIDADES</a:t>
            </a:r>
            <a:endParaRPr lang="en-E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AD4F86-DB41-CE35-E083-6C385B78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615389"/>
            <a:ext cx="8118735" cy="34044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C7B18F-A220-A360-B5DB-78FFFD832356}"/>
              </a:ext>
            </a:extLst>
          </p:cNvPr>
          <p:cNvSpPr txBox="1"/>
          <p:nvPr/>
        </p:nvSpPr>
        <p:spPr>
          <a:xfrm>
            <a:off x="2857500" y="914400"/>
            <a:ext cx="6477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Universidad de Murcia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(UMU) 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Instituto Español de Oceanografía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(IEO-CSIC) 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Universidad Politécnica de Cartagena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 (UPCT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Universidad Católica de Murcia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(UCAM)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Centro de Edafología y Biología Aplicada del Segura-CSIC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(CEBAS) 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Instituto Murciano de Investigación y Desarrollo Agrario y Alimentario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(IMIDA) 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Asociación Centro Tecnológico Naval y del Mar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(CTN)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9CBA486-C4CD-61D2-E1C1-90A80F79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0"/>
            <a:ext cx="3124200" cy="2662288"/>
          </a:xfrm>
          <a:prstGeom prst="rect">
            <a:avLst/>
          </a:prstGeom>
        </p:spPr>
      </p:pic>
      <p:sp>
        <p:nvSpPr>
          <p:cNvPr id="11" name="object 22">
            <a:extLst>
              <a:ext uri="{FF2B5EF4-FFF2-40B4-BE49-F238E27FC236}">
                <a16:creationId xmlns:a16="http://schemas.microsoft.com/office/drawing/2014/main" id="{6B012799-4C3B-11BD-CA96-722403424878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7AEBC7-7D15-FCEF-D422-EBF82DF63764}"/>
              </a:ext>
            </a:extLst>
          </p:cNvPr>
          <p:cNvSpPr txBox="1"/>
          <p:nvPr/>
        </p:nvSpPr>
        <p:spPr>
          <a:xfrm>
            <a:off x="1164458" y="351519"/>
            <a:ext cx="986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spc="-5" dirty="0">
                <a:solidFill>
                  <a:srgbClr val="2502FF"/>
                </a:solidFill>
                <a:latin typeface="Corbel"/>
                <a:ea typeface="+mj-ea"/>
              </a:rPr>
              <a:t>Ecosistema Investigador del Plan CCMM en la Región de Murcia</a:t>
            </a:r>
          </a:p>
        </p:txBody>
      </p:sp>
    </p:spTree>
    <p:extLst>
      <p:ext uri="{BB962C8B-B14F-4D97-AF65-F5344CB8AC3E}">
        <p14:creationId xmlns:p14="http://schemas.microsoft.com/office/powerpoint/2010/main" val="18067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>
            <a:extLst>
              <a:ext uri="{FF2B5EF4-FFF2-40B4-BE49-F238E27FC236}">
                <a16:creationId xmlns:a16="http://schemas.microsoft.com/office/drawing/2014/main" id="{4D7DD971-1640-E1B1-85B7-098E66DE00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1" y="454299"/>
            <a:ext cx="5181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200" spc="-10" dirty="0"/>
              <a:t> </a:t>
            </a: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la UMU</a:t>
            </a:r>
            <a:endParaRPr sz="2800" b="1" kern="1200" spc="-5" dirty="0">
              <a:solidFill>
                <a:srgbClr val="2502FF"/>
              </a:solidFill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E7E155-A696-B953-3928-3BDC5F447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74" y="152400"/>
            <a:ext cx="5619326" cy="2286000"/>
          </a:xfrm>
          <a:prstGeom prst="rect">
            <a:avLst/>
          </a:prstGeom>
        </p:spPr>
      </p:pic>
      <p:sp>
        <p:nvSpPr>
          <p:cNvPr id="18" name="object 12">
            <a:extLst>
              <a:ext uri="{FF2B5EF4-FFF2-40B4-BE49-F238E27FC236}">
                <a16:creationId xmlns:a16="http://schemas.microsoft.com/office/drawing/2014/main" id="{A58B2A49-E10C-F954-3FF1-A6DC7D55FA97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842D990-E048-549C-3A33-50D37C05ACB3}"/>
              </a:ext>
            </a:extLst>
          </p:cNvPr>
          <p:cNvSpPr txBox="1"/>
          <p:nvPr/>
        </p:nvSpPr>
        <p:spPr>
          <a:xfrm>
            <a:off x="685800" y="2438400"/>
            <a:ext cx="10820400" cy="3639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En la </a:t>
            </a:r>
            <a:r>
              <a:rPr spc="-5" dirty="0" err="1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ejecución</a:t>
            </a:r>
            <a:r>
              <a:rPr spc="2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del</a:t>
            </a:r>
            <a:r>
              <a:rPr spc="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PCCMM</a:t>
            </a:r>
            <a:r>
              <a:rPr lang="es-ES" spc="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la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b="1"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UMU</a:t>
            </a:r>
            <a:r>
              <a:rPr b="1" spc="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b="1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ha</a:t>
            </a:r>
            <a:r>
              <a:rPr b="1" spc="-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b="1"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desarrollado</a:t>
            </a:r>
            <a:r>
              <a:rPr b="1" spc="-3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b="1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una</a:t>
            </a:r>
            <a:r>
              <a:rPr b="1" spc="-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b="1"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estrategia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:</a:t>
            </a:r>
            <a:endParaRPr dirty="0">
              <a:latin typeface="Corbel" panose="020B050302020402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Corbel" panose="020B0503020204020204" pitchFamily="34" charset="0"/>
              <a:cs typeface="Calibri"/>
            </a:endParaRPr>
          </a:p>
          <a:p>
            <a:pPr marL="12065" marR="5080" algn="just">
              <a:lnSpc>
                <a:spcPts val="1939"/>
              </a:lnSpc>
              <a:buClr>
                <a:srgbClr val="0091FF"/>
              </a:buClr>
              <a:tabLst>
                <a:tab pos="355600" algn="l"/>
              </a:tabLst>
            </a:pPr>
            <a:r>
              <a:rPr lang="es-ES" b="1" dirty="0">
                <a:solidFill>
                  <a:srgbClr val="00B0F0"/>
                </a:solidFill>
                <a:latin typeface="Corbel" panose="020B0503020204020204" pitchFamily="34" charset="0"/>
                <a:cs typeface="Calibri"/>
              </a:rPr>
              <a:t>(1) 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De</a:t>
            </a:r>
            <a:r>
              <a:rPr sz="2400" b="1" spc="5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b="1" spc="-5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personal: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5 contratos </a:t>
            </a:r>
            <a:r>
              <a:rPr sz="2400" b="1" dirty="0" err="1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Postdoctorales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(ya contratados: 1 en L1, 2 en L2 y 1 en L3)</a:t>
            </a:r>
          </a:p>
          <a:p>
            <a:pPr marL="12065" marR="5080" algn="just">
              <a:lnSpc>
                <a:spcPts val="1939"/>
              </a:lnSpc>
              <a:buClr>
                <a:srgbClr val="0091FF"/>
              </a:buClr>
              <a:tabLst>
                <a:tab pos="355600" algn="l"/>
              </a:tabLst>
            </a:pP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y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8</a:t>
            </a:r>
            <a:r>
              <a:rPr sz="2400" b="1" spc="5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b="1" spc="-5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técnicos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para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reforzar </a:t>
            </a:r>
            <a:r>
              <a:rPr spc="-39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actividades</a:t>
            </a:r>
            <a:r>
              <a:rPr spc="1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específicas</a:t>
            </a:r>
            <a:r>
              <a:rPr spc="1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de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las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</a:t>
            </a:r>
            <a:r>
              <a:rPr lang="es-ES" spc="-5" dirty="0" err="1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íneas</a:t>
            </a:r>
            <a:r>
              <a:rPr lang="es-ES"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.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(En proceso de resolución)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91FF"/>
              </a:buClr>
              <a:buFont typeface="Calibri"/>
              <a:buAutoNum type="arabicParenBoth"/>
            </a:pPr>
            <a:endParaRPr lang="es-ES" dirty="0">
              <a:latin typeface="Corbel" panose="020B0503020204020204" pitchFamily="34" charset="0"/>
              <a:cs typeface="Calibri"/>
            </a:endParaRPr>
          </a:p>
          <a:p>
            <a:pPr marL="12065" marR="5080" algn="just">
              <a:lnSpc>
                <a:spcPct val="100000"/>
              </a:lnSpc>
              <a:buClr>
                <a:srgbClr val="0091FF"/>
              </a:buClr>
              <a:tabLst>
                <a:tab pos="355600" algn="l"/>
              </a:tabLst>
            </a:pPr>
            <a:r>
              <a:rPr lang="es-ES" b="1" dirty="0">
                <a:solidFill>
                  <a:srgbClr val="00B0F0"/>
                </a:solidFill>
                <a:latin typeface="Corbel" panose="020B0503020204020204" pitchFamily="34" charset="0"/>
                <a:cs typeface="Calibri"/>
              </a:rPr>
              <a:t>(2) 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De</a:t>
            </a:r>
            <a:r>
              <a:rPr sz="2400" b="1" spc="210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b="1" spc="-5" dirty="0" err="1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infraestructuras</a:t>
            </a:r>
            <a:r>
              <a:rPr sz="2400" b="1" spc="-5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:</a:t>
            </a:r>
            <a:r>
              <a:rPr sz="2400" b="1" spc="220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para</a:t>
            </a:r>
            <a:r>
              <a:rPr spc="22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la</a:t>
            </a:r>
            <a:r>
              <a:rPr spc="22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adquisición</a:t>
            </a:r>
            <a:r>
              <a:rPr spc="22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de</a:t>
            </a:r>
            <a:r>
              <a:rPr spc="22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equipos</a:t>
            </a:r>
            <a:r>
              <a:rPr spc="22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relacionados</a:t>
            </a:r>
            <a:r>
              <a:rPr spc="22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con</a:t>
            </a:r>
            <a:r>
              <a:rPr spc="22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las</a:t>
            </a:r>
            <a:r>
              <a:rPr spc="-39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LA.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Ejemplo: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instalaciones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para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acuicultura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sostenible,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inteligente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y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de </a:t>
            </a:r>
            <a:r>
              <a:rPr spc="-39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precisión.</a:t>
            </a:r>
            <a:r>
              <a:rPr spc="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En proceso.</a:t>
            </a:r>
          </a:p>
          <a:p>
            <a:pPr>
              <a:lnSpc>
                <a:spcPct val="100000"/>
              </a:lnSpc>
              <a:buClr>
                <a:srgbClr val="0091FF"/>
              </a:buClr>
              <a:buFont typeface="Calibri"/>
              <a:buAutoNum type="arabicParenBoth"/>
            </a:pPr>
            <a:endParaRPr dirty="0">
              <a:latin typeface="Corbel" panose="020B0503020204020204" pitchFamily="34" charset="0"/>
              <a:cs typeface="Calibri"/>
            </a:endParaRPr>
          </a:p>
          <a:p>
            <a:pPr marL="12700" marR="5715" algn="just">
              <a:lnSpc>
                <a:spcPct val="100000"/>
              </a:lnSpc>
              <a:buClr>
                <a:srgbClr val="0091FF"/>
              </a:buClr>
              <a:tabLst>
                <a:tab pos="355600" algn="l"/>
              </a:tabLst>
            </a:pPr>
            <a:r>
              <a:rPr lang="es-ES" b="1" dirty="0">
                <a:solidFill>
                  <a:srgbClr val="00B0F0"/>
                </a:solidFill>
                <a:latin typeface="Corbel" panose="020B0503020204020204" pitchFamily="34" charset="0"/>
                <a:cs typeface="Calibri"/>
              </a:rPr>
              <a:t>(3) 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De </a:t>
            </a:r>
            <a:r>
              <a:rPr sz="2400" b="1" spc="-5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participación:</a:t>
            </a:r>
            <a:r>
              <a:rPr sz="2400" b="1" dirty="0">
                <a:solidFill>
                  <a:srgbClr val="72D0CB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para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fomentar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que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los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grupos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de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investigación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de</a:t>
            </a:r>
            <a:r>
              <a:rPr spc="40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la </a:t>
            </a:r>
            <a:r>
              <a:rPr spc="-39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UMU</a:t>
            </a:r>
            <a:r>
              <a:rPr spc="-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participen</a:t>
            </a:r>
            <a:r>
              <a:rPr spc="2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en</a:t>
            </a:r>
            <a:r>
              <a:rPr spc="1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el</a:t>
            </a:r>
            <a:r>
              <a:rPr spc="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Plan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a</a:t>
            </a:r>
            <a:r>
              <a:rPr spc="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pc="-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través</a:t>
            </a:r>
            <a:r>
              <a:rPr spc="-10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de</a:t>
            </a:r>
            <a:r>
              <a:rPr spc="15" dirty="0">
                <a:solidFill>
                  <a:srgbClr val="393339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Open Calls</a:t>
            </a:r>
            <a:r>
              <a:rPr lang="es-ES" sz="2400" b="1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y enfocados a lograr los resultados del Plan</a:t>
            </a:r>
            <a:r>
              <a:rPr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 Resolución provisional de la 1ª Convocatoria: 5 proyectos van a ser financiados de hasta 45k€ (1 de la L1, 2 de la L2 y 2 de la L3).  </a:t>
            </a:r>
            <a:r>
              <a:rPr lang="es-ES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Preparando la 2ª convocatoria para Mayo de 2023. Se espera financiar a </a:t>
            </a:r>
            <a:r>
              <a:rPr lang="es-ES" sz="2400" spc="-5" dirty="0">
                <a:solidFill>
                  <a:srgbClr val="72D0CB"/>
                </a:solidFill>
                <a:latin typeface="Corbel" panose="020B0503020204020204" pitchFamily="34" charset="0"/>
                <a:ea typeface="+mj-ea"/>
              </a:rPr>
              <a:t>12-15 proyectos a lo largo del programa</a:t>
            </a:r>
            <a:r>
              <a:rPr lang="es-ES" sz="2400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.</a:t>
            </a:r>
            <a:endParaRPr sz="2400" spc="-5" dirty="0">
              <a:solidFill>
                <a:srgbClr val="2502FF"/>
              </a:solidFill>
              <a:latin typeface="Corbel" panose="020B0503020204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7100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0">
            <a:extLst>
              <a:ext uri="{FF2B5EF4-FFF2-40B4-BE49-F238E27FC236}">
                <a16:creationId xmlns:a16="http://schemas.microsoft.com/office/drawing/2014/main" id="{D8263C5D-DE31-6514-12C2-42F5E707F490}"/>
              </a:ext>
            </a:extLst>
          </p:cNvPr>
          <p:cNvSpPr txBox="1"/>
          <p:nvPr/>
        </p:nvSpPr>
        <p:spPr>
          <a:xfrm>
            <a:off x="609600" y="2438400"/>
            <a:ext cx="10972800" cy="3924151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98450" marR="5080" indent="-285750" algn="just">
              <a:spcBef>
                <a:spcPts val="440"/>
              </a:spcBef>
              <a:buFont typeface="Arial" panose="020B0604020202020204" pitchFamily="34" charset="0"/>
              <a:buChar char="•"/>
            </a:pPr>
            <a:r>
              <a:rPr lang="es-ES" b="1" spc="5" dirty="0">
                <a:latin typeface="Corbel" panose="020B0503020204020204" pitchFamily="34" charset="0"/>
                <a:cs typeface="Candara"/>
              </a:rPr>
              <a:t>UMU ha organizado la </a:t>
            </a:r>
            <a:r>
              <a:rPr lang="es-ES" sz="2400" b="1" spc="5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1ª </a:t>
            </a:r>
            <a:r>
              <a:rPr lang="es-ES" sz="2400" b="1" spc="10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Reunión de Coordinación Regional </a:t>
            </a:r>
            <a:r>
              <a:rPr lang="es-ES" sz="2400" b="1" spc="15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 </a:t>
            </a:r>
            <a:r>
              <a:rPr lang="es-ES" sz="2400" b="1" spc="5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Plan </a:t>
            </a:r>
            <a:r>
              <a:rPr lang="es-ES" sz="2400" b="1" spc="10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Complementario</a:t>
            </a:r>
            <a:r>
              <a:rPr lang="es-ES" sz="2400" b="1" spc="-5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 </a:t>
            </a:r>
            <a:r>
              <a:rPr lang="es-ES" sz="2400" b="1" spc="10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en Ciencias</a:t>
            </a:r>
            <a:r>
              <a:rPr lang="es-ES" sz="2400" b="1" spc="-30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 </a:t>
            </a:r>
            <a:r>
              <a:rPr lang="es-ES" sz="2400" b="1" spc="15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Marinas</a:t>
            </a:r>
            <a:r>
              <a:rPr lang="es-ES" b="1" spc="15" dirty="0">
                <a:latin typeface="Corbel" panose="020B0503020204020204" pitchFamily="34" charset="0"/>
                <a:cs typeface="Candara"/>
              </a:rPr>
              <a:t>: </a:t>
            </a:r>
            <a:r>
              <a:rPr lang="es-ES" sz="1600" spc="15" dirty="0">
                <a:latin typeface="Corbel" panose="020B0503020204020204" pitchFamily="34" charset="0"/>
                <a:cs typeface="Candara"/>
              </a:rPr>
              <a:t>Y se han establecido líneas para mejorar la coordinación y la colaboración entre las diferentes entidades regionales. </a:t>
            </a:r>
          </a:p>
          <a:p>
            <a:pPr marL="298450" marR="5080" indent="-285750" algn="just">
              <a:spcBef>
                <a:spcPts val="440"/>
              </a:spcBef>
              <a:buFont typeface="Arial" panose="020B0604020202020204" pitchFamily="34" charset="0"/>
              <a:buChar char="•"/>
            </a:pPr>
            <a:r>
              <a:rPr lang="es-ES" b="1" spc="15" dirty="0">
                <a:latin typeface="Corbel" panose="020B0503020204020204" pitchFamily="34" charset="0"/>
                <a:cs typeface="Candara"/>
              </a:rPr>
              <a:t>Participación activa en </a:t>
            </a:r>
            <a:r>
              <a:rPr lang="es-ES" sz="2400" b="1" spc="15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plataformas de actores de la UE y nacionales para dar a conocer el Plan</a:t>
            </a:r>
            <a:r>
              <a:rPr lang="es-ES" sz="2400" spc="15" dirty="0">
                <a:solidFill>
                  <a:srgbClr val="72D0CB"/>
                </a:solidFill>
                <a:latin typeface="Corbel" panose="020B0503020204020204" pitchFamily="34" charset="0"/>
                <a:cs typeface="Candara"/>
              </a:rPr>
              <a:t>: </a:t>
            </a:r>
            <a:r>
              <a:rPr lang="es-ES" sz="1600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Misión océanos UE (ThinkInAzul ha sido reconocida por la UE</a:t>
            </a:r>
            <a:r>
              <a:rPr lang="es-ES" sz="1600" b="1" spc="15" dirty="0">
                <a:latin typeface="Corbel" panose="020B0503020204020204" pitchFamily="34" charset="0"/>
                <a:cs typeface="Candara"/>
              </a:rPr>
              <a:t> </a:t>
            </a:r>
            <a:r>
              <a:rPr lang="es-ES" sz="1600" spc="15" dirty="0">
                <a:latin typeface="Corbel" panose="020B0503020204020204" pitchFamily="34" charset="0"/>
                <a:cs typeface="Candara"/>
              </a:rPr>
              <a:t>como una acción que ayuda a cumplir sus objetivos; </a:t>
            </a:r>
            <a:r>
              <a:rPr lang="es-ES" sz="1600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EU4Algae; Red de espacios de conocimiento para el Crecimiento Azul </a:t>
            </a:r>
            <a:r>
              <a:rPr lang="es-ES" sz="1600" spc="15" dirty="0">
                <a:latin typeface="Corbel" panose="020B0503020204020204" pitchFamily="34" charset="0"/>
                <a:cs typeface="Candara"/>
              </a:rPr>
              <a:t>(MAPA),</a:t>
            </a:r>
          </a:p>
          <a:p>
            <a:pPr marL="298450" marR="5080" indent="-285750" algn="just">
              <a:spcBef>
                <a:spcPts val="440"/>
              </a:spcBef>
              <a:buFont typeface="Arial" panose="020B0604020202020204" pitchFamily="34" charset="0"/>
              <a:buChar char="•"/>
            </a:pPr>
            <a:r>
              <a:rPr lang="es-ES" b="1" spc="15" dirty="0">
                <a:latin typeface="Corbel" panose="020B0503020204020204" pitchFamily="34" charset="0"/>
                <a:cs typeface="Candara"/>
              </a:rPr>
              <a:t>Contribución a los resultados esperados en tiempo:</a:t>
            </a:r>
          </a:p>
          <a:p>
            <a:pPr marL="12700" marR="5080" algn="just">
              <a:spcBef>
                <a:spcPts val="440"/>
              </a:spcBef>
            </a:pPr>
            <a:r>
              <a:rPr lang="es-ES" b="1" spc="-5" dirty="0">
                <a:latin typeface="Corbel" panose="020B0503020204020204" pitchFamily="34" charset="0"/>
                <a:ea typeface="+mj-ea"/>
              </a:rPr>
              <a:t>Resultado 2.1 (M6). </a:t>
            </a:r>
            <a:r>
              <a:rPr lang="es-ES" sz="1600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Creación del grupo preliminar de expertos en Innovación y Transferencia en Acuicultura </a:t>
            </a:r>
            <a:r>
              <a:rPr lang="es-ES" sz="1600" dirty="0">
                <a:latin typeface="Corbel" panose="020B0503020204020204" pitchFamily="34" charset="0"/>
              </a:rPr>
              <a:t>e incluido en un </a:t>
            </a:r>
            <a:r>
              <a:rPr lang="es-ES" sz="1600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entregable.</a:t>
            </a:r>
          </a:p>
          <a:p>
            <a:pPr marL="12700" marR="5080" algn="just">
              <a:spcBef>
                <a:spcPts val="440"/>
              </a:spcBef>
            </a:pPr>
            <a:r>
              <a:rPr lang="es-ES" b="1" dirty="0">
                <a:latin typeface="Corbel" panose="020B0503020204020204" pitchFamily="34" charset="0"/>
              </a:rPr>
              <a:t>Resultado 2.2 (M12): </a:t>
            </a:r>
            <a:r>
              <a:rPr lang="es-ES" sz="1600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se ha realizado el entregable 2.2.</a:t>
            </a:r>
            <a:r>
              <a:rPr lang="es-ES" sz="1600" b="1" dirty="0">
                <a:latin typeface="Corbel" panose="020B0503020204020204" pitchFamily="34" charset="0"/>
              </a:rPr>
              <a:t> </a:t>
            </a:r>
            <a:r>
              <a:rPr lang="es-ES" sz="1600" dirty="0">
                <a:latin typeface="Corbel" panose="020B0503020204020204" pitchFamily="34" charset="0"/>
              </a:rPr>
              <a:t>donde se incluye el </a:t>
            </a:r>
            <a:r>
              <a:rPr lang="es-ES" sz="1600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catálogo de infraestructuras y capacidades de la UMU y de los servicios ofrecidos. Identificación de las prioridades y necesidades en la UMU para impulsar la transferencia.</a:t>
            </a: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dirty="0">
              <a:latin typeface="Corbel" panose="020B0503020204020204" pitchFamily="34" charset="0"/>
              <a:cs typeface="Candara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A58B2A49-E10C-F954-3FF1-A6DC7D55FA97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44275364-C452-3BD6-6F2F-96E6E9D8D2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1" y="454299"/>
            <a:ext cx="5181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200" spc="-10" dirty="0"/>
              <a:t> </a:t>
            </a:r>
            <a:r>
              <a:rPr lang="es-ES" sz="2200" kern="0" spc="-10" dirty="0"/>
              <a:t>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P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rincipales </a:t>
            </a: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a</a:t>
            </a:r>
            <a:r>
              <a:rPr lang="es-ES" sz="2800" b="1" kern="1200" spc="-5" dirty="0">
                <a:solidFill>
                  <a:srgbClr val="2502FF"/>
                </a:solidFill>
                <a:cs typeface="+mn-cs"/>
              </a:rPr>
              <a:t>vances en la UMU</a:t>
            </a:r>
            <a:endParaRPr sz="2800" b="1" kern="1200" spc="-5" dirty="0">
              <a:solidFill>
                <a:srgbClr val="2502FF"/>
              </a:solidFill>
              <a:cs typeface="+mn-cs"/>
            </a:endParaRPr>
          </a:p>
        </p:txBody>
      </p:sp>
      <p:pic>
        <p:nvPicPr>
          <p:cNvPr id="8" name="Imagen 16">
            <a:extLst>
              <a:ext uri="{FF2B5EF4-FFF2-40B4-BE49-F238E27FC236}">
                <a16:creationId xmlns:a16="http://schemas.microsoft.com/office/drawing/2014/main" id="{FF797AE9-8AD2-1A85-7378-8B604ABE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74" y="152400"/>
            <a:ext cx="561932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6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>
            <a:extLst>
              <a:ext uri="{FF2B5EF4-FFF2-40B4-BE49-F238E27FC236}">
                <a16:creationId xmlns:a16="http://schemas.microsoft.com/office/drawing/2014/main" id="{EC525627-C265-97D3-E309-67A8058A4E63}"/>
              </a:ext>
            </a:extLst>
          </p:cNvPr>
          <p:cNvSpPr txBox="1">
            <a:spLocks/>
          </p:cNvSpPr>
          <p:nvPr/>
        </p:nvSpPr>
        <p:spPr>
          <a:xfrm>
            <a:off x="424873" y="463166"/>
            <a:ext cx="5715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rgbClr val="393339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800" b="1" spc="-5" dirty="0">
                <a:solidFill>
                  <a:srgbClr val="2502FF"/>
                </a:solidFill>
                <a:cs typeface="+mn-cs"/>
              </a:rPr>
              <a:t> Principales avances en el IEO-CSIC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03EACE-C025-29D9-1279-F8A15BC8F630}"/>
              </a:ext>
            </a:extLst>
          </p:cNvPr>
          <p:cNvSpPr txBox="1"/>
          <p:nvPr/>
        </p:nvSpPr>
        <p:spPr>
          <a:xfrm>
            <a:off x="533400" y="1510129"/>
            <a:ext cx="111252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72D0CB"/>
                </a:solidFill>
                <a:latin typeface="Corbel" panose="020B0503020204020204" pitchFamily="34" charset="0"/>
              </a:rPr>
              <a:t>1. Presentación, diseño e identificación de Sinergias con otros proyectos del IEO-CSIC para complementar con el Plan. A destacar los siguientes:</a:t>
            </a:r>
          </a:p>
          <a:p>
            <a:endParaRPr lang="es-ES" b="1" dirty="0">
              <a:latin typeface="Corbel" panose="020B0503020204020204" pitchFamily="34" charset="0"/>
            </a:endParaRPr>
          </a:p>
          <a:p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En Línea 1: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VALVOMETRÍA. </a:t>
            </a:r>
            <a:r>
              <a:rPr lang="es-ES" dirty="0">
                <a:latin typeface="Corbel" panose="020B0503020204020204" pitchFamily="34" charset="0"/>
              </a:rPr>
              <a:t>Diseño del proyecto para la monitorización acústica de cetáceos en los valles sumergidos del escarpe de Mazarrón (</a:t>
            </a:r>
            <a:r>
              <a:rPr lang="es-ES" dirty="0" err="1">
                <a:latin typeface="Corbel" panose="020B0503020204020204" pitchFamily="34" charset="0"/>
              </a:rPr>
              <a:t>Acuscet</a:t>
            </a:r>
            <a:r>
              <a:rPr lang="es-ES" dirty="0">
                <a:latin typeface="Corbel" panose="020B0503020204020204" pitchFamily="34" charset="0"/>
              </a:rPr>
              <a:t>),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MEDUSA </a:t>
            </a:r>
            <a:r>
              <a:rPr lang="es-ES" dirty="0">
                <a:latin typeface="Corbel" panose="020B0503020204020204" pitchFamily="34" charset="0"/>
              </a:rPr>
              <a:t>para el seguimiento de las proliferaciones de medusas </a:t>
            </a:r>
            <a:r>
              <a:rPr lang="es-ES" spc="-5" dirty="0">
                <a:latin typeface="Corbel" panose="020B0503020204020204" pitchFamily="34" charset="0"/>
                <a:ea typeface="+mj-ea"/>
              </a:rPr>
              <a:t>y aparición de nuevas especies.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SOP-PEM</a:t>
            </a:r>
            <a:r>
              <a:rPr lang="es-ES" dirty="0">
                <a:latin typeface="Corbel" panose="020B0503020204020204" pitchFamily="34" charset="0"/>
              </a:rPr>
              <a:t>. Creación de una plataforma de almacenamiento y acceso a datos distribuidos e interoperable con otras plataformas existentes.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</a:t>
            </a:r>
            <a:r>
              <a:rPr lang="es-ES" b="1" spc="-5" dirty="0" err="1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EwEMarMe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. </a:t>
            </a:r>
            <a:r>
              <a:rPr lang="es-ES" dirty="0">
                <a:latin typeface="Corbel" panose="020B0503020204020204" pitchFamily="34" charset="0"/>
              </a:rPr>
              <a:t>Obtención de datos tróficos;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Elaboración del proyecto INVENTARIO. </a:t>
            </a:r>
            <a:r>
              <a:rPr lang="es-ES" dirty="0">
                <a:latin typeface="Corbel" panose="020B0503020204020204" pitchFamily="34" charset="0"/>
              </a:rPr>
              <a:t>Integración de tecnologías marinas diversas en plataformas de observación </a:t>
            </a:r>
            <a:r>
              <a:rPr lang="es-ES" dirty="0" err="1">
                <a:latin typeface="Corbel" panose="020B0503020204020204" pitchFamily="34" charset="0"/>
              </a:rPr>
              <a:t>multisensores</a:t>
            </a:r>
            <a:r>
              <a:rPr lang="es-ES" dirty="0">
                <a:latin typeface="Corbel" panose="020B0503020204020204" pitchFamily="34" charset="0"/>
              </a:rPr>
              <a:t>, Elaboración del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proyecto CONTAM. </a:t>
            </a:r>
            <a:r>
              <a:rPr lang="es-ES" dirty="0">
                <a:latin typeface="Corbel" panose="020B0503020204020204" pitchFamily="34" charset="0"/>
              </a:rPr>
              <a:t>Diseño de programas de seguimiento integrado de contaminación marina.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SAPIDUS</a:t>
            </a:r>
            <a:r>
              <a:rPr lang="es-ES" dirty="0">
                <a:latin typeface="Corbel" panose="020B0503020204020204" pitchFamily="34" charset="0"/>
              </a:rPr>
              <a:t>. Ajuste de un modelo de gestión pesquera para C. </a:t>
            </a:r>
            <a:r>
              <a:rPr lang="es-ES" dirty="0" err="1">
                <a:latin typeface="Corbel" panose="020B0503020204020204" pitchFamily="34" charset="0"/>
              </a:rPr>
              <a:t>sapidus</a:t>
            </a:r>
            <a:r>
              <a:rPr lang="es-ES" dirty="0">
                <a:latin typeface="Corbel" panose="020B0503020204020204" pitchFamily="34" charset="0"/>
              </a:rPr>
              <a:t> en el Mar Menor como método más efectivo de control de población en la laguna.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RESTOYSTER </a:t>
            </a:r>
            <a:r>
              <a:rPr lang="es-ES" dirty="0">
                <a:latin typeface="Corbel" panose="020B0503020204020204" pitchFamily="34" charset="0"/>
              </a:rPr>
              <a:t>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Elaboración del proyecto SEAREST</a:t>
            </a:r>
            <a:r>
              <a:rPr lang="es-ES" dirty="0">
                <a:latin typeface="Corbel" panose="020B0503020204020204" pitchFamily="34" charset="0"/>
              </a:rPr>
              <a:t>. 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r>
              <a:rPr lang="es-ES" b="1" dirty="0">
                <a:solidFill>
                  <a:srgbClr val="72D0CB"/>
                </a:solidFill>
                <a:latin typeface="Corbel" panose="020B0503020204020204" pitchFamily="34" charset="0"/>
              </a:rPr>
              <a:t>En Línea 2: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Mantenimiento reproductores de Verrugato</a:t>
            </a:r>
            <a:r>
              <a:rPr lang="es-ES" dirty="0">
                <a:latin typeface="Corbel" panose="020B0503020204020204" pitchFamily="34" charset="0"/>
              </a:rPr>
              <a:t> (</a:t>
            </a:r>
            <a:r>
              <a:rPr lang="es-ES" dirty="0" err="1">
                <a:latin typeface="Corbel" panose="020B0503020204020204" pitchFamily="34" charset="0"/>
              </a:rPr>
              <a:t>Umbrina</a:t>
            </a:r>
            <a:r>
              <a:rPr lang="es-ES" dirty="0">
                <a:latin typeface="Corbel" panose="020B0503020204020204" pitchFamily="34" charset="0"/>
              </a:rPr>
              <a:t> cirrosa) para posteriores estudios.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para el estudio de la fisiología del atún rojo</a:t>
            </a:r>
            <a:r>
              <a:rPr lang="es-ES" dirty="0">
                <a:latin typeface="Corbel" panose="020B0503020204020204" pitchFamily="34" charset="0"/>
              </a:rPr>
              <a:t>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Diseño del proyecto para el estudio de patógenos del bonito (Sarda sarda</a:t>
            </a:r>
            <a:r>
              <a:rPr lang="es-ES" dirty="0">
                <a:latin typeface="Corbel" panose="020B0503020204020204" pitchFamily="34" charset="0"/>
              </a:rPr>
              <a:t>) y otros escómbridos. </a:t>
            </a:r>
            <a:r>
              <a:rPr lang="es-ES" b="1" spc="-5" dirty="0">
                <a:solidFill>
                  <a:srgbClr val="2502FF"/>
                </a:solidFill>
                <a:latin typeface="Corbel" panose="020B0503020204020204" pitchFamily="34" charset="0"/>
                <a:ea typeface="+mj-ea"/>
              </a:rPr>
              <a:t>Producción de semilla de la ostra plana</a:t>
            </a:r>
            <a:r>
              <a:rPr lang="es-ES" dirty="0">
                <a:latin typeface="Corbel" panose="020B0503020204020204" pitchFamily="34" charset="0"/>
              </a:rPr>
              <a:t>, </a:t>
            </a:r>
            <a:r>
              <a:rPr lang="es-ES" dirty="0" err="1">
                <a:latin typeface="Corbel" panose="020B0503020204020204" pitchFamily="34" charset="0"/>
              </a:rPr>
              <a:t>Ostrea</a:t>
            </a:r>
            <a:r>
              <a:rPr lang="es-ES" dirty="0">
                <a:latin typeface="Corbel" panose="020B0503020204020204" pitchFamily="34" charset="0"/>
              </a:rPr>
              <a:t> </a:t>
            </a:r>
            <a:r>
              <a:rPr lang="es-ES" dirty="0" err="1">
                <a:latin typeface="Corbel" panose="020B0503020204020204" pitchFamily="34" charset="0"/>
              </a:rPr>
              <a:t>edulis</a:t>
            </a:r>
            <a:r>
              <a:rPr lang="es-ES" dirty="0">
                <a:latin typeface="Corbel" panose="020B0503020204020204" pitchFamily="34" charset="0"/>
              </a:rPr>
              <a:t>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51732C-183C-6093-2DD2-CD7A7D02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180" y="312026"/>
            <a:ext cx="1858572" cy="12119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D053EA-A024-D442-72C6-3F2FA4194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312026"/>
            <a:ext cx="2203905" cy="1211973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FDF316BB-AA0E-A32A-3F08-3F17EF2F1CC2}"/>
              </a:ext>
            </a:extLst>
          </p:cNvPr>
          <p:cNvSpPr txBox="1"/>
          <p:nvPr/>
        </p:nvSpPr>
        <p:spPr>
          <a:xfrm>
            <a:off x="1304833" y="6111259"/>
            <a:ext cx="20935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This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study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forms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part</a:t>
            </a:r>
            <a:r>
              <a:rPr sz="800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of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the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ThinkInAzul</a:t>
            </a:r>
            <a:endParaRPr sz="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programme and was supported by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MCIN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with 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funding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from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European Union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NextGenerationEU </a:t>
            </a:r>
            <a:r>
              <a:rPr sz="800" spc="-15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F9DAE"/>
                </a:solidFill>
                <a:latin typeface="Corbel"/>
                <a:cs typeface="Corbel"/>
              </a:rPr>
              <a:t>(PRTR-C17.I1)</a:t>
            </a:r>
            <a:r>
              <a:rPr sz="800" spc="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and</a:t>
            </a:r>
            <a:r>
              <a:rPr sz="800" spc="-1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F9DAE"/>
                </a:solidFill>
                <a:latin typeface="Corbel"/>
                <a:cs typeface="Corbel"/>
              </a:rPr>
              <a:t>by</a:t>
            </a:r>
            <a:r>
              <a:rPr sz="800" spc="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Comunidad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Autónoma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la</a:t>
            </a:r>
            <a:endParaRPr sz="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Región</a:t>
            </a:r>
            <a:r>
              <a:rPr sz="800" i="1" spc="-25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9F9DAE"/>
                </a:solidFill>
                <a:latin typeface="Corbel"/>
                <a:cs typeface="Corbel"/>
              </a:rPr>
              <a:t>de Murcia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 –</a:t>
            </a:r>
            <a:r>
              <a:rPr sz="800" i="1" spc="-1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Funcación</a:t>
            </a:r>
            <a:r>
              <a:rPr sz="800" i="1" spc="-20" dirty="0">
                <a:solidFill>
                  <a:srgbClr val="9F9DA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9F9DAE"/>
                </a:solidFill>
                <a:latin typeface="Corbel"/>
                <a:cs typeface="Corbel"/>
              </a:rPr>
              <a:t>Séneca</a:t>
            </a:r>
            <a:endParaRPr sz="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2301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3096</Words>
  <Application>Microsoft Macintosh PowerPoint</Application>
  <PresentationFormat>Widescreen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Bliss Pro</vt:lpstr>
      <vt:lpstr>Calibri</vt:lpstr>
      <vt:lpstr>Candara</vt:lpstr>
      <vt:lpstr>Corbel</vt:lpstr>
      <vt:lpstr>Office Theme</vt:lpstr>
      <vt:lpstr>PowerPoint Presentation</vt:lpstr>
      <vt:lpstr>El programa reúne a</vt:lpstr>
      <vt:lpstr>PowerPoint Presentation</vt:lpstr>
      <vt:lpstr>PowerPoint Presentation</vt:lpstr>
      <vt:lpstr>El programa se desarrolla en 3 líneas básicas de actuación y 43 actividades a desarrollar:</vt:lpstr>
      <vt:lpstr>PowerPoint Presentation</vt:lpstr>
      <vt:lpstr>  Principales avances en la UMU</vt:lpstr>
      <vt:lpstr>  Principales avances en la UMU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examples</dc:title>
  <dc:creator>Xenia Perez Sitja</dc:creator>
  <cp:lastModifiedBy>Senena</cp:lastModifiedBy>
  <cp:revision>42</cp:revision>
  <dcterms:created xsi:type="dcterms:W3CDTF">2023-01-19T08:02:07Z</dcterms:created>
  <dcterms:modified xsi:type="dcterms:W3CDTF">2023-01-23T21:01:51Z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Acrobat PDFMaker 20 para PowerPoint</vt:lpwstr>
  </property>
  <property fmtid="{D5CDD505-2E9C-101B-9397-08002B2CF9AE}" pid="4" name="LastSaved">
    <vt:filetime>2023-01-19T00:00:00Z</vt:filetime>
  </property>
</Properties>
</file>